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452" r:id="rId3"/>
    <p:sldId id="416" r:id="rId4"/>
    <p:sldId id="501" r:id="rId5"/>
    <p:sldId id="474" r:id="rId6"/>
    <p:sldId id="475" r:id="rId7"/>
    <p:sldId id="476" r:id="rId8"/>
    <p:sldId id="477" r:id="rId9"/>
    <p:sldId id="484" r:id="rId10"/>
    <p:sldId id="494" r:id="rId11"/>
    <p:sldId id="495" r:id="rId12"/>
    <p:sldId id="478" r:id="rId13"/>
    <p:sldId id="479" r:id="rId14"/>
    <p:sldId id="480" r:id="rId15"/>
    <p:sldId id="481" r:id="rId16"/>
    <p:sldId id="492" r:id="rId17"/>
    <p:sldId id="483" r:id="rId18"/>
    <p:sldId id="466" r:id="rId19"/>
    <p:sldId id="496" r:id="rId20"/>
    <p:sldId id="471" r:id="rId21"/>
    <p:sldId id="497" r:id="rId22"/>
    <p:sldId id="454" r:id="rId23"/>
    <p:sldId id="455" r:id="rId24"/>
    <p:sldId id="486" r:id="rId25"/>
    <p:sldId id="498" r:id="rId26"/>
    <p:sldId id="464" r:id="rId27"/>
    <p:sldId id="468" r:id="rId28"/>
    <p:sldId id="500" r:id="rId29"/>
    <p:sldId id="499" r:id="rId30"/>
    <p:sldId id="469" r:id="rId31"/>
    <p:sldId id="470" r:id="rId32"/>
    <p:sldId id="473" r:id="rId33"/>
    <p:sldId id="488" r:id="rId34"/>
    <p:sldId id="490" r:id="rId35"/>
    <p:sldId id="491" r:id="rId36"/>
    <p:sldId id="489" r:id="rId37"/>
    <p:sldId id="425" r:id="rId38"/>
    <p:sldId id="438" r:id="rId39"/>
    <p:sldId id="441" r:id="rId40"/>
    <p:sldId id="424" r:id="rId41"/>
    <p:sldId id="429" r:id="rId42"/>
    <p:sldId id="298" r:id="rId43"/>
    <p:sldId id="301" r:id="rId44"/>
  </p:sldIdLst>
  <p:sldSz cx="9144000" cy="6858000" type="screen4x3"/>
  <p:notesSz cx="7099300" cy="10234613"/>
  <p:embeddedFontLst>
    <p:embeddedFont>
      <p:font typeface="Calibri" pitchFamily="34" charset="0"/>
      <p:regular r:id="rId47"/>
      <p:bold r:id="rId48"/>
      <p:italic r:id="rId49"/>
      <p:boldItalic r:id="rId50"/>
    </p:embeddedFont>
    <p:embeddedFont>
      <p:font typeface="Comic Sans MS" pitchFamily="66" charset="0"/>
      <p:regular r:id="rId51"/>
      <p:bold r:id="rId52"/>
    </p:embeddedFont>
    <p:embeddedFont>
      <p:font typeface="Franklin Gothic Book" pitchFamily="34" charset="0"/>
      <p:regular r:id="rId53"/>
      <p:italic r:id="rId54"/>
    </p:embeddedFont>
  </p:embeddedFontLst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9900"/>
    <a:srgbClr val="00CC00"/>
    <a:srgbClr val="FF0000"/>
    <a:srgbClr val="FFFF00"/>
    <a:srgbClr val="C0C0C0"/>
    <a:srgbClr val="EAEAEA"/>
    <a:srgbClr val="FFFF99"/>
    <a:srgbClr val="33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878" autoAdjust="0"/>
    <p:restoredTop sz="90268" autoAdjust="0"/>
  </p:normalViewPr>
  <p:slideViewPr>
    <p:cSldViewPr showGuides="1">
      <p:cViewPr>
        <p:scale>
          <a:sx n="60" d="100"/>
          <a:sy n="60" d="100"/>
        </p:scale>
        <p:origin x="-186" y="-228"/>
      </p:cViewPr>
      <p:guideLst>
        <p:guide orient="horz" pos="3430"/>
        <p:guide pos="49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howGuides="1">
      <p:cViewPr varScale="1">
        <p:scale>
          <a:sx n="49" d="100"/>
          <a:sy n="49" d="100"/>
        </p:scale>
        <p:origin x="-936" y="-114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7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5.fntdata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47" tIns="48022" rIns="96047" bIns="48022" numCol="1" anchor="t" anchorCtr="0" compatLnSpc="1">
            <a:prstTxWarp prst="textNoShape">
              <a:avLst/>
            </a:prstTxWarp>
          </a:bodyPr>
          <a:lstStyle>
            <a:lvl1pPr defTabSz="95885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47" tIns="48022" rIns="96047" bIns="48022" numCol="1" anchor="t" anchorCtr="0" compatLnSpc="1">
            <a:prstTxWarp prst="textNoShape">
              <a:avLst/>
            </a:prstTxWarp>
          </a:bodyPr>
          <a:lstStyle>
            <a:lvl1pPr algn="r" defTabSz="95885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47" tIns="48022" rIns="96047" bIns="48022" numCol="1" anchor="b" anchorCtr="0" compatLnSpc="1">
            <a:prstTxWarp prst="textNoShape">
              <a:avLst/>
            </a:prstTxWarp>
          </a:bodyPr>
          <a:lstStyle>
            <a:lvl1pPr defTabSz="95885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47" tIns="48022" rIns="96047" bIns="48022" numCol="1" anchor="b" anchorCtr="0" compatLnSpc="1">
            <a:prstTxWarp prst="textNoShape">
              <a:avLst/>
            </a:prstTxWarp>
          </a:bodyPr>
          <a:lstStyle>
            <a:lvl1pPr algn="r" defTabSz="958850">
              <a:defRPr sz="1300">
                <a:latin typeface="Arial" charset="0"/>
              </a:defRPr>
            </a:lvl1pPr>
          </a:lstStyle>
          <a:p>
            <a:pPr>
              <a:defRPr/>
            </a:pPr>
            <a:fld id="{958AFAA3-6CD4-4394-A207-7C9C929B23C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47" tIns="48022" rIns="96047" bIns="48022" numCol="1" anchor="t" anchorCtr="0" compatLnSpc="1">
            <a:prstTxWarp prst="textNoShape">
              <a:avLst/>
            </a:prstTxWarp>
          </a:bodyPr>
          <a:lstStyle>
            <a:lvl1pPr defTabSz="95885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47" tIns="48022" rIns="96047" bIns="48022" numCol="1" anchor="t" anchorCtr="0" compatLnSpc="1">
            <a:prstTxWarp prst="textNoShape">
              <a:avLst/>
            </a:prstTxWarp>
          </a:bodyPr>
          <a:lstStyle>
            <a:lvl1pPr algn="r" defTabSz="95885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9688" cy="3840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47" tIns="48022" rIns="96047" bIns="480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Cliquez pour modifier les styles du texte du masque</a:t>
            </a:r>
          </a:p>
          <a:p>
            <a:pPr lvl="1"/>
            <a:r>
              <a:rPr lang="en-US" noProof="0" smtClean="0"/>
              <a:t>Deuxième niveau</a:t>
            </a:r>
          </a:p>
          <a:p>
            <a:pPr lvl="2"/>
            <a:r>
              <a:rPr lang="en-US" noProof="0" smtClean="0"/>
              <a:t>Troisième niveau</a:t>
            </a:r>
          </a:p>
          <a:p>
            <a:pPr lvl="3"/>
            <a:r>
              <a:rPr lang="en-US" noProof="0" smtClean="0"/>
              <a:t>Quatrième niveau</a:t>
            </a:r>
          </a:p>
          <a:p>
            <a:pPr lvl="4"/>
            <a:r>
              <a:rPr lang="en-US" noProof="0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47" tIns="48022" rIns="96047" bIns="48022" numCol="1" anchor="b" anchorCtr="0" compatLnSpc="1">
            <a:prstTxWarp prst="textNoShape">
              <a:avLst/>
            </a:prstTxWarp>
          </a:bodyPr>
          <a:lstStyle>
            <a:lvl1pPr defTabSz="95885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47" tIns="48022" rIns="96047" bIns="48022" numCol="1" anchor="b" anchorCtr="0" compatLnSpc="1">
            <a:prstTxWarp prst="textNoShape">
              <a:avLst/>
            </a:prstTxWarp>
          </a:bodyPr>
          <a:lstStyle>
            <a:lvl1pPr algn="r" defTabSz="958850">
              <a:defRPr sz="1300">
                <a:latin typeface="Arial" charset="0"/>
              </a:defRPr>
            </a:lvl1pPr>
          </a:lstStyle>
          <a:p>
            <a:pPr>
              <a:defRPr/>
            </a:pPr>
            <a:fld id="{86461018-C098-41BB-88AE-1035C67E536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9F802-CCA2-4419-9CD4-7420CE4FD6E2}" type="slidenum">
              <a:rPr lang="fr-FR" smtClean="0"/>
              <a:pPr/>
              <a:t>1</a:t>
            </a:fld>
            <a:endParaRPr lang="fr-FR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smtClean="0"/>
              <a:t>No pA, single dA point, CuCu and AuAu</a:t>
            </a:r>
          </a:p>
        </p:txBody>
      </p:sp>
      <p:sp>
        <p:nvSpPr>
          <p:cNvPr id="6656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A3C498-471B-4F87-B5C1-C182D2E60B81}" type="slidenum">
              <a:rPr lang="fr-FR" smtClean="0"/>
              <a:pPr/>
              <a:t>21</a:t>
            </a:fld>
            <a:endParaRPr lang="fr-F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smtClean="0"/>
              <a:t>P127 Marisilvia P85 Cesar P98 Han Liu</a:t>
            </a:r>
          </a:p>
        </p:txBody>
      </p:sp>
      <p:sp>
        <p:nvSpPr>
          <p:cNvPr id="6758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898A89-F90D-48F2-8D8E-AC9F477E283A}" type="slidenum">
              <a:rPr lang="fr-FR" smtClean="0"/>
              <a:pPr/>
              <a:t>26</a:t>
            </a:fld>
            <a:endParaRPr lang="fr-F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smtClean="0"/>
              <a:t>Last but not least !</a:t>
            </a:r>
          </a:p>
        </p:txBody>
      </p:sp>
      <p:sp>
        <p:nvSpPr>
          <p:cNvPr id="6861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DB6967-941D-4E31-BB63-1D46E49DCC45}" type="slidenum">
              <a:rPr lang="fr-FR" smtClean="0"/>
              <a:pPr/>
              <a:t>31</a:t>
            </a:fld>
            <a:endParaRPr lang="fr-F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5B1282-AAD7-46B5-9C4B-F35ADE2932B7}" type="slidenum">
              <a:rPr lang="fr-FR" smtClean="0"/>
              <a:pPr/>
              <a:t>38</a:t>
            </a:fld>
            <a:endParaRPr lang="fr-FR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1201F2-9E56-4F91-A693-69AE4A193901}" type="slidenum">
              <a:rPr lang="fr-FR" smtClean="0"/>
              <a:pPr/>
              <a:t>39</a:t>
            </a:fld>
            <a:endParaRPr lang="fr-FR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D7A226-6BDA-444C-8CEF-D764249E8C53}" type="slidenum">
              <a:rPr lang="fr-FR" smtClean="0"/>
              <a:pPr/>
              <a:t>40</a:t>
            </a:fld>
            <a:endParaRPr lang="fr-FR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On pourrait mettre Kotsyuk aussi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5621E9-4EB1-4F17-BFF8-9FFCA06FDC4E}" type="slidenum">
              <a:rPr lang="fr-FR" smtClean="0"/>
              <a:pPr/>
              <a:t>42</a:t>
            </a:fld>
            <a:endParaRPr lang="fr-FR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77A975-E17B-4754-9091-908DDFD11541}" type="slidenum">
              <a:rPr lang="fr-FR" smtClean="0"/>
              <a:pPr/>
              <a:t>43</a:t>
            </a:fld>
            <a:endParaRPr lang="fr-FR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778217-6ED8-4F58-972C-89DCFF6CAAA6}" type="slidenum">
              <a:rPr lang="fr-FR" smtClean="0"/>
              <a:pPr/>
              <a:t>3</a:t>
            </a:fld>
            <a:endParaRPr lang="fr-FR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smtClean="0"/>
              <a:t>« as good on onset as the experimental resolution of centrality allows »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939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C69CA2-4D63-4C01-814A-DB501374207F}" type="slidenum">
              <a:rPr lang="fr-FR" smtClean="0"/>
              <a:pPr/>
              <a:t>6</a:t>
            </a:fld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042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B6DA99-B12E-4EA9-8FB0-CA65649DC055}" type="slidenum">
              <a:rPr lang="fr-FR" smtClean="0"/>
              <a:pPr/>
              <a:t>7</a:t>
            </a:fld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smtClean="0"/>
              <a:t>Between 5 and 6 : 12 – 6 = 6 pm 4.2 is a 1.4 sigma signal (upper limit) 2 10</a:t>
            </a:r>
            <a:r>
              <a:rPr lang="fr-FR" baseline="30000" smtClean="0"/>
              <a:t>–1</a:t>
            </a:r>
            <a:r>
              <a:rPr lang="fr-FR" smtClean="0"/>
              <a:t> pm 10</a:t>
            </a:r>
            <a:r>
              <a:rPr lang="fr-FR" baseline="30000" smtClean="0"/>
              <a:t>–1</a:t>
            </a:r>
            <a:r>
              <a:rPr lang="fr-FR" smtClean="0"/>
              <a:t> </a:t>
            </a:r>
          </a:p>
          <a:p>
            <a:r>
              <a:rPr lang="fr-FR" smtClean="0"/>
              <a:t>Between 6 and 8 : 17 – 7 = 10 pm 4.9 is a 2 sigma signal</a:t>
            </a:r>
          </a:p>
        </p:txBody>
      </p:sp>
      <p:sp>
        <p:nvSpPr>
          <p:cNvPr id="6144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274B36-F400-4E68-8AB2-2C79FBBB2148}" type="slidenum">
              <a:rPr lang="fr-FR" smtClean="0"/>
              <a:pPr/>
              <a:t>9</a:t>
            </a:fld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Ramello : 0708.1488 </a:t>
            </a:r>
          </a:p>
        </p:txBody>
      </p:sp>
      <p:sp>
        <p:nvSpPr>
          <p:cNvPr id="6246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56DC8F-D13C-4E8D-8315-6BA6880C7AA5}" type="slidenum">
              <a:rPr lang="fr-FR" smtClean="0"/>
              <a:pPr/>
              <a:t>10</a:t>
            </a:fld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ja-JP" smtClean="0"/>
              <a:t>R. Rapp et al, PRL 92, 212301 (2004)</a:t>
            </a:r>
          </a:p>
        </p:txBody>
      </p:sp>
      <p:sp>
        <p:nvSpPr>
          <p:cNvPr id="6349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96760-11B8-4091-94C5-9DC191020114}" type="slidenum">
              <a:rPr lang="fr-FR" smtClean="0"/>
              <a:pPr/>
              <a:t>12</a:t>
            </a:fld>
            <a:endParaRPr 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smtClean="0"/>
              <a:t>80 nb –1 </a:t>
            </a:r>
          </a:p>
        </p:txBody>
      </p:sp>
      <p:sp>
        <p:nvSpPr>
          <p:cNvPr id="6451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7F49D5-8B3F-467E-830A-F16D3FCA170A}" type="slidenum">
              <a:rPr lang="fr-FR" smtClean="0"/>
              <a:pPr/>
              <a:t>18</a:t>
            </a:fld>
            <a:endParaRPr 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smtClean="0"/>
              <a:t>No pA, single dA point, CuCu and AuAu</a:t>
            </a:r>
          </a:p>
        </p:txBody>
      </p:sp>
      <p:sp>
        <p:nvSpPr>
          <p:cNvPr id="655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1EE309-C2CA-483F-9A62-270BB04F1325}" type="slidenum">
              <a:rPr lang="fr-FR" smtClean="0"/>
              <a:pPr/>
              <a:t>20</a:t>
            </a:fld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2008, February 6th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Quarkonia production in cold and hot matters - raphael@in2p3.fr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00617-A087-4F51-A7E9-485462A11FE5}" type="slidenum">
              <a:rPr lang="fr-FR"/>
              <a:pPr>
                <a:defRPr/>
              </a:pPr>
              <a:t>‹N°›</a:t>
            </a:fld>
            <a:r>
              <a:rPr lang="fr-FR" dirty="0"/>
              <a:t>/30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2008, February 6th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Quarkonia production in cold and hot matters - raphael@in2p3.fr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9F952-F73C-4D91-849D-DA72916EB509}" type="slidenum">
              <a:rPr lang="fr-FR"/>
              <a:pPr>
                <a:defRPr/>
              </a:pPr>
              <a:t>‹N°›</a:t>
            </a:fld>
            <a:r>
              <a:rPr lang="fr-FR" dirty="0"/>
              <a:t>/29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44450"/>
            <a:ext cx="2057400" cy="608171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44450"/>
            <a:ext cx="6019800" cy="608171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2008, February 6th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Quarkonia production in cold and hot matters - raphael@in2p3.fr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488B5-FD8D-4776-8973-FF03765BF119}" type="slidenum">
              <a:rPr lang="fr-FR"/>
              <a:pPr>
                <a:defRPr/>
              </a:pPr>
              <a:t>‹N°›</a:t>
            </a:fld>
            <a:r>
              <a:rPr lang="fr-FR" dirty="0"/>
              <a:t>/29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79216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341438"/>
            <a:ext cx="4038600" cy="47847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7847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2008, February 6th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Quarkonia production in cold and hot matters - raphael@in2p3.fr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D25F4-F9E3-4253-BCB1-AADFABC64EC8}" type="slidenum">
              <a:rPr lang="fr-FR"/>
              <a:pPr>
                <a:defRPr/>
              </a:pPr>
              <a:t>‹N°›</a:t>
            </a:fld>
            <a:r>
              <a:rPr lang="fr-FR" dirty="0"/>
              <a:t>/30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re. Contenu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79216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7847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648200" y="1341438"/>
            <a:ext cx="4038600" cy="47847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2008, February 6th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Quarkonia production in cold and hot matters - raphael@in2p3.fr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D6598-4C54-40FE-8FA8-714D741DA806}" type="slidenum">
              <a:rPr lang="fr-FR"/>
              <a:pPr>
                <a:defRPr/>
              </a:pPr>
              <a:t>‹N°›</a:t>
            </a:fld>
            <a:r>
              <a:rPr lang="fr-FR" dirty="0"/>
              <a:t>/29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re. Image de la bibliothèqu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79216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'image de la bibliothèque 2"/>
          <p:cNvSpPr>
            <a:spLocks noGrp="1"/>
          </p:cNvSpPr>
          <p:nvPr>
            <p:ph type="clipArt" sz="half" idx="1"/>
          </p:nvPr>
        </p:nvSpPr>
        <p:spPr>
          <a:xfrm>
            <a:off x="457200" y="1341438"/>
            <a:ext cx="4038600" cy="4784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648200" y="1341438"/>
            <a:ext cx="4038600" cy="47847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2008, February 6th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Quarkonia production in cold and hot matters - raphael@in2p3.fr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672DE-7AE1-41CA-A902-F5130A93E8F3}" type="slidenum">
              <a:rPr lang="fr-FR"/>
              <a:pPr>
                <a:defRPr/>
              </a:pPr>
              <a:t>‹N°›</a:t>
            </a:fld>
            <a:r>
              <a:rPr lang="fr-FR" dirty="0"/>
              <a:t>/29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re. Texte et image de la bibliothè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79216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341438"/>
            <a:ext cx="4038600" cy="47847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'image de la bibliothèque 3"/>
          <p:cNvSpPr>
            <a:spLocks noGrp="1"/>
          </p:cNvSpPr>
          <p:nvPr>
            <p:ph type="clipArt" sz="half" idx="2"/>
          </p:nvPr>
        </p:nvSpPr>
        <p:spPr>
          <a:xfrm>
            <a:off x="4648200" y="1341438"/>
            <a:ext cx="4038600" cy="4784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2008, February 6th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Quarkonia production in cold and hot matters - raphael@in2p3.fr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3C234-274C-4120-BAC0-BB16B9EF39DC}" type="slidenum">
              <a:rPr lang="fr-FR"/>
              <a:pPr>
                <a:defRPr/>
              </a:pPr>
              <a:t>‹N°›</a:t>
            </a:fld>
            <a:r>
              <a:rPr lang="fr-FR" dirty="0"/>
              <a:t>/29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re et 2 contenus sur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79216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341438"/>
            <a:ext cx="4038600" cy="23161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341438"/>
            <a:ext cx="4038600" cy="23161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3"/>
          </p:nvPr>
        </p:nvSpPr>
        <p:spPr>
          <a:xfrm>
            <a:off x="457200" y="3810000"/>
            <a:ext cx="8229600" cy="23161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2008, February 6th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Quarkonia production in cold and hot matters - raphael@in2p3.fr</a:t>
            </a: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762AD-FDDF-4E17-92AC-58C4AE5A889A}" type="slidenum">
              <a:rPr lang="fr-FR"/>
              <a:pPr>
                <a:defRPr/>
              </a:pPr>
              <a:t>‹N°›</a:t>
            </a:fld>
            <a:r>
              <a:rPr lang="fr-FR" dirty="0"/>
              <a:t>/29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18275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2008, February 6th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Quarkonia production in cold and hot matters - raphael@in2p3.fr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FC6FF-3AD2-44CC-A2C8-A2EF1A05A1E0}" type="slidenum">
              <a:rPr lang="fr-FR"/>
              <a:pPr>
                <a:defRPr/>
              </a:pPr>
              <a:t>‹N°›</a:t>
            </a:fld>
            <a:r>
              <a:rPr lang="fr-FR" dirty="0"/>
              <a:t>/30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2008, February 6th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Quarkonia production in cold and hot matters - raphael@in2p3.fr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70853-D746-4D62-A33F-2144180B631A}" type="slidenum">
              <a:rPr lang="fr-FR"/>
              <a:pPr>
                <a:defRPr/>
              </a:pPr>
              <a:t>‹N°›</a:t>
            </a:fld>
            <a:r>
              <a:rPr lang="fr-FR" dirty="0"/>
              <a:t>/29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61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2008, February 6th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Quarkonia production in cold and hot matters - raphael@in2p3.fr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30E21-DF7A-46F5-8266-1FF758349B26}" type="slidenum">
              <a:rPr lang="fr-FR"/>
              <a:pPr>
                <a:defRPr/>
              </a:pPr>
              <a:t>‹N°›</a:t>
            </a:fld>
            <a:r>
              <a:rPr lang="fr-FR" dirty="0"/>
              <a:t>/30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613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2008, February 6th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Quarkonia production in cold and hot matters - raphael@in2p3.fr</a:t>
            </a: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D1BCC-57AC-4F16-BAC4-75E2174CA628}" type="slidenum">
              <a:rPr lang="fr-FR"/>
              <a:pPr>
                <a:defRPr/>
              </a:pPr>
              <a:t>‹N°›</a:t>
            </a:fld>
            <a:r>
              <a:rPr lang="fr-FR" dirty="0"/>
              <a:t>/30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2008, February 6th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Quarkonia production in cold and hot matters - raphael@in2p3.fr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D3852-DBBB-406F-AF14-D71E3388CF58}" type="slidenum">
              <a:rPr lang="fr-FR"/>
              <a:pPr>
                <a:defRPr/>
              </a:pPr>
              <a:t>‹N°›</a:t>
            </a:fld>
            <a:r>
              <a:rPr lang="fr-FR" dirty="0"/>
              <a:t>/30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2008, February 6th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Quarkonia production in cold and hot matters - raphael@in2p3.fr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8047B-9807-4107-A1F2-461699E76573}" type="slidenum">
              <a:rPr lang="fr-FR"/>
              <a:pPr>
                <a:defRPr/>
              </a:pPr>
              <a:t>‹N°›</a:t>
            </a:fld>
            <a:r>
              <a:rPr lang="fr-FR" dirty="0"/>
              <a:t>/30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2008, February 6th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Quarkonia production in cold and hot matters - raphael@in2p3.fr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60DF1-1346-49DF-B1C4-036D8DC5319E}" type="slidenum">
              <a:rPr lang="fr-FR"/>
              <a:pPr>
                <a:defRPr/>
              </a:pPr>
              <a:t>‹N°›</a:t>
            </a:fld>
            <a:r>
              <a:rPr lang="fr-FR" dirty="0"/>
              <a:t>/29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2008, February 6th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Quarkonia production in cold and hot matters - raphael@in2p3.fr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EA762-E227-4BCB-86AE-68CC263DF7C2}" type="slidenum">
              <a:rPr lang="fr-FR"/>
              <a:pPr>
                <a:defRPr/>
              </a:pPr>
              <a:t>‹N°›</a:t>
            </a:fld>
            <a:r>
              <a:rPr lang="fr-FR" dirty="0"/>
              <a:t>/29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3825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fr-FR"/>
              <a:t>2008, February 6th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0" y="6500813"/>
            <a:ext cx="5373688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accent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Quarkonia production in cold and hot matters - raphael@in2p3.fr</a:t>
            </a: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00813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2"/>
                </a:solidFill>
                <a:latin typeface="Arial" charset="0"/>
              </a:defRPr>
            </a:lvl1pPr>
          </a:lstStyle>
          <a:p>
            <a:pPr>
              <a:defRPr/>
            </a:pPr>
            <a:fld id="{95FA4297-29CA-4C6C-91F7-5FA594C6D87A}" type="slidenum">
              <a:rPr lang="fr-FR"/>
              <a:pPr>
                <a:defRPr/>
              </a:pPr>
              <a:t>‹N°›</a:t>
            </a:fld>
            <a:r>
              <a:rPr lang="fr-FR" dirty="0"/>
              <a:t>/30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70" r:id="rId2"/>
    <p:sldLayoutId id="2147483871" r:id="rId3"/>
    <p:sldLayoutId id="2147483865" r:id="rId4"/>
    <p:sldLayoutId id="2147483866" r:id="rId5"/>
    <p:sldLayoutId id="2147483867" r:id="rId6"/>
    <p:sldLayoutId id="2147483868" r:id="rId7"/>
    <p:sldLayoutId id="2147483872" r:id="rId8"/>
    <p:sldLayoutId id="2147483873" r:id="rId9"/>
    <p:sldLayoutId id="2147483874" r:id="rId10"/>
    <p:sldLayoutId id="2147483875" r:id="rId11"/>
    <p:sldLayoutId id="2147483869" r:id="rId12"/>
    <p:sldLayoutId id="2147483876" r:id="rId13"/>
    <p:sldLayoutId id="2147483877" r:id="rId14"/>
    <p:sldLayoutId id="2147483878" r:id="rId15"/>
    <p:sldLayoutId id="2147483879" r:id="rId16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Calibr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95625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accent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7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65175"/>
            <a:ext cx="7772400" cy="2232025"/>
          </a:xfrm>
        </p:spPr>
        <p:txBody>
          <a:bodyPr/>
          <a:lstStyle/>
          <a:p>
            <a:pPr eaLnBrk="1" hangingPunct="1"/>
            <a:r>
              <a:rPr lang="en-US" smtClean="0"/>
              <a:t>Quarkonia Production </a:t>
            </a:r>
            <a:br>
              <a:rPr lang="en-US" smtClean="0"/>
            </a:br>
            <a:r>
              <a:rPr lang="en-US" smtClean="0"/>
              <a:t>in Cold and Hot Matters</a:t>
            </a:r>
            <a:endParaRPr lang="en-US" sz="3200" smtClean="0">
              <a:solidFill>
                <a:srgbClr val="FF0000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5975"/>
            <a:ext cx="6400800" cy="31686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Raphaël Granier de Cassagnac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LLR – École polytechnique / IN2P3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Quark Matter 2008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Jaipur, 2008, February 6</a:t>
            </a:r>
            <a:r>
              <a:rPr lang="en-US" sz="2800" baseline="30000" smtClean="0"/>
              <a:t>th</a:t>
            </a:r>
          </a:p>
        </p:txBody>
      </p:sp>
      <p:pic>
        <p:nvPicPr>
          <p:cNvPr id="12292" name="Picture 5" descr="logo_ll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5907088"/>
            <a:ext cx="16779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14"/>
          <p:cNvSpPr>
            <a:spLocks noChangeArrowheads="1"/>
          </p:cNvSpPr>
          <p:nvPr/>
        </p:nvSpPr>
        <p:spPr bwMode="auto">
          <a:xfrm>
            <a:off x="684213" y="765175"/>
            <a:ext cx="77724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320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2294" name="Image 6" descr="Quark Matter 2008 Logo Black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625" y="5519738"/>
            <a:ext cx="16510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57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Espace réservé du contenu 16" descr="RdA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14875" y="2714625"/>
            <a:ext cx="3924300" cy="2798763"/>
          </a:xfrm>
        </p:spPr>
      </p:pic>
      <p:sp>
        <p:nvSpPr>
          <p:cNvPr id="21507" name="Titre 6"/>
          <p:cNvSpPr>
            <a:spLocks noGrp="1"/>
          </p:cNvSpPr>
          <p:nvPr>
            <p:ph type="title"/>
          </p:nvPr>
        </p:nvSpPr>
        <p:spPr>
          <a:xfrm>
            <a:off x="71438" y="0"/>
            <a:ext cx="3400425" cy="836613"/>
          </a:xfrm>
        </p:spPr>
        <p:txBody>
          <a:bodyPr/>
          <a:lstStyle/>
          <a:p>
            <a:r>
              <a:rPr lang="en-US" smtClean="0"/>
              <a:t>Various R</a:t>
            </a:r>
            <a:r>
              <a:rPr lang="en-US" baseline="-25000" smtClean="0"/>
              <a:t>XY</a:t>
            </a:r>
            <a:r>
              <a:rPr lang="en-US" smtClean="0"/>
              <a:t>(p</a:t>
            </a:r>
            <a:r>
              <a:rPr lang="en-US" baseline="-25000" smtClean="0"/>
              <a:t>T</a:t>
            </a:r>
            <a:r>
              <a:rPr lang="en-US" smtClean="0"/>
              <a:t>)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1"/>
          </p:nvPr>
        </p:nvSpPr>
        <p:spPr>
          <a:xfrm>
            <a:off x="142875" y="1143000"/>
            <a:ext cx="4786313" cy="51435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Several (hints of)             raising R</a:t>
            </a:r>
            <a:r>
              <a:rPr lang="en-US" baseline="-25000" dirty="0" smtClean="0"/>
              <a:t>AA</a:t>
            </a:r>
            <a:r>
              <a:rPr lang="en-US" dirty="0" smtClean="0"/>
              <a:t>(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)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dirty="0" smtClean="0"/>
              <a:t>R</a:t>
            </a:r>
            <a:r>
              <a:rPr lang="en-US" baseline="-25000" dirty="0" smtClean="0"/>
              <a:t>CP</a:t>
            </a:r>
            <a:r>
              <a:rPr lang="en-US" dirty="0" smtClean="0"/>
              <a:t> </a:t>
            </a:r>
            <a:r>
              <a:rPr lang="en-US" dirty="0" err="1" smtClean="0"/>
              <a:t>PbPb</a:t>
            </a:r>
            <a:r>
              <a:rPr lang="en-US" dirty="0" smtClean="0"/>
              <a:t> (NA50)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dirty="0" err="1" smtClean="0"/>
              <a:t>R</a:t>
            </a:r>
            <a:r>
              <a:rPr lang="en-US" baseline="-25000" dirty="0" err="1" smtClean="0"/>
              <a:t>AuAu</a:t>
            </a:r>
            <a:r>
              <a:rPr lang="en-US" dirty="0" smtClean="0"/>
              <a:t> (PHENIX)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dirty="0" err="1" smtClean="0"/>
              <a:t>R</a:t>
            </a:r>
            <a:r>
              <a:rPr lang="en-US" baseline="-25000" dirty="0" err="1" smtClean="0"/>
              <a:t>dAu</a:t>
            </a:r>
            <a:r>
              <a:rPr lang="en-US" dirty="0" smtClean="0"/>
              <a:t> (PHENIX) </a:t>
            </a:r>
          </a:p>
          <a:p>
            <a:pPr>
              <a:defRPr/>
            </a:pPr>
            <a:r>
              <a:rPr lang="en-US" dirty="0" smtClean="0"/>
              <a:t>Several potential reasons:</a:t>
            </a:r>
          </a:p>
          <a:p>
            <a:pPr lvl="1">
              <a:defRPr/>
            </a:pPr>
            <a:r>
              <a:rPr lang="en-US" dirty="0" smtClean="0"/>
              <a:t>Leakage effect, J/</a:t>
            </a:r>
            <a:r>
              <a:rPr lang="el-GR" dirty="0" smtClean="0"/>
              <a:t>ψ</a:t>
            </a:r>
            <a:r>
              <a:rPr lang="en-US" dirty="0" smtClean="0"/>
              <a:t> escape</a:t>
            </a:r>
          </a:p>
          <a:p>
            <a:pPr lvl="2">
              <a:defRPr/>
            </a:pPr>
            <a:r>
              <a:rPr lang="en-US" dirty="0" smtClean="0"/>
              <a:t>High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J/</a:t>
            </a:r>
            <a:r>
              <a:rPr lang="el-GR" dirty="0" smtClean="0"/>
              <a:t>ψ</a:t>
            </a:r>
            <a:r>
              <a:rPr lang="fr-FR" dirty="0" smtClean="0"/>
              <a:t> </a:t>
            </a:r>
            <a:r>
              <a:rPr lang="fr-FR" dirty="0" err="1" smtClean="0"/>
              <a:t>forming</a:t>
            </a:r>
            <a:r>
              <a:rPr lang="fr-FR" dirty="0" smtClean="0"/>
              <a:t> </a:t>
            </a:r>
            <a:r>
              <a:rPr lang="fr-FR" dirty="0" err="1" smtClean="0"/>
              <a:t>beyond</a:t>
            </a:r>
            <a:r>
              <a:rPr lang="fr-FR" dirty="0" smtClean="0"/>
              <a:t> QGP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Cronin effect</a:t>
            </a:r>
          </a:p>
          <a:p>
            <a:pPr lvl="1">
              <a:defRPr/>
            </a:pPr>
            <a:r>
              <a:rPr lang="en-US" dirty="0" smtClean="0"/>
              <a:t>Raising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Bj</a:t>
            </a:r>
            <a:r>
              <a:rPr lang="en-US" dirty="0" smtClean="0"/>
              <a:t> = less shadowing</a:t>
            </a:r>
          </a:p>
          <a:p>
            <a:pPr lvl="2">
              <a:defRPr/>
            </a:pPr>
            <a:r>
              <a:rPr lang="en-US" dirty="0" smtClean="0"/>
              <a:t>0.02 to 0.05 from 0 to 9 </a:t>
            </a:r>
            <a:r>
              <a:rPr lang="en-US" dirty="0" err="1" smtClean="0"/>
              <a:t>GeV</a:t>
            </a:r>
            <a:r>
              <a:rPr lang="en-US" dirty="0" smtClean="0"/>
              <a:t>/c</a:t>
            </a:r>
          </a:p>
          <a:p>
            <a:pPr lvl="2">
              <a:defRPr/>
            </a:pPr>
            <a:r>
              <a:rPr lang="en-US" dirty="0" smtClean="0"/>
              <a:t> See discussion in →</a:t>
            </a:r>
          </a:p>
          <a:p>
            <a:pPr>
              <a:defRPr/>
            </a:pPr>
            <a:r>
              <a:rPr lang="en-US" dirty="0" smtClean="0"/>
              <a:t>Think about it…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1509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2008, February 6th</a:t>
            </a:r>
            <a:endParaRPr lang="en-US" smtClean="0"/>
          </a:p>
        </p:txBody>
      </p:sp>
      <p:sp>
        <p:nvSpPr>
          <p:cNvPr id="21510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Quarkonia production in cold and hot matters - raphael@in2p3.fr</a:t>
            </a:r>
            <a:endParaRPr lang="fr-FR" smtClean="0"/>
          </a:p>
        </p:txBody>
      </p:sp>
      <p:sp>
        <p:nvSpPr>
          <p:cNvPr id="215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9AEC5DC-4B5D-45E3-9C75-84083FAAA748}" type="slidenum">
              <a:rPr lang="fr-FR" smtClean="0"/>
              <a:pPr/>
              <a:t>10</a:t>
            </a:fld>
            <a:r>
              <a:rPr lang="fr-FR" smtClean="0"/>
              <a:t>/29</a:t>
            </a:r>
          </a:p>
        </p:txBody>
      </p:sp>
      <p:pic>
        <p:nvPicPr>
          <p:cNvPr id="21512" name="Image 11" descr="RCP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8" y="0"/>
            <a:ext cx="2789237" cy="278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7" descr="Fig3"/>
          <p:cNvPicPr>
            <a:picLocks noChangeAspect="1" noChangeArrowheads="1"/>
          </p:cNvPicPr>
          <p:nvPr/>
        </p:nvPicPr>
        <p:blipFill>
          <a:blip r:embed="rId5"/>
          <a:srcRect r="1518"/>
          <a:stretch>
            <a:fillRect/>
          </a:stretch>
        </p:blipFill>
        <p:spPr bwMode="auto">
          <a:xfrm>
            <a:off x="6227763" y="0"/>
            <a:ext cx="2916237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4" name="Line 27"/>
          <p:cNvSpPr>
            <a:spLocks noChangeShapeType="1"/>
          </p:cNvSpPr>
          <p:nvPr/>
        </p:nvSpPr>
        <p:spPr bwMode="auto">
          <a:xfrm>
            <a:off x="668338" y="908050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Parchemin vertical 14"/>
          <p:cNvSpPr/>
          <p:nvPr/>
        </p:nvSpPr>
        <p:spPr>
          <a:xfrm>
            <a:off x="4857750" y="5526088"/>
            <a:ext cx="4214813" cy="903287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fr-FR" sz="1400" dirty="0"/>
              <a:t>PHENIX,</a:t>
            </a:r>
            <a:r>
              <a:rPr lang="en-GB" sz="1400" dirty="0"/>
              <a:t> arxiv:0711.3917 compared to</a:t>
            </a:r>
            <a:endParaRPr lang="fr-FR" sz="1400" dirty="0"/>
          </a:p>
          <a:p>
            <a:pPr algn="ctr">
              <a:defRPr/>
            </a:pPr>
            <a:r>
              <a:rPr lang="fr-FR" sz="1400" dirty="0" err="1"/>
              <a:t>Ferreiro</a:t>
            </a:r>
            <a:r>
              <a:rPr lang="fr-FR" sz="1400" dirty="0"/>
              <a:t>, Fleuret, </a:t>
            </a:r>
            <a:r>
              <a:rPr lang="fr-FR" sz="1400" dirty="0" err="1"/>
              <a:t>Rakotozafindrabe</a:t>
            </a:r>
            <a:r>
              <a:rPr lang="fr-FR" sz="1400" dirty="0"/>
              <a:t>, </a:t>
            </a:r>
          </a:p>
          <a:p>
            <a:pPr algn="ctr">
              <a:defRPr/>
            </a:pPr>
            <a:r>
              <a:rPr lang="fr-FR" sz="1400" dirty="0" err="1"/>
              <a:t>arxiv</a:t>
            </a:r>
            <a:r>
              <a:rPr lang="fr-FR" sz="1400" dirty="0"/>
              <a:t>: 0801.4949 </a:t>
            </a:r>
          </a:p>
        </p:txBody>
      </p:sp>
      <p:sp>
        <p:nvSpPr>
          <p:cNvPr id="20" name="Ellipse 19"/>
          <p:cNvSpPr/>
          <p:nvPr/>
        </p:nvSpPr>
        <p:spPr>
          <a:xfrm>
            <a:off x="5214938" y="142875"/>
            <a:ext cx="357187" cy="3571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21" name="Ellipse 20"/>
          <p:cNvSpPr/>
          <p:nvPr/>
        </p:nvSpPr>
        <p:spPr>
          <a:xfrm>
            <a:off x="7858125" y="285750"/>
            <a:ext cx="357188" cy="3571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22" name="Ellipse 21"/>
          <p:cNvSpPr/>
          <p:nvPr/>
        </p:nvSpPr>
        <p:spPr>
          <a:xfrm>
            <a:off x="8072438" y="2928938"/>
            <a:ext cx="357187" cy="3571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accent1"/>
                </a:solidFill>
              </a:rPr>
              <a:t>3</a:t>
            </a:r>
          </a:p>
        </p:txBody>
      </p:sp>
    </p:spTree>
  </p:cSld>
  <p:clrMapOvr>
    <a:masterClrMapping/>
  </p:clrMapOvr>
  <p:transition advTm="55203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r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@ RHIC, more suppression </a:t>
            </a:r>
            <a:br>
              <a:rPr lang="en-US" smtClean="0"/>
            </a:br>
            <a:r>
              <a:rPr lang="en-US" smtClean="0"/>
              <a:t>at forward rapidity !</a:t>
            </a:r>
          </a:p>
        </p:txBody>
      </p:sp>
      <p:sp>
        <p:nvSpPr>
          <p:cNvPr id="22531" name="Sous-titre 8"/>
          <p:cNvSpPr>
            <a:spLocks noGrp="1"/>
          </p:cNvSpPr>
          <p:nvPr>
            <p:ph type="subTitle" idx="1"/>
          </p:nvPr>
        </p:nvSpPr>
        <p:spPr>
          <a:xfrm>
            <a:off x="571500" y="3886200"/>
            <a:ext cx="8001000" cy="1752600"/>
          </a:xfrm>
        </p:spPr>
        <p:txBody>
          <a:bodyPr/>
          <a:lstStyle/>
          <a:p>
            <a:r>
              <a:rPr lang="en-US" smtClean="0"/>
              <a:t>Two possible </a:t>
            </a:r>
            <a:r>
              <a:rPr lang="en-US" u="sng" smtClean="0"/>
              <a:t>theoretical</a:t>
            </a:r>
            <a:r>
              <a:rPr lang="en-US" smtClean="0"/>
              <a:t> explanations…</a:t>
            </a:r>
          </a:p>
          <a:p>
            <a:r>
              <a:rPr lang="en-US" smtClean="0"/>
              <a:t>Hot : coalescence, regeneration</a:t>
            </a:r>
          </a:p>
          <a:p>
            <a:r>
              <a:rPr lang="en-US" smtClean="0"/>
              <a:t>Cold : saturation, shadowing</a:t>
            </a:r>
          </a:p>
        </p:txBody>
      </p:sp>
      <p:sp>
        <p:nvSpPr>
          <p:cNvPr id="22532" name="Line 25"/>
          <p:cNvSpPr>
            <a:spLocks noChangeShapeType="1"/>
          </p:cNvSpPr>
          <p:nvPr/>
        </p:nvSpPr>
        <p:spPr bwMode="auto">
          <a:xfrm>
            <a:off x="3419475" y="3714750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Tm="11563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1"/>
          <p:cNvSpPr>
            <a:spLocks noGrp="1"/>
          </p:cNvSpPr>
          <p:nvPr>
            <p:ph type="title"/>
          </p:nvPr>
        </p:nvSpPr>
        <p:spPr>
          <a:xfrm>
            <a:off x="1171575" y="44450"/>
            <a:ext cx="6757988" cy="792163"/>
          </a:xfrm>
        </p:spPr>
        <p:txBody>
          <a:bodyPr/>
          <a:lstStyle/>
          <a:p>
            <a:r>
              <a:rPr lang="fr-FR" sz="3200" smtClean="0">
                <a:solidFill>
                  <a:srgbClr val="FF0000"/>
                </a:solidFill>
              </a:rPr>
              <a:t>I. Coalescence, regeneration</a:t>
            </a:r>
          </a:p>
        </p:txBody>
      </p:sp>
      <p:sp>
        <p:nvSpPr>
          <p:cNvPr id="23555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214313" y="1143000"/>
            <a:ext cx="4281487" cy="4784725"/>
          </a:xfrm>
        </p:spPr>
        <p:txBody>
          <a:bodyPr/>
          <a:lstStyle/>
          <a:p>
            <a:r>
              <a:rPr lang="en-US" smtClean="0"/>
              <a:t>Large variety of approaches, all justify:</a:t>
            </a:r>
          </a:p>
          <a:p>
            <a:pPr lvl="1"/>
            <a:r>
              <a:rPr lang="en-US" smtClean="0">
                <a:solidFill>
                  <a:srgbClr val="FF0000"/>
                </a:solidFill>
              </a:rPr>
              <a:t>R</a:t>
            </a:r>
            <a:r>
              <a:rPr lang="en-US" baseline="-25000" smtClean="0">
                <a:solidFill>
                  <a:srgbClr val="FF0000"/>
                </a:solidFill>
              </a:rPr>
              <a:t>AA</a:t>
            </a:r>
            <a:r>
              <a:rPr lang="en-US" smtClean="0">
                <a:solidFill>
                  <a:srgbClr val="FF0000"/>
                </a:solidFill>
              </a:rPr>
              <a:t>(y=0)</a:t>
            </a:r>
            <a:r>
              <a:rPr lang="en-US" smtClean="0"/>
              <a:t> &gt; </a:t>
            </a:r>
            <a:r>
              <a:rPr lang="en-US" smtClean="0">
                <a:solidFill>
                  <a:schemeClr val="accent2"/>
                </a:solidFill>
              </a:rPr>
              <a:t>R</a:t>
            </a:r>
            <a:r>
              <a:rPr lang="en-US" baseline="-25000" smtClean="0">
                <a:solidFill>
                  <a:schemeClr val="accent2"/>
                </a:solidFill>
              </a:rPr>
              <a:t>AA</a:t>
            </a:r>
            <a:r>
              <a:rPr lang="en-US" smtClean="0">
                <a:solidFill>
                  <a:schemeClr val="accent2"/>
                </a:solidFill>
              </a:rPr>
              <a:t>(y=1.7)</a:t>
            </a:r>
          </a:p>
          <a:p>
            <a:pPr lvl="1"/>
            <a:r>
              <a:rPr lang="en-US" smtClean="0"/>
              <a:t>(more c quarks to recombine at y=0) </a:t>
            </a:r>
          </a:p>
        </p:txBody>
      </p:sp>
      <p:sp>
        <p:nvSpPr>
          <p:cNvPr id="23556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784725"/>
          </a:xfrm>
        </p:spPr>
        <p:txBody>
          <a:bodyPr/>
          <a:lstStyle/>
          <a:p>
            <a:r>
              <a:rPr lang="fr-FR" smtClean="0"/>
              <a:t>As an </a:t>
            </a:r>
            <a:r>
              <a:rPr lang="fr-FR" u="sng" smtClean="0"/>
              <a:t>example</a:t>
            </a:r>
          </a:p>
        </p:txBody>
      </p:sp>
      <p:sp>
        <p:nvSpPr>
          <p:cNvPr id="23557" name="Espace réservé de la date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2008, February 6th</a:t>
            </a:r>
            <a:endParaRPr lang="en-US" smtClean="0"/>
          </a:p>
        </p:txBody>
      </p:sp>
      <p:sp>
        <p:nvSpPr>
          <p:cNvPr id="23558" name="Espace réservé du pied de page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Quarkonia production in cold and hot matters - raphael@in2p3.fr</a:t>
            </a:r>
            <a:endParaRPr lang="fr-FR" smtClean="0"/>
          </a:p>
        </p:txBody>
      </p:sp>
      <p:sp>
        <p:nvSpPr>
          <p:cNvPr id="23559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A986305-6D3A-41AA-ADCB-2AD7809DA08B}" type="slidenum">
              <a:rPr lang="fr-FR" smtClean="0"/>
              <a:pPr/>
              <a:t>12</a:t>
            </a:fld>
            <a:r>
              <a:rPr lang="fr-FR" smtClean="0"/>
              <a:t>/29</a:t>
            </a:r>
          </a:p>
        </p:txBody>
      </p:sp>
      <p:sp>
        <p:nvSpPr>
          <p:cNvPr id="23560" name="Line 25"/>
          <p:cNvSpPr>
            <a:spLocks noChangeShapeType="1"/>
          </p:cNvSpPr>
          <p:nvPr/>
        </p:nvSpPr>
        <p:spPr bwMode="auto">
          <a:xfrm>
            <a:off x="3419475" y="908050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Parchemin horizontal 23"/>
          <p:cNvSpPr/>
          <p:nvPr/>
        </p:nvSpPr>
        <p:spPr>
          <a:xfrm flipH="1">
            <a:off x="214282" y="3529730"/>
            <a:ext cx="4643470" cy="289966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SzPct val="80000"/>
              <a:defRPr/>
            </a:pPr>
            <a:r>
              <a:rPr lang="en-US" altLang="ja-JP" sz="1400" u="sng" dirty="0"/>
              <a:t>Latest references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SzPct val="80000"/>
              <a:defRPr/>
            </a:pPr>
            <a:r>
              <a:rPr lang="en-US" altLang="ja-JP" sz="1400" dirty="0"/>
              <a:t>R. </a:t>
            </a:r>
            <a:r>
              <a:rPr lang="en-US" altLang="ja-JP" sz="1400" dirty="0" err="1"/>
              <a:t>Thews</a:t>
            </a:r>
            <a:r>
              <a:rPr lang="en-US" altLang="ja-JP" sz="1400" dirty="0"/>
              <a:t> et al, Eur. Phys. J C43, 97 (2005)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SzPct val="80000"/>
              <a:defRPr/>
            </a:pPr>
            <a:r>
              <a:rPr lang="en-US" altLang="ja-JP" sz="1400" dirty="0">
                <a:sym typeface="Symbol" pitchFamily="18" charset="2"/>
              </a:rPr>
              <a:t>Yan, </a:t>
            </a:r>
            <a:r>
              <a:rPr lang="en-US" altLang="ja-JP" sz="1400" dirty="0" err="1">
                <a:sym typeface="Symbol" pitchFamily="18" charset="2"/>
              </a:rPr>
              <a:t>Zhuang</a:t>
            </a:r>
            <a:r>
              <a:rPr lang="en-US" altLang="ja-JP" sz="1400" dirty="0">
                <a:sym typeface="Symbol" pitchFamily="18" charset="2"/>
              </a:rPr>
              <a:t>, </a:t>
            </a:r>
            <a:r>
              <a:rPr lang="en-US" altLang="ja-JP" sz="1400" dirty="0" err="1">
                <a:sym typeface="Symbol" pitchFamily="18" charset="2"/>
              </a:rPr>
              <a:t>Xu</a:t>
            </a:r>
            <a:r>
              <a:rPr lang="en-US" altLang="ja-JP" sz="1400" dirty="0">
                <a:sym typeface="Symbol" pitchFamily="18" charset="2"/>
              </a:rPr>
              <a:t>, </a:t>
            </a:r>
            <a:r>
              <a:rPr lang="fr-FR" sz="1400" dirty="0"/>
              <a:t>PRL97, 232301 (2006)</a:t>
            </a:r>
            <a:endParaRPr lang="en-US" altLang="ja-JP" sz="1400" strike="sngStrike" dirty="0">
              <a:sym typeface="Symbol" pitchFamily="18" charset="2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80000"/>
              <a:defRPr/>
            </a:pPr>
            <a:r>
              <a:rPr lang="en-US" altLang="ja-JP" sz="1400" dirty="0">
                <a:sym typeface="Symbol" pitchFamily="18" charset="2"/>
              </a:rPr>
              <a:t>A. </a:t>
            </a:r>
            <a:r>
              <a:rPr lang="en-US" altLang="ja-JP" sz="1400" dirty="0" err="1">
                <a:sym typeface="Symbol" pitchFamily="18" charset="2"/>
              </a:rPr>
              <a:t>Andronic</a:t>
            </a:r>
            <a:r>
              <a:rPr lang="en-US" altLang="ja-JP" sz="1400" dirty="0">
                <a:sym typeface="Symbol" pitchFamily="18" charset="2"/>
              </a:rPr>
              <a:t> et al., NPA789, 334 (2007)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SzPct val="80000"/>
              <a:defRPr/>
            </a:pPr>
            <a:r>
              <a:rPr lang="en-US" altLang="ja-JP" sz="1400" dirty="0" err="1">
                <a:sym typeface="Symbol" pitchFamily="18" charset="2"/>
              </a:rPr>
              <a:t>Ravagli</a:t>
            </a:r>
            <a:r>
              <a:rPr lang="en-US" altLang="ja-JP" sz="1400" dirty="0">
                <a:sym typeface="Symbol" pitchFamily="18" charset="2"/>
              </a:rPr>
              <a:t>, Rapp, arXiv:0705:0021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SzPct val="80000"/>
              <a:defRPr/>
            </a:pPr>
            <a:r>
              <a:rPr lang="fr-FR" sz="1400" dirty="0"/>
              <a:t>Zhao, Rapp, </a:t>
            </a:r>
            <a:r>
              <a:rPr lang="fr-FR" sz="1400" dirty="0" err="1"/>
              <a:t>arXiv</a:t>
            </a:r>
            <a:r>
              <a:rPr lang="fr-FR" sz="1400" dirty="0"/>
              <a:t>:0712.2450</a:t>
            </a:r>
            <a:endParaRPr lang="en-US" altLang="ja-JP" sz="1400" dirty="0">
              <a:sym typeface="Symbol" pitchFamily="18" charset="2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80000"/>
              <a:defRPr/>
            </a:pPr>
            <a:r>
              <a:rPr lang="en-US" altLang="ja-JP" sz="1400" dirty="0">
                <a:sym typeface="Symbol" pitchFamily="18" charset="2"/>
              </a:rPr>
              <a:t>A. </a:t>
            </a:r>
            <a:r>
              <a:rPr lang="en-US" altLang="ja-JP" sz="1400" dirty="0" err="1">
                <a:sym typeface="Symbol" pitchFamily="18" charset="2"/>
              </a:rPr>
              <a:t>Capella</a:t>
            </a:r>
            <a:r>
              <a:rPr lang="en-US" altLang="ja-JP" sz="1400" dirty="0">
                <a:sym typeface="Symbol" pitchFamily="18" charset="2"/>
              </a:rPr>
              <a:t> et al., arXiv:0712.4331 </a:t>
            </a:r>
            <a:r>
              <a:rPr lang="en-US" altLang="ja-JP" sz="1400" dirty="0">
                <a:sym typeface="Symbol"/>
              </a:rPr>
              <a:t></a:t>
            </a:r>
            <a:endParaRPr lang="en-US" altLang="ja-JP" sz="1400" dirty="0">
              <a:sym typeface="Symbol" pitchFamily="18" charset="2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80000"/>
              <a:defRPr/>
            </a:pPr>
            <a:r>
              <a:rPr lang="en-US" altLang="ja-JP" sz="1400" dirty="0">
                <a:sym typeface="Symbol" pitchFamily="18" charset="2"/>
              </a:rPr>
              <a:t>O. </a:t>
            </a:r>
            <a:r>
              <a:rPr lang="en-US" altLang="ja-JP" sz="1400" dirty="0" err="1">
                <a:sym typeface="Symbol" pitchFamily="18" charset="2"/>
              </a:rPr>
              <a:t>Linnyk</a:t>
            </a:r>
            <a:r>
              <a:rPr lang="en-US" altLang="ja-JP" sz="1400" dirty="0">
                <a:sym typeface="Symbol" pitchFamily="18" charset="2"/>
              </a:rPr>
              <a:t> et al., arXiv:0801.4282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SzPct val="80000"/>
              <a:defRPr/>
            </a:pPr>
            <a:r>
              <a:rPr lang="en-US" altLang="ja-JP" sz="1400" dirty="0">
                <a:sym typeface="Symbol" pitchFamily="18" charset="2"/>
              </a:rPr>
              <a:t>(Apologies if I forgot somebody)</a:t>
            </a:r>
          </a:p>
        </p:txBody>
      </p:sp>
      <p:sp>
        <p:nvSpPr>
          <p:cNvPr id="26" name="Bulle ronde 25"/>
          <p:cNvSpPr/>
          <p:nvPr/>
        </p:nvSpPr>
        <p:spPr>
          <a:xfrm>
            <a:off x="142875" y="104775"/>
            <a:ext cx="1857375" cy="103822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fr-FR" sz="1400" b="1" dirty="0"/>
              <a:t>A. Andronic,</a:t>
            </a:r>
          </a:p>
          <a:p>
            <a:pPr algn="ctr">
              <a:defRPr/>
            </a:pPr>
            <a:r>
              <a:rPr lang="fr-FR" sz="1400" b="1" dirty="0"/>
              <a:t>Session 22, Saturday</a:t>
            </a:r>
          </a:p>
        </p:txBody>
      </p:sp>
      <p:pic>
        <p:nvPicPr>
          <p:cNvPr id="2356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3" y="1889125"/>
            <a:ext cx="1947862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75" y="1889125"/>
            <a:ext cx="1917700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3" y="3671888"/>
            <a:ext cx="19907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00875" y="3746500"/>
            <a:ext cx="1962150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Bulle ronde 29"/>
          <p:cNvSpPr/>
          <p:nvPr/>
        </p:nvSpPr>
        <p:spPr>
          <a:xfrm>
            <a:off x="7143750" y="104775"/>
            <a:ext cx="1857375" cy="103822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fr-FR" sz="1400" b="1" dirty="0"/>
              <a:t>K. </a:t>
            </a:r>
            <a:r>
              <a:rPr lang="fr-FR" sz="1400" b="1" dirty="0" err="1"/>
              <a:t>Tywoniuk</a:t>
            </a:r>
            <a:r>
              <a:rPr lang="fr-FR" sz="1400" b="1" dirty="0"/>
              <a:t>, Session 22, Saturday</a:t>
            </a:r>
          </a:p>
        </p:txBody>
      </p:sp>
      <p:sp>
        <p:nvSpPr>
          <p:cNvPr id="23568" name="ZoneTexte 30"/>
          <p:cNvSpPr txBox="1">
            <a:spLocks noChangeArrowheads="1"/>
          </p:cNvSpPr>
          <p:nvPr/>
        </p:nvSpPr>
        <p:spPr bwMode="auto">
          <a:xfrm>
            <a:off x="5830888" y="5576888"/>
            <a:ext cx="25273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Capella, Tywoniuk et al.</a:t>
            </a:r>
          </a:p>
          <a:p>
            <a:pPr algn="ctr"/>
            <a:r>
              <a:rPr lang="en-US">
                <a:latin typeface="Calibri" pitchFamily="34" charset="0"/>
              </a:rPr>
              <a:t>Fitting Cu+Cu, Au+Au,</a:t>
            </a:r>
          </a:p>
          <a:p>
            <a:pPr algn="ctr"/>
            <a:r>
              <a:rPr lang="en-US">
                <a:latin typeface="Calibri" pitchFamily="34" charset="0"/>
              </a:rPr>
              <a:t>Mid and forward rapidity</a:t>
            </a:r>
          </a:p>
        </p:txBody>
      </p:sp>
    </p:spTree>
  </p:cSld>
  <p:clrMapOvr>
    <a:masterClrMapping/>
  </p:clrMapOvr>
  <p:transition advTm="43984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smtClean="0">
                <a:solidFill>
                  <a:srgbClr val="FF9900"/>
                </a:solidFill>
              </a:rPr>
              <a:t>II. A trick of cold matter ?</a:t>
            </a:r>
          </a:p>
        </p:txBody>
      </p:sp>
      <p:sp>
        <p:nvSpPr>
          <p:cNvPr id="26627" name="Espace réservé du contenu 8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1373187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dirty="0" smtClean="0"/>
              <a:t>Saturation could suppress forward J/ψ in </a:t>
            </a:r>
            <a:r>
              <a:rPr lang="en-US" dirty="0" err="1" smtClean="0"/>
              <a:t>AuAu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First numerical estimate, </a:t>
            </a:r>
            <a:r>
              <a:rPr lang="en-US" u="sng" dirty="0" smtClean="0"/>
              <a:t>work in progress</a:t>
            </a:r>
            <a:r>
              <a:rPr lang="en-US" dirty="0" smtClean="0"/>
              <a:t>…</a:t>
            </a:r>
          </a:p>
        </p:txBody>
      </p:sp>
      <p:sp>
        <p:nvSpPr>
          <p:cNvPr id="24580" name="Espace réservé de la date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2008, February 6th</a:t>
            </a:r>
            <a:endParaRPr lang="en-US" smtClean="0"/>
          </a:p>
        </p:txBody>
      </p:sp>
      <p:sp>
        <p:nvSpPr>
          <p:cNvPr id="24581" name="Espace réservé du pied de page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Quarkonia production in cold and hot matters - raphael@in2p3.fr</a:t>
            </a:r>
            <a:endParaRPr lang="fr-FR" smtClean="0"/>
          </a:p>
        </p:txBody>
      </p:sp>
      <p:sp>
        <p:nvSpPr>
          <p:cNvPr id="2458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3623CDA-2739-4C5D-A386-8438C68AFDBD}" type="slidenum">
              <a:rPr lang="fr-FR" smtClean="0"/>
              <a:pPr/>
              <a:t>13</a:t>
            </a:fld>
            <a:r>
              <a:rPr lang="fr-FR" smtClean="0"/>
              <a:t>/29</a:t>
            </a:r>
          </a:p>
        </p:txBody>
      </p:sp>
      <p:sp>
        <p:nvSpPr>
          <p:cNvPr id="11" name="Explosion 1 10"/>
          <p:cNvSpPr/>
          <p:nvPr/>
        </p:nvSpPr>
        <p:spPr>
          <a:xfrm>
            <a:off x="7143750" y="71438"/>
            <a:ext cx="1928813" cy="135731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800" dirty="0">
                <a:solidFill>
                  <a:schemeClr val="bg1"/>
                </a:solidFill>
              </a:rPr>
              <a:t>NEW</a:t>
            </a:r>
          </a:p>
        </p:txBody>
      </p:sp>
      <p:sp>
        <p:nvSpPr>
          <p:cNvPr id="24584" name="Line 25"/>
          <p:cNvSpPr>
            <a:spLocks noChangeShapeType="1"/>
          </p:cNvSpPr>
          <p:nvPr/>
        </p:nvSpPr>
        <p:spPr bwMode="auto">
          <a:xfrm>
            <a:off x="3419475" y="908050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Bulle ronde 11"/>
          <p:cNvSpPr/>
          <p:nvPr/>
        </p:nvSpPr>
        <p:spPr>
          <a:xfrm>
            <a:off x="142875" y="104775"/>
            <a:ext cx="1785938" cy="103822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fr-FR" sz="1400" b="1" dirty="0"/>
              <a:t>M. </a:t>
            </a:r>
            <a:r>
              <a:rPr lang="fr-FR" sz="1400" b="1" dirty="0" err="1"/>
              <a:t>Nardi</a:t>
            </a:r>
            <a:r>
              <a:rPr lang="fr-FR" sz="1400" b="1" dirty="0"/>
              <a:t>, Session 6, Tuesday</a:t>
            </a:r>
          </a:p>
        </p:txBody>
      </p:sp>
      <p:pic>
        <p:nvPicPr>
          <p:cNvPr id="2458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9925" y="2428875"/>
            <a:ext cx="5532438" cy="3960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4587" name="ZoneTexte 12"/>
          <p:cNvSpPr txBox="1">
            <a:spLocks noChangeArrowheads="1"/>
          </p:cNvSpPr>
          <p:nvPr/>
        </p:nvSpPr>
        <p:spPr bwMode="auto">
          <a:xfrm>
            <a:off x="4691063" y="57150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4588" name="ZoneTexte 13"/>
          <p:cNvSpPr txBox="1">
            <a:spLocks noChangeArrowheads="1"/>
          </p:cNvSpPr>
          <p:nvPr/>
        </p:nvSpPr>
        <p:spPr bwMode="auto">
          <a:xfrm>
            <a:off x="1765300" y="2568575"/>
            <a:ext cx="13779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Experiment</a:t>
            </a:r>
          </a:p>
          <a:p>
            <a:pPr algn="ctr"/>
            <a:r>
              <a:rPr lang="en-US"/>
              <a:t>Saturation</a:t>
            </a:r>
          </a:p>
        </p:txBody>
      </p:sp>
      <p:cxnSp>
        <p:nvCxnSpPr>
          <p:cNvPr id="18" name="Connecteur droit 17"/>
          <p:cNvCxnSpPr/>
          <p:nvPr/>
        </p:nvCxnSpPr>
        <p:spPr>
          <a:xfrm>
            <a:off x="1785938" y="2898775"/>
            <a:ext cx="128587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90" name="ZoneTexte 20"/>
          <p:cNvSpPr txBox="1">
            <a:spLocks noChangeArrowheads="1"/>
          </p:cNvSpPr>
          <p:nvPr/>
        </p:nvSpPr>
        <p:spPr bwMode="auto">
          <a:xfrm>
            <a:off x="379413" y="4929188"/>
            <a:ext cx="2312987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Normalisation here ?</a:t>
            </a:r>
          </a:p>
        </p:txBody>
      </p:sp>
      <p:sp>
        <p:nvSpPr>
          <p:cNvPr id="24591" name="ZoneTexte 21"/>
          <p:cNvSpPr txBox="1">
            <a:spLocks noChangeArrowheads="1"/>
          </p:cNvSpPr>
          <p:nvPr/>
        </p:nvSpPr>
        <p:spPr bwMode="auto">
          <a:xfrm>
            <a:off x="3833813" y="2636838"/>
            <a:ext cx="850900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0-20%</a:t>
            </a:r>
          </a:p>
        </p:txBody>
      </p:sp>
      <p:sp>
        <p:nvSpPr>
          <p:cNvPr id="24592" name="ZoneTexte 22"/>
          <p:cNvSpPr txBox="1">
            <a:spLocks noChangeArrowheads="1"/>
          </p:cNvSpPr>
          <p:nvPr/>
        </p:nvSpPr>
        <p:spPr bwMode="auto">
          <a:xfrm>
            <a:off x="7340600" y="3559175"/>
            <a:ext cx="97948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20-40%</a:t>
            </a:r>
          </a:p>
        </p:txBody>
      </p:sp>
      <p:sp>
        <p:nvSpPr>
          <p:cNvPr id="24593" name="ZoneTexte 23"/>
          <p:cNvSpPr txBox="1">
            <a:spLocks noChangeArrowheads="1"/>
          </p:cNvSpPr>
          <p:nvPr/>
        </p:nvSpPr>
        <p:spPr bwMode="auto">
          <a:xfrm>
            <a:off x="3857625" y="5572125"/>
            <a:ext cx="97948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40-60%</a:t>
            </a:r>
          </a:p>
        </p:txBody>
      </p:sp>
      <p:sp>
        <p:nvSpPr>
          <p:cNvPr id="24594" name="ZoneTexte 24"/>
          <p:cNvSpPr txBox="1">
            <a:spLocks noChangeArrowheads="1"/>
          </p:cNvSpPr>
          <p:nvPr/>
        </p:nvSpPr>
        <p:spPr bwMode="auto">
          <a:xfrm>
            <a:off x="6548438" y="5559425"/>
            <a:ext cx="979487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60-93%</a:t>
            </a:r>
          </a:p>
        </p:txBody>
      </p:sp>
      <p:sp>
        <p:nvSpPr>
          <p:cNvPr id="24595" name="ZoneTexte 25"/>
          <p:cNvSpPr txBox="1">
            <a:spLocks noChangeArrowheads="1"/>
          </p:cNvSpPr>
          <p:nvPr/>
        </p:nvSpPr>
        <p:spPr bwMode="auto">
          <a:xfrm>
            <a:off x="357188" y="3286125"/>
            <a:ext cx="2184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“Flat anomalous”</a:t>
            </a:r>
          </a:p>
          <a:p>
            <a:pPr algn="ctr"/>
            <a:r>
              <a:rPr lang="en-US"/>
              <a:t>suppression here ?</a:t>
            </a:r>
          </a:p>
        </p:txBody>
      </p:sp>
      <p:cxnSp>
        <p:nvCxnSpPr>
          <p:cNvPr id="30" name="Connecteur droit avec flèche 29"/>
          <p:cNvCxnSpPr/>
          <p:nvPr/>
        </p:nvCxnSpPr>
        <p:spPr>
          <a:xfrm>
            <a:off x="2643188" y="3500438"/>
            <a:ext cx="314325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>
            <a:off x="2643188" y="5102225"/>
            <a:ext cx="314325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51562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How to move forward </a:t>
            </a:r>
            <a:r>
              <a:rPr lang="fr-FR" u="sng" smtClean="0"/>
              <a:t>experimentally</a:t>
            </a:r>
            <a:r>
              <a:rPr lang="fr-FR" smtClean="0"/>
              <a:t> ?</a:t>
            </a:r>
          </a:p>
        </p:txBody>
      </p:sp>
      <p:sp>
        <p:nvSpPr>
          <p:cNvPr id="25603" name="Espace réservé du contenu 7"/>
          <p:cNvSpPr>
            <a:spLocks noGrp="1"/>
          </p:cNvSpPr>
          <p:nvPr>
            <p:ph sz="half" idx="1"/>
          </p:nvPr>
        </p:nvSpPr>
        <p:spPr>
          <a:xfrm>
            <a:off x="457200" y="1573213"/>
            <a:ext cx="4038600" cy="4784725"/>
          </a:xfrm>
        </p:spPr>
        <p:txBody>
          <a:bodyPr/>
          <a:lstStyle/>
          <a:p>
            <a:pPr marL="514350" indent="-514350">
              <a:buFont typeface="Comic Sans MS" pitchFamily="66" charset="0"/>
              <a:buAutoNum type="arabicPeriod"/>
            </a:pPr>
            <a:r>
              <a:rPr lang="en-US" smtClean="0"/>
              <a:t>Be more open?</a:t>
            </a:r>
          </a:p>
          <a:p>
            <a:pPr marL="514350" indent="-514350">
              <a:buFont typeface="Comic Sans MS" pitchFamily="66" charset="0"/>
              <a:buAutoNum type="arabicPeriod"/>
            </a:pPr>
            <a:r>
              <a:rPr lang="en-US" smtClean="0"/>
              <a:t>Calm down? </a:t>
            </a:r>
          </a:p>
          <a:p>
            <a:pPr marL="514350" indent="-514350">
              <a:buFont typeface="Comic Sans MS" pitchFamily="66" charset="0"/>
              <a:buAutoNum type="arabicPeriod"/>
            </a:pPr>
            <a:r>
              <a:rPr lang="en-US" smtClean="0"/>
              <a:t>Broaden interest? </a:t>
            </a:r>
          </a:p>
          <a:p>
            <a:pPr marL="514350" indent="-514350">
              <a:buFont typeface="Comic Sans MS" pitchFamily="66" charset="0"/>
              <a:buAutoNum type="arabicPeriod"/>
            </a:pPr>
            <a:r>
              <a:rPr lang="en-US" smtClean="0"/>
              <a:t>Let it flow? </a:t>
            </a:r>
          </a:p>
          <a:p>
            <a:pPr marL="514350" indent="-514350">
              <a:buFont typeface="Comic Sans MS" pitchFamily="66" charset="0"/>
              <a:buAutoNum type="arabicPeriod"/>
            </a:pPr>
            <a:r>
              <a:rPr lang="en-US" smtClean="0"/>
              <a:t>Get excited? </a:t>
            </a:r>
          </a:p>
          <a:p>
            <a:pPr marL="514350" indent="-514350">
              <a:buFont typeface="Comic Sans MS" pitchFamily="66" charset="0"/>
              <a:buAutoNum type="arabicPeriod"/>
            </a:pPr>
            <a:r>
              <a:rPr lang="en-US" smtClean="0"/>
              <a:t>Get high?</a:t>
            </a:r>
          </a:p>
          <a:p>
            <a:pPr marL="514350" indent="-514350">
              <a:buFont typeface="Comic Sans MS" pitchFamily="66" charset="0"/>
              <a:buAutoNum type="arabicPeriod"/>
            </a:pPr>
            <a:r>
              <a:rPr lang="en-US" smtClean="0"/>
              <a:t>Be upset? </a:t>
            </a:r>
          </a:p>
          <a:p>
            <a:pPr marL="514350" indent="-514350">
              <a:buFont typeface="Comic Sans MS" pitchFamily="66" charset="0"/>
              <a:buAutoNum type="arabicPeriod"/>
            </a:pPr>
            <a:r>
              <a:rPr lang="en-US" smtClean="0"/>
              <a:t>Give up?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2"/>
          </p:nvPr>
        </p:nvSpPr>
        <p:spPr>
          <a:xfrm>
            <a:off x="3857625" y="1573213"/>
            <a:ext cx="5143500" cy="4784725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(Measure cc to constrain regen.)</a:t>
            </a:r>
          </a:p>
          <a:p>
            <a:pPr>
              <a:buFontTx/>
              <a:buNone/>
            </a:pPr>
            <a:r>
              <a:rPr lang="en-US" smtClean="0"/>
              <a:t>(Better pA/dA reference)</a:t>
            </a:r>
          </a:p>
          <a:p>
            <a:pPr>
              <a:buFontTx/>
              <a:buNone/>
            </a:pPr>
            <a:r>
              <a:rPr lang="en-US" smtClean="0"/>
              <a:t>(in transverse momentum)</a:t>
            </a:r>
          </a:p>
          <a:p>
            <a:pPr>
              <a:buFontTx/>
              <a:buNone/>
            </a:pPr>
            <a:r>
              <a:rPr lang="en-US" smtClean="0"/>
              <a:t>(elliptically)</a:t>
            </a:r>
          </a:p>
          <a:p>
            <a:pPr>
              <a:buFontTx/>
              <a:buNone/>
            </a:pPr>
            <a:r>
              <a:rPr lang="en-US" smtClean="0"/>
              <a:t>(</a:t>
            </a:r>
            <a:r>
              <a:rPr lang="el-GR" smtClean="0"/>
              <a:t>ψ</a:t>
            </a:r>
            <a:r>
              <a:rPr lang="fr-FR" smtClean="0"/>
              <a:t>’, </a:t>
            </a:r>
            <a:r>
              <a:rPr lang="el-GR" smtClean="0"/>
              <a:t>χ</a:t>
            </a:r>
            <a:r>
              <a:rPr lang="fr-FR" baseline="-25000" smtClean="0"/>
              <a:t>c</a:t>
            </a:r>
            <a:r>
              <a:rPr lang="en-US" smtClean="0"/>
              <a:t>) </a:t>
            </a:r>
          </a:p>
          <a:p>
            <a:pPr>
              <a:buFontTx/>
              <a:buNone/>
            </a:pPr>
            <a:r>
              <a:rPr lang="en-US" smtClean="0"/>
              <a:t>(in mass, looking at upsilons)</a:t>
            </a:r>
          </a:p>
          <a:p>
            <a:pPr>
              <a:buFontTx/>
              <a:buNone/>
            </a:pPr>
            <a:r>
              <a:rPr lang="en-US" smtClean="0"/>
              <a:t>(and search for onset)</a:t>
            </a:r>
          </a:p>
          <a:p>
            <a:pPr>
              <a:buFontTx/>
              <a:buNone/>
            </a:pPr>
            <a:r>
              <a:rPr lang="en-US" smtClean="0"/>
              <a:t>And move to the LHC?</a:t>
            </a:r>
          </a:p>
        </p:txBody>
      </p:sp>
      <p:sp>
        <p:nvSpPr>
          <p:cNvPr id="25605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2008, February 6th</a:t>
            </a:r>
            <a:endParaRPr lang="en-US" smtClean="0"/>
          </a:p>
        </p:txBody>
      </p:sp>
      <p:sp>
        <p:nvSpPr>
          <p:cNvPr id="25606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Quarkonia production in cold and hot matters - raphael@in2p3.fr</a:t>
            </a:r>
            <a:endParaRPr lang="fr-FR" smtClean="0"/>
          </a:p>
        </p:txBody>
      </p:sp>
      <p:sp>
        <p:nvSpPr>
          <p:cNvPr id="2560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7607AC-165D-4FAB-85B4-DFCD4DB372FF}" type="slidenum">
              <a:rPr lang="fr-FR" smtClean="0"/>
              <a:pPr/>
              <a:t>14</a:t>
            </a:fld>
            <a:r>
              <a:rPr lang="fr-FR" smtClean="0"/>
              <a:t>/29</a:t>
            </a:r>
          </a:p>
        </p:txBody>
      </p:sp>
      <p:sp>
        <p:nvSpPr>
          <p:cNvPr id="9" name="Bulle ronde 8"/>
          <p:cNvSpPr/>
          <p:nvPr/>
        </p:nvSpPr>
        <p:spPr>
          <a:xfrm>
            <a:off x="6572250" y="836613"/>
            <a:ext cx="2428875" cy="73501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fr-FR" sz="1400" b="1" dirty="0"/>
              <a:t>Y. Zhang, </a:t>
            </a:r>
          </a:p>
          <a:p>
            <a:pPr algn="ctr">
              <a:defRPr/>
            </a:pPr>
            <a:r>
              <a:rPr lang="fr-FR" sz="1400" b="1" dirty="0"/>
              <a:t>few minutes </a:t>
            </a:r>
            <a:r>
              <a:rPr lang="fr-FR" sz="1400" b="1" dirty="0" err="1"/>
              <a:t>ago</a:t>
            </a:r>
            <a:endParaRPr lang="fr-FR" sz="1400" b="1" dirty="0"/>
          </a:p>
        </p:txBody>
      </p:sp>
      <p:sp>
        <p:nvSpPr>
          <p:cNvPr id="25609" name="Line 25"/>
          <p:cNvSpPr>
            <a:spLocks noChangeShapeType="1"/>
          </p:cNvSpPr>
          <p:nvPr/>
        </p:nvSpPr>
        <p:spPr bwMode="auto">
          <a:xfrm>
            <a:off x="3419475" y="908050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0" name="ZoneTexte 11"/>
          <p:cNvSpPr txBox="1">
            <a:spLocks noChangeArrowheads="1"/>
          </p:cNvSpPr>
          <p:nvPr/>
        </p:nvSpPr>
        <p:spPr bwMode="auto">
          <a:xfrm>
            <a:off x="857250" y="5834063"/>
            <a:ext cx="7550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</a:rPr>
              <a:t>Some progress on all these points at this meeting !</a:t>
            </a:r>
          </a:p>
        </p:txBody>
      </p:sp>
    </p:spTree>
    <p:custDataLst>
      <p:tags r:id="rId1"/>
    </p:custDataLst>
  </p:cSld>
  <p:clrMapOvr>
    <a:masterClrMapping/>
  </p:clrMapOvr>
  <p:transition advTm="4387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re 1"/>
          <p:cNvSpPr>
            <a:spLocks noGrp="1"/>
          </p:cNvSpPr>
          <p:nvPr>
            <p:ph type="title"/>
          </p:nvPr>
        </p:nvSpPr>
        <p:spPr>
          <a:xfrm>
            <a:off x="2143125" y="0"/>
            <a:ext cx="2933700" cy="836613"/>
          </a:xfrm>
        </p:spPr>
        <p:txBody>
          <a:bodyPr/>
          <a:lstStyle/>
          <a:p>
            <a:r>
              <a:rPr lang="fr-FR" smtClean="0"/>
              <a:t>2. Cold matter</a:t>
            </a:r>
          </a:p>
        </p:txBody>
      </p:sp>
      <p:sp>
        <p:nvSpPr>
          <p:cNvPr id="28675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619625" cy="501650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New analysis of PHENIX </a:t>
            </a:r>
            <a:r>
              <a:rPr lang="en-US" dirty="0" err="1" smtClean="0"/>
              <a:t>dAu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(and same pp reference as AA)</a:t>
            </a:r>
          </a:p>
          <a:p>
            <a:pPr>
              <a:defRPr/>
            </a:pPr>
            <a:r>
              <a:rPr lang="en-US" dirty="0" smtClean="0"/>
              <a:t>Assuming two shadowing schemes, derive a breakup cross sections from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dA</a:t>
            </a:r>
            <a:r>
              <a:rPr lang="en-US" dirty="0" smtClean="0"/>
              <a:t>(y)</a:t>
            </a:r>
          </a:p>
          <a:p>
            <a:pPr lvl="1">
              <a:defRPr/>
            </a:pPr>
            <a:r>
              <a:rPr lang="en-US" dirty="0" err="1" smtClean="0">
                <a:latin typeface="Franklin Gothic Book" pitchFamily="34" charset="0"/>
              </a:rPr>
              <a:t>σ</a:t>
            </a:r>
            <a:r>
              <a:rPr lang="en-US" baseline="-25000" dirty="0" err="1" smtClean="0">
                <a:latin typeface="Franklin Gothic Book" pitchFamily="34" charset="0"/>
              </a:rPr>
              <a:t>EKS</a:t>
            </a:r>
            <a:r>
              <a:rPr lang="en-US" dirty="0" smtClean="0">
                <a:latin typeface="Franklin Gothic Book" pitchFamily="34" charset="0"/>
              </a:rPr>
              <a:t> ≈ 2.8 </a:t>
            </a:r>
            <a:r>
              <a:rPr lang="en-US" baseline="30000" dirty="0" smtClean="0">
                <a:latin typeface="Franklin Gothic Book" pitchFamily="34" charset="0"/>
              </a:rPr>
              <a:t>+1.7</a:t>
            </a:r>
            <a:r>
              <a:rPr lang="en-US" baseline="-25000" dirty="0" smtClean="0">
                <a:latin typeface="Franklin Gothic Book" pitchFamily="34" charset="0"/>
              </a:rPr>
              <a:t>–1.4</a:t>
            </a:r>
            <a:r>
              <a:rPr lang="en-US" dirty="0" smtClean="0">
                <a:latin typeface="Franklin Gothic Book" pitchFamily="34" charset="0"/>
              </a:rPr>
              <a:t> </a:t>
            </a:r>
            <a:r>
              <a:rPr lang="en-US" dirty="0" err="1" smtClean="0">
                <a:latin typeface="Franklin Gothic Book" pitchFamily="34" charset="0"/>
              </a:rPr>
              <a:t>mb</a:t>
            </a:r>
            <a:endParaRPr lang="en-US" dirty="0" smtClean="0">
              <a:latin typeface="Franklin Gothic Book" pitchFamily="34" charset="0"/>
            </a:endParaRPr>
          </a:p>
          <a:p>
            <a:pPr lvl="1">
              <a:defRPr/>
            </a:pPr>
            <a:r>
              <a:rPr lang="en-US" dirty="0" err="1" smtClean="0">
                <a:latin typeface="Franklin Gothic Book" pitchFamily="34" charset="0"/>
              </a:rPr>
              <a:t>σ</a:t>
            </a:r>
            <a:r>
              <a:rPr lang="en-US" baseline="-25000" dirty="0" err="1" smtClean="0">
                <a:latin typeface="Franklin Gothic Book" pitchFamily="34" charset="0"/>
              </a:rPr>
              <a:t>NDSG</a:t>
            </a:r>
            <a:r>
              <a:rPr lang="en-US" dirty="0" smtClean="0">
                <a:latin typeface="Franklin Gothic Book" pitchFamily="34" charset="0"/>
              </a:rPr>
              <a:t> ≈ 2.2 </a:t>
            </a:r>
            <a:r>
              <a:rPr lang="en-US" baseline="30000" dirty="0" smtClean="0">
                <a:latin typeface="Franklin Gothic Book" pitchFamily="34" charset="0"/>
              </a:rPr>
              <a:t>+1.6</a:t>
            </a:r>
            <a:r>
              <a:rPr lang="en-US" baseline="-25000" dirty="0" smtClean="0">
                <a:latin typeface="Franklin Gothic Book" pitchFamily="34" charset="0"/>
              </a:rPr>
              <a:t>–1.5</a:t>
            </a:r>
            <a:r>
              <a:rPr lang="en-US" dirty="0" smtClean="0">
                <a:latin typeface="Franklin Gothic Book" pitchFamily="34" charset="0"/>
              </a:rPr>
              <a:t> </a:t>
            </a:r>
            <a:r>
              <a:rPr lang="en-US" dirty="0" err="1" smtClean="0">
                <a:latin typeface="Franklin Gothic Book" pitchFamily="34" charset="0"/>
              </a:rPr>
              <a:t>mb</a:t>
            </a:r>
            <a:endParaRPr lang="en-US" dirty="0" smtClean="0">
              <a:latin typeface="Franklin Gothic Book" pitchFamily="34" charset="0"/>
            </a:endParaRPr>
          </a:p>
          <a:p>
            <a:pPr lvl="1">
              <a:defRPr/>
            </a:pPr>
            <a:r>
              <a:rPr lang="en-US" dirty="0" smtClean="0">
                <a:solidFill>
                  <a:srgbClr val="FF0000"/>
                </a:solidFill>
                <a:latin typeface="Franklin Gothic Book" pitchFamily="34" charset="0"/>
              </a:rPr>
              <a:t>Proper error on σ is ≈ 2 </a:t>
            </a:r>
            <a:r>
              <a:rPr lang="en-US" dirty="0" err="1" smtClean="0">
                <a:solidFill>
                  <a:srgbClr val="FF0000"/>
                </a:solidFill>
                <a:latin typeface="Franklin Gothic Book" pitchFamily="34" charset="0"/>
              </a:rPr>
              <a:t>mb</a:t>
            </a:r>
            <a:endParaRPr lang="en-US" dirty="0" smtClean="0">
              <a:solidFill>
                <a:srgbClr val="FF0000"/>
              </a:solidFill>
              <a:latin typeface="Franklin Gothic Book" pitchFamily="34" charset="0"/>
            </a:endParaRPr>
          </a:p>
          <a:p>
            <a:pPr>
              <a:defRPr/>
            </a:pPr>
            <a:r>
              <a:rPr lang="en-US" dirty="0" smtClean="0">
                <a:latin typeface="Franklin Gothic Book" pitchFamily="34" charset="0"/>
              </a:rPr>
              <a:t>And extrapolate to </a:t>
            </a:r>
            <a:r>
              <a:rPr lang="en-US" dirty="0" err="1" smtClean="0">
                <a:latin typeface="Franklin Gothic Book" pitchFamily="34" charset="0"/>
              </a:rPr>
              <a:t>AuAu</a:t>
            </a:r>
            <a:r>
              <a:rPr lang="en-US" dirty="0" smtClean="0">
                <a:latin typeface="Franklin Gothic Book" pitchFamily="34" charset="0"/>
              </a:rPr>
              <a:t> collisions </a:t>
            </a:r>
            <a:r>
              <a:rPr lang="en-US" dirty="0" smtClean="0">
                <a:latin typeface="Franklin Gothic Book" pitchFamily="34" charset="0"/>
                <a:sym typeface="Symbol"/>
              </a:rPr>
              <a:t></a:t>
            </a:r>
            <a:endParaRPr lang="en-US" dirty="0" smtClean="0">
              <a:latin typeface="Franklin Gothic Book" pitchFamily="34" charset="0"/>
            </a:endParaRPr>
          </a:p>
          <a:p>
            <a:pPr lvl="1">
              <a:defRPr/>
            </a:pPr>
            <a:r>
              <a:rPr lang="en-US" dirty="0" smtClean="0">
                <a:latin typeface="Franklin Gothic Book" pitchFamily="34" charset="0"/>
              </a:rPr>
              <a:t>(Also available for </a:t>
            </a:r>
            <a:r>
              <a:rPr lang="en-US" dirty="0" err="1" smtClean="0">
                <a:latin typeface="Franklin Gothic Book" pitchFamily="34" charset="0"/>
              </a:rPr>
              <a:t>CuCu</a:t>
            </a:r>
            <a:r>
              <a:rPr lang="en-US" dirty="0" smtClean="0">
                <a:latin typeface="Franklin Gothic Book" pitchFamily="34" charset="0"/>
              </a:rPr>
              <a:t>)</a:t>
            </a:r>
          </a:p>
          <a:p>
            <a:pPr lvl="1">
              <a:defRPr/>
            </a:pPr>
            <a:r>
              <a:rPr lang="en-US" dirty="0" smtClean="0">
                <a:latin typeface="Franklin Gothic Book" pitchFamily="34" charset="0"/>
              </a:rPr>
              <a:t>Mid and forward are correlated through shadowing scheme</a:t>
            </a:r>
          </a:p>
          <a:p>
            <a:pPr lvl="1">
              <a:defRPr/>
            </a:pPr>
            <a:r>
              <a:rPr lang="en-US" u="sng" dirty="0" smtClean="0">
                <a:solidFill>
                  <a:srgbClr val="FF0000"/>
                </a:solidFill>
                <a:latin typeface="Franklin Gothic Book" pitchFamily="34" charset="0"/>
              </a:rPr>
              <a:t>If you believe this shadowing</a:t>
            </a:r>
            <a:r>
              <a:rPr lang="en-US" dirty="0" smtClean="0">
                <a:solidFill>
                  <a:srgbClr val="FF0000"/>
                </a:solidFill>
                <a:latin typeface="Franklin Gothic Book" pitchFamily="34" charset="0"/>
              </a:rPr>
              <a:t>, large anomalous suppression, larger at forward rapidity.</a:t>
            </a:r>
          </a:p>
        </p:txBody>
      </p:sp>
      <p:sp>
        <p:nvSpPr>
          <p:cNvPr id="26628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2008, February 6th</a:t>
            </a:r>
            <a:endParaRPr lang="en-US" smtClean="0"/>
          </a:p>
        </p:txBody>
      </p:sp>
      <p:sp>
        <p:nvSpPr>
          <p:cNvPr id="26629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Quarkonia production in cold and hot matters - raphael@in2p3.fr</a:t>
            </a:r>
            <a:endParaRPr lang="fr-FR" smtClean="0"/>
          </a:p>
        </p:txBody>
      </p:sp>
      <p:sp>
        <p:nvSpPr>
          <p:cNvPr id="2663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7973E0-5800-4692-8152-E64522F2DED9}" type="slidenum">
              <a:rPr lang="fr-FR" smtClean="0"/>
              <a:pPr/>
              <a:t>15</a:t>
            </a:fld>
            <a:r>
              <a:rPr lang="fr-FR" smtClean="0"/>
              <a:t>/29</a:t>
            </a:r>
          </a:p>
        </p:txBody>
      </p:sp>
      <p:sp>
        <p:nvSpPr>
          <p:cNvPr id="9" name="Bulle ronde 8"/>
          <p:cNvSpPr/>
          <p:nvPr/>
        </p:nvSpPr>
        <p:spPr>
          <a:xfrm>
            <a:off x="71438" y="71438"/>
            <a:ext cx="1928812" cy="103822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fr-FR" sz="1400" b="1" dirty="0"/>
              <a:t>M. </a:t>
            </a:r>
            <a:r>
              <a:rPr lang="fr-FR" sz="1400" b="1" dirty="0" err="1"/>
              <a:t>Wysocki</a:t>
            </a:r>
            <a:r>
              <a:rPr lang="fr-FR" sz="1400" b="1" dirty="0"/>
              <a:t>, Session 6, Tuesday</a:t>
            </a:r>
          </a:p>
        </p:txBody>
      </p:sp>
      <p:sp>
        <p:nvSpPr>
          <p:cNvPr id="26632" name="Line 25"/>
          <p:cNvSpPr>
            <a:spLocks noChangeShapeType="1"/>
          </p:cNvSpPr>
          <p:nvPr/>
        </p:nvSpPr>
        <p:spPr bwMode="auto">
          <a:xfrm>
            <a:off x="2500313" y="908050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8681" name="Picture 12" descr="C:\Documents and Settings\Raphaël\Bureau\QM08\PPG078\figure_rauau_project_forw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47625"/>
            <a:ext cx="4067175" cy="343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13" descr="C:\Documents and Settings\Raphaël\Bureau\QM08\PPG078\figure_rauau_project_mid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56188" y="3119438"/>
            <a:ext cx="4087812" cy="345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archemin horizontal 9"/>
          <p:cNvSpPr/>
          <p:nvPr/>
        </p:nvSpPr>
        <p:spPr>
          <a:xfrm>
            <a:off x="5857875" y="5548313"/>
            <a:ext cx="2428875" cy="381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lnSpc>
                <a:spcPct val="90000"/>
              </a:lnSpc>
              <a:buSzPct val="80000"/>
              <a:buFont typeface="Symbol" pitchFamily="18" charset="2"/>
              <a:buNone/>
              <a:defRPr/>
            </a:pPr>
            <a:r>
              <a:rPr lang="en-GB" sz="1400" dirty="0"/>
              <a:t>PHENIX, arxiv:0711.3917</a:t>
            </a:r>
          </a:p>
        </p:txBody>
      </p:sp>
      <p:sp>
        <p:nvSpPr>
          <p:cNvPr id="12" name="Explosion 1 11"/>
          <p:cNvSpPr/>
          <p:nvPr/>
        </p:nvSpPr>
        <p:spPr>
          <a:xfrm>
            <a:off x="7786688" y="-428625"/>
            <a:ext cx="1928812" cy="1357313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800" dirty="0">
                <a:solidFill>
                  <a:schemeClr val="bg1"/>
                </a:solidFill>
              </a:rPr>
              <a:t>PUB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5786446" y="2500306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Forward rapidity</a:t>
            </a:r>
            <a:endParaRPr lang="en-US" dirty="0"/>
          </a:p>
        </p:txBody>
      </p:sp>
      <p:sp>
        <p:nvSpPr>
          <p:cNvPr id="14" name="ZoneTexte 13"/>
          <p:cNvSpPr txBox="1"/>
          <p:nvPr/>
        </p:nvSpPr>
        <p:spPr>
          <a:xfrm>
            <a:off x="5786446" y="5202808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Midrapidity</a:t>
            </a:r>
            <a:endParaRPr lang="en-US" dirty="0"/>
          </a:p>
        </p:txBody>
      </p:sp>
      <p:sp>
        <p:nvSpPr>
          <p:cNvPr id="15" name="Double flèche verticale 14"/>
          <p:cNvSpPr/>
          <p:nvPr/>
        </p:nvSpPr>
        <p:spPr>
          <a:xfrm>
            <a:off x="8429652" y="1500174"/>
            <a:ext cx="214314" cy="107157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uble flèche verticale 15"/>
          <p:cNvSpPr/>
          <p:nvPr/>
        </p:nvSpPr>
        <p:spPr>
          <a:xfrm>
            <a:off x="8643966" y="4643446"/>
            <a:ext cx="204790" cy="78581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 advTm="808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C:\Documents and Settings\Raphaël\Bureau\QM08\PPG078\figure_glauber_projectauaumi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3950" y="3127375"/>
            <a:ext cx="4067175" cy="343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itre 1"/>
          <p:cNvSpPr>
            <a:spLocks noGrp="1"/>
          </p:cNvSpPr>
          <p:nvPr>
            <p:ph type="title"/>
          </p:nvPr>
        </p:nvSpPr>
        <p:spPr>
          <a:xfrm>
            <a:off x="2143125" y="0"/>
            <a:ext cx="2933700" cy="836613"/>
          </a:xfrm>
        </p:spPr>
        <p:txBody>
          <a:bodyPr/>
          <a:lstStyle/>
          <a:p>
            <a:r>
              <a:rPr lang="fr-FR" smtClean="0"/>
              <a:t>2. Cold matter</a:t>
            </a:r>
          </a:p>
        </p:txBody>
      </p:sp>
      <p:sp>
        <p:nvSpPr>
          <p:cNvPr id="2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619625" cy="478472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More model independent… </a:t>
            </a:r>
          </a:p>
          <a:p>
            <a:pPr>
              <a:defRPr/>
            </a:pPr>
            <a:r>
              <a:rPr lang="en-US" dirty="0" smtClean="0"/>
              <a:t>In a </a:t>
            </a:r>
            <a:r>
              <a:rPr lang="en-US" dirty="0" err="1" smtClean="0"/>
              <a:t>Glauber</a:t>
            </a:r>
            <a:r>
              <a:rPr lang="en-US" dirty="0" smtClean="0"/>
              <a:t> data-driven model, propagate what we know from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dA</a:t>
            </a:r>
            <a:r>
              <a:rPr lang="en-US" dirty="0" smtClean="0"/>
              <a:t>(</a:t>
            </a:r>
            <a:r>
              <a:rPr lang="en-US" dirty="0" err="1" smtClean="0"/>
              <a:t>y,centrality</a:t>
            </a:r>
            <a:r>
              <a:rPr lang="en-US" dirty="0" smtClean="0"/>
              <a:t>)</a:t>
            </a:r>
          </a:p>
          <a:p>
            <a:pPr lvl="1">
              <a:defRPr/>
            </a:pPr>
            <a:r>
              <a:rPr lang="en-US" dirty="0" smtClean="0"/>
              <a:t>R</a:t>
            </a:r>
            <a:r>
              <a:rPr lang="en-US" baseline="-25000" dirty="0" smtClean="0"/>
              <a:t>AA</a:t>
            </a:r>
            <a:r>
              <a:rPr lang="en-US" dirty="0" smtClean="0"/>
              <a:t>(</a:t>
            </a:r>
            <a:r>
              <a:rPr lang="en-US" dirty="0" err="1" smtClean="0"/>
              <a:t>y,b</a:t>
            </a:r>
            <a:r>
              <a:rPr lang="en-US" dirty="0" smtClean="0"/>
              <a:t>) = </a:t>
            </a:r>
            <a:r>
              <a:rPr lang="el-GR" dirty="0" smtClean="0">
                <a:latin typeface="Franklin Gothic Book"/>
              </a:rPr>
              <a:t>Σ</a:t>
            </a:r>
            <a:r>
              <a:rPr lang="fr-FR" baseline="-25000" dirty="0" smtClean="0">
                <a:latin typeface="Franklin Gothic Book"/>
              </a:rPr>
              <a:t>i</a:t>
            </a:r>
            <a:r>
              <a:rPr lang="fr-FR" dirty="0" smtClean="0">
                <a:latin typeface="Franklin Gothic Book"/>
              </a:rPr>
              <a:t>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dA</a:t>
            </a:r>
            <a:r>
              <a:rPr lang="en-US" dirty="0" smtClean="0"/>
              <a:t> (–y,b</a:t>
            </a:r>
            <a:r>
              <a:rPr lang="en-US" baseline="30000" dirty="0" smtClean="0"/>
              <a:t>i</a:t>
            </a:r>
            <a:r>
              <a:rPr lang="en-US" baseline="-25000" dirty="0" smtClean="0"/>
              <a:t>1</a:t>
            </a:r>
            <a:r>
              <a:rPr lang="en-US" dirty="0" smtClean="0"/>
              <a:t>) x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dA</a:t>
            </a:r>
            <a:r>
              <a:rPr lang="en-US" dirty="0" smtClean="0"/>
              <a:t>(+y,b</a:t>
            </a:r>
            <a:r>
              <a:rPr lang="en-US" baseline="30000" dirty="0" smtClean="0"/>
              <a:t>i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</a:p>
          <a:p>
            <a:pPr lvl="1">
              <a:defRPr/>
            </a:pPr>
            <a:r>
              <a:rPr lang="en-US" dirty="0" smtClean="0"/>
              <a:t>No shadowing scheme nor absorption  scheme</a:t>
            </a:r>
          </a:p>
          <a:p>
            <a:pPr lvl="1">
              <a:defRPr/>
            </a:pPr>
            <a:r>
              <a:rPr lang="en-US" dirty="0" smtClean="0"/>
              <a:t>Mid and forward are not correlated, less model dependent </a:t>
            </a:r>
            <a:r>
              <a:rPr lang="en-US" dirty="0" smtClean="0">
                <a:sym typeface="Symbol"/>
              </a:rPr>
              <a:t></a:t>
            </a:r>
            <a:r>
              <a:rPr lang="en-US" dirty="0" smtClean="0"/>
              <a:t> larger uncertainties (esp. y≈0)</a:t>
            </a:r>
          </a:p>
          <a:p>
            <a:pPr>
              <a:defRPr/>
            </a:pPr>
            <a:r>
              <a:rPr lang="en-US" dirty="0" smtClean="0">
                <a:solidFill>
                  <a:srgbClr val="FF9900"/>
                </a:solidFill>
                <a:latin typeface="Franklin Gothic Book" pitchFamily="34" charset="0"/>
              </a:rPr>
              <a:t>Anomalous suppression at least at forward rapidity!</a:t>
            </a:r>
          </a:p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  <a:latin typeface="Franklin Gothic Book" pitchFamily="34" charset="0"/>
              </a:rPr>
              <a:t>Anomalous suppression could be identical at </a:t>
            </a:r>
            <a:r>
              <a:rPr lang="en-US" dirty="0" err="1" smtClean="0">
                <a:solidFill>
                  <a:srgbClr val="FF0000"/>
                </a:solidFill>
                <a:latin typeface="Franklin Gothic Book" pitchFamily="34" charset="0"/>
              </a:rPr>
              <a:t>midrapidity</a:t>
            </a:r>
            <a:endParaRPr lang="en-US" dirty="0" smtClean="0">
              <a:solidFill>
                <a:srgbClr val="FF0000"/>
              </a:solidFill>
              <a:latin typeface="Franklin Gothic Book" pitchFamily="34" charset="0"/>
            </a:endParaRPr>
          </a:p>
          <a:p>
            <a:pPr>
              <a:defRPr/>
            </a:pPr>
            <a:r>
              <a:rPr lang="en-US" dirty="0" smtClean="0">
                <a:latin typeface="Franklin Gothic Book" pitchFamily="34" charset="0"/>
              </a:rPr>
              <a:t>(No </a:t>
            </a:r>
            <a:r>
              <a:rPr lang="en-US" dirty="0" err="1" smtClean="0">
                <a:latin typeface="Franklin Gothic Book" pitchFamily="34" charset="0"/>
              </a:rPr>
              <a:t>dCu</a:t>
            </a:r>
            <a:r>
              <a:rPr lang="en-US" dirty="0" smtClean="0">
                <a:latin typeface="Franklin Gothic Book" pitchFamily="34" charset="0"/>
              </a:rPr>
              <a:t>, so no </a:t>
            </a:r>
            <a:r>
              <a:rPr lang="en-US" dirty="0" err="1" smtClean="0">
                <a:latin typeface="Franklin Gothic Book" pitchFamily="34" charset="0"/>
              </a:rPr>
              <a:t>CuCu</a:t>
            </a:r>
            <a:r>
              <a:rPr lang="en-US" dirty="0" smtClean="0">
                <a:latin typeface="Franklin Gothic Book" pitchFamily="34" charset="0"/>
              </a:rPr>
              <a:t>)</a:t>
            </a:r>
          </a:p>
        </p:txBody>
      </p:sp>
      <p:sp>
        <p:nvSpPr>
          <p:cNvPr id="27653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2008, February 6th</a:t>
            </a:r>
            <a:endParaRPr lang="en-US" smtClean="0"/>
          </a:p>
        </p:txBody>
      </p:sp>
      <p:sp>
        <p:nvSpPr>
          <p:cNvPr id="27654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Quarkonia production in cold and hot matters - raphael@in2p3.fr</a:t>
            </a:r>
            <a:endParaRPr lang="fr-FR" smtClean="0"/>
          </a:p>
        </p:txBody>
      </p:sp>
      <p:sp>
        <p:nvSpPr>
          <p:cNvPr id="2765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81057FD-9434-44BA-9FEF-D3254C766B64}" type="slidenum">
              <a:rPr lang="fr-FR" smtClean="0"/>
              <a:pPr/>
              <a:t>16</a:t>
            </a:fld>
            <a:r>
              <a:rPr lang="fr-FR" smtClean="0"/>
              <a:t>/29</a:t>
            </a:r>
          </a:p>
        </p:txBody>
      </p:sp>
      <p:sp>
        <p:nvSpPr>
          <p:cNvPr id="9" name="Bulle ronde 8"/>
          <p:cNvSpPr/>
          <p:nvPr/>
        </p:nvSpPr>
        <p:spPr>
          <a:xfrm>
            <a:off x="71438" y="71438"/>
            <a:ext cx="1928812" cy="103822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fr-FR" sz="1400" b="1" dirty="0"/>
              <a:t>M. </a:t>
            </a:r>
            <a:r>
              <a:rPr lang="fr-FR" sz="1400" b="1" dirty="0" err="1"/>
              <a:t>Wysocki</a:t>
            </a:r>
            <a:r>
              <a:rPr lang="fr-FR" sz="1400" b="1" dirty="0"/>
              <a:t>, Session 6, Tuesday</a:t>
            </a:r>
          </a:p>
        </p:txBody>
      </p:sp>
      <p:sp>
        <p:nvSpPr>
          <p:cNvPr id="27657" name="Line 25"/>
          <p:cNvSpPr>
            <a:spLocks noChangeShapeType="1"/>
          </p:cNvSpPr>
          <p:nvPr/>
        </p:nvSpPr>
        <p:spPr bwMode="auto">
          <a:xfrm>
            <a:off x="2500313" y="908050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7658" name="Picture 2" descr="C:\Documents and Settings\Raphaël\Bureau\QM08\PPG078\figure_glauber_projectauauforw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3950" y="0"/>
            <a:ext cx="4067175" cy="343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Parchemin horizontal 13"/>
          <p:cNvSpPr/>
          <p:nvPr/>
        </p:nvSpPr>
        <p:spPr>
          <a:xfrm>
            <a:off x="5786438" y="285750"/>
            <a:ext cx="2643187" cy="63817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lnSpc>
                <a:spcPct val="90000"/>
              </a:lnSpc>
              <a:buSzPct val="80000"/>
              <a:buFont typeface="Symbol" pitchFamily="18" charset="2"/>
              <a:buNone/>
              <a:defRPr/>
            </a:pPr>
            <a:r>
              <a:rPr lang="en-GB" sz="1400" dirty="0" err="1"/>
              <a:t>RGdC</a:t>
            </a:r>
            <a:r>
              <a:rPr lang="en-GB" sz="1400" dirty="0"/>
              <a:t>, Quark Matter 06</a:t>
            </a:r>
          </a:p>
          <a:p>
            <a:pPr algn="ctr">
              <a:lnSpc>
                <a:spcPct val="90000"/>
              </a:lnSpc>
              <a:buSzPct val="80000"/>
              <a:buFont typeface="Symbol" pitchFamily="18" charset="2"/>
              <a:buNone/>
              <a:defRPr/>
            </a:pPr>
            <a:r>
              <a:rPr lang="en-GB" sz="1400" dirty="0"/>
              <a:t>PHENIX, arxiv:0711.3917</a:t>
            </a:r>
          </a:p>
        </p:txBody>
      </p:sp>
      <p:sp>
        <p:nvSpPr>
          <p:cNvPr id="27660" name="ZoneTexte 17"/>
          <p:cNvSpPr txBox="1">
            <a:spLocks noChangeArrowheads="1"/>
          </p:cNvSpPr>
          <p:nvPr/>
        </p:nvSpPr>
        <p:spPr bwMode="auto">
          <a:xfrm>
            <a:off x="5786438" y="928688"/>
            <a:ext cx="2416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Survival = 38 </a:t>
            </a:r>
            <a:r>
              <a:rPr lang="en-US" baseline="30000"/>
              <a:t>+18</a:t>
            </a:r>
            <a:r>
              <a:rPr lang="en-US" baseline="-25000"/>
              <a:t>– 22</a:t>
            </a:r>
            <a:r>
              <a:rPr lang="en-US"/>
              <a:t> %</a:t>
            </a:r>
          </a:p>
        </p:txBody>
      </p:sp>
      <p:sp>
        <p:nvSpPr>
          <p:cNvPr id="27661" name="ZoneTexte 18"/>
          <p:cNvSpPr txBox="1">
            <a:spLocks noChangeArrowheads="1"/>
          </p:cNvSpPr>
          <p:nvPr/>
        </p:nvSpPr>
        <p:spPr bwMode="auto">
          <a:xfrm>
            <a:off x="6000750" y="5715000"/>
            <a:ext cx="2436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Survival = 55 </a:t>
            </a:r>
            <a:r>
              <a:rPr lang="en-US" baseline="30000"/>
              <a:t>+23</a:t>
            </a:r>
            <a:r>
              <a:rPr lang="en-US" baseline="-25000"/>
              <a:t>–38</a:t>
            </a:r>
            <a:r>
              <a:rPr lang="en-US"/>
              <a:t> %</a:t>
            </a:r>
          </a:p>
        </p:txBody>
      </p:sp>
      <p:sp>
        <p:nvSpPr>
          <p:cNvPr id="21" name="Flèche courbée vers la droite 20"/>
          <p:cNvSpPr/>
          <p:nvPr/>
        </p:nvSpPr>
        <p:spPr>
          <a:xfrm rot="10800000">
            <a:off x="8143875" y="1000125"/>
            <a:ext cx="428625" cy="142875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Parenthèse fermante 21"/>
          <p:cNvSpPr/>
          <p:nvPr/>
        </p:nvSpPr>
        <p:spPr>
          <a:xfrm>
            <a:off x="8286750" y="5000625"/>
            <a:ext cx="71438" cy="571500"/>
          </a:xfrm>
          <a:prstGeom prst="rightBracket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Flèche courbée vers la droite 22"/>
          <p:cNvSpPr/>
          <p:nvPr/>
        </p:nvSpPr>
        <p:spPr>
          <a:xfrm rot="10800000" flipV="1">
            <a:off x="8358188" y="5214938"/>
            <a:ext cx="428625" cy="78581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Parenthèse fermante 23"/>
          <p:cNvSpPr/>
          <p:nvPr/>
        </p:nvSpPr>
        <p:spPr>
          <a:xfrm>
            <a:off x="8072438" y="2000250"/>
            <a:ext cx="71437" cy="714375"/>
          </a:xfrm>
          <a:prstGeom prst="rightBracket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ZoneTexte 17"/>
          <p:cNvSpPr txBox="1"/>
          <p:nvPr/>
        </p:nvSpPr>
        <p:spPr>
          <a:xfrm>
            <a:off x="5376241" y="2702478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Forward rapidity</a:t>
            </a:r>
            <a:endParaRPr lang="en-US" dirty="0"/>
          </a:p>
        </p:txBody>
      </p:sp>
      <p:sp>
        <p:nvSpPr>
          <p:cNvPr id="19" name="ZoneTexte 18"/>
          <p:cNvSpPr txBox="1"/>
          <p:nvPr/>
        </p:nvSpPr>
        <p:spPr>
          <a:xfrm>
            <a:off x="5350664" y="5274246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Midrapidity</a:t>
            </a:r>
            <a:endParaRPr lang="en-US" dirty="0"/>
          </a:p>
        </p:txBody>
      </p:sp>
    </p:spTree>
  </p:cSld>
  <p:clrMapOvr>
    <a:masterClrMapping/>
  </p:clrMapOvr>
  <p:transition advTm="7775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2. Cold matter again ?</a:t>
            </a:r>
          </a:p>
        </p:txBody>
      </p:sp>
      <p:sp>
        <p:nvSpPr>
          <p:cNvPr id="3072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Fitting an effective break-up cross section (depending on y) and extrapolate to </a:t>
            </a:r>
            <a:r>
              <a:rPr lang="en-US" dirty="0" err="1" smtClean="0"/>
              <a:t>CuCu</a:t>
            </a:r>
            <a:r>
              <a:rPr lang="en-US" dirty="0" smtClean="0"/>
              <a:t> and </a:t>
            </a:r>
            <a:r>
              <a:rPr lang="en-US" dirty="0" err="1" smtClean="0"/>
              <a:t>AuAu</a:t>
            </a:r>
            <a:r>
              <a:rPr lang="en-US" dirty="0" smtClean="0"/>
              <a:t>…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Do you agree that we have poor handle on the cold nuclear matter effect?</a:t>
            </a:r>
          </a:p>
        </p:txBody>
      </p:sp>
      <p:sp>
        <p:nvSpPr>
          <p:cNvPr id="28676" name="Espace réservé de la date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2008, February 6th</a:t>
            </a:r>
            <a:endParaRPr lang="en-US" smtClean="0"/>
          </a:p>
        </p:txBody>
      </p:sp>
      <p:sp>
        <p:nvSpPr>
          <p:cNvPr id="28677" name="Espace réservé du pied de page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Quarkonia production in cold and hot matters - raphael@in2p3.fr</a:t>
            </a:r>
            <a:endParaRPr lang="fr-FR" smtClean="0"/>
          </a:p>
        </p:txBody>
      </p:sp>
      <p:sp>
        <p:nvSpPr>
          <p:cNvPr id="28678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C745FC-B0F4-4749-9913-3E0161781D06}" type="slidenum">
              <a:rPr lang="fr-FR" smtClean="0"/>
              <a:pPr/>
              <a:t>17</a:t>
            </a:fld>
            <a:r>
              <a:rPr lang="fr-FR" smtClean="0"/>
              <a:t>/29</a:t>
            </a:r>
          </a:p>
        </p:txBody>
      </p:sp>
      <p:pic>
        <p:nvPicPr>
          <p:cNvPr id="28679" name="Picture 34" descr="r_aa_npart_separated_rapidity_ratio_ek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1214438"/>
            <a:ext cx="4630738" cy="4467225"/>
          </a:xfrm>
          <a:noFill/>
        </p:spPr>
      </p:pic>
      <p:sp>
        <p:nvSpPr>
          <p:cNvPr id="9" name="Parchemin horizontal 8"/>
          <p:cNvSpPr/>
          <p:nvPr/>
        </p:nvSpPr>
        <p:spPr>
          <a:xfrm>
            <a:off x="5572125" y="5715000"/>
            <a:ext cx="3000375" cy="41751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lnSpc>
                <a:spcPct val="90000"/>
              </a:lnSpc>
              <a:buSzPct val="80000"/>
              <a:buFont typeface="Symbol" pitchFamily="18" charset="2"/>
              <a:buNone/>
              <a:defRPr/>
            </a:pPr>
            <a:r>
              <a:rPr lang="en-GB" sz="1600" dirty="0"/>
              <a:t>PHENIX, arxiv:0801.0220</a:t>
            </a:r>
          </a:p>
        </p:txBody>
      </p:sp>
      <p:sp>
        <p:nvSpPr>
          <p:cNvPr id="28681" name="Line 25"/>
          <p:cNvSpPr>
            <a:spLocks noChangeShapeType="1"/>
          </p:cNvSpPr>
          <p:nvPr/>
        </p:nvSpPr>
        <p:spPr bwMode="auto">
          <a:xfrm>
            <a:off x="3419475" y="908050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Bulle ronde 10"/>
          <p:cNvSpPr/>
          <p:nvPr/>
        </p:nvSpPr>
        <p:spPr>
          <a:xfrm>
            <a:off x="71438" y="71438"/>
            <a:ext cx="1928812" cy="103822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fr-FR" sz="1400" b="1" dirty="0"/>
              <a:t>S. Oda, Session 18, Saturday</a:t>
            </a:r>
          </a:p>
        </p:txBody>
      </p:sp>
      <p:sp>
        <p:nvSpPr>
          <p:cNvPr id="13" name="Octogone 12"/>
          <p:cNvSpPr/>
          <p:nvPr/>
        </p:nvSpPr>
        <p:spPr>
          <a:xfrm>
            <a:off x="2071688" y="3000375"/>
            <a:ext cx="1643062" cy="1357313"/>
          </a:xfrm>
          <a:prstGeom prst="octag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STOP</a:t>
            </a:r>
          </a:p>
        </p:txBody>
      </p:sp>
      <p:sp>
        <p:nvSpPr>
          <p:cNvPr id="12" name="Explosion 1 11"/>
          <p:cNvSpPr/>
          <p:nvPr/>
        </p:nvSpPr>
        <p:spPr>
          <a:xfrm>
            <a:off x="7143750" y="71438"/>
            <a:ext cx="1928813" cy="135731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800" dirty="0">
                <a:solidFill>
                  <a:schemeClr val="bg1"/>
                </a:solidFill>
              </a:rPr>
              <a:t>PUB</a:t>
            </a:r>
          </a:p>
        </p:txBody>
      </p:sp>
    </p:spTree>
    <p:custDataLst>
      <p:tags r:id="rId1"/>
    </p:custDataLst>
  </p:cSld>
  <p:clrMapOvr>
    <a:masterClrMapping/>
  </p:clrMapOvr>
  <p:transition advTm="261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RHIC run 8 dAu ≈ 30 x run 3 !</a:t>
            </a:r>
          </a:p>
        </p:txBody>
      </p:sp>
      <p:pic>
        <p:nvPicPr>
          <p:cNvPr id="29699" name="Espace réservé du contenu 8" descr="mass_jpsi3.gif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42875" y="1341438"/>
            <a:ext cx="3865563" cy="3725862"/>
          </a:xfrm>
        </p:spPr>
      </p:pic>
      <p:pic>
        <p:nvPicPr>
          <p:cNvPr id="29700" name="Espace réservé du contenu 9" descr="mass_jpsi_ee.gif"/>
          <p:cNvPicPr>
            <a:picLocks noGrp="1" noChangeAspect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094163" y="1398588"/>
            <a:ext cx="4951412" cy="3602037"/>
          </a:xfrm>
        </p:spPr>
      </p:pic>
      <p:sp>
        <p:nvSpPr>
          <p:cNvPr id="29701" name="Espace réservé du texte 11"/>
          <p:cNvSpPr>
            <a:spLocks noGrp="1"/>
          </p:cNvSpPr>
          <p:nvPr>
            <p:ph type="body" sz="half" idx="3"/>
          </p:nvPr>
        </p:nvSpPr>
        <p:spPr>
          <a:xfrm>
            <a:off x="142875" y="5232400"/>
            <a:ext cx="8858250" cy="1125538"/>
          </a:xfrm>
        </p:spPr>
        <p:txBody>
          <a:bodyPr/>
          <a:lstStyle/>
          <a:p>
            <a:r>
              <a:rPr lang="en-US" sz="2800" smtClean="0"/>
              <a:t>Let’s wait for this run analysis before to say more about cold matter (and derive decent survival probabilities)</a:t>
            </a:r>
          </a:p>
        </p:txBody>
      </p:sp>
      <p:sp>
        <p:nvSpPr>
          <p:cNvPr id="29702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2008, February 6th</a:t>
            </a:r>
            <a:endParaRPr lang="en-US" smtClean="0"/>
          </a:p>
        </p:txBody>
      </p:sp>
      <p:sp>
        <p:nvSpPr>
          <p:cNvPr id="29703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Quarkonia production in cold and hot matters - raphael@in2p3.fr</a:t>
            </a:r>
            <a:endParaRPr lang="fr-FR" smtClean="0"/>
          </a:p>
        </p:txBody>
      </p:sp>
      <p:sp>
        <p:nvSpPr>
          <p:cNvPr id="2970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A666A1A-E5F3-4BBB-83B8-F3B2194B245D}" type="slidenum">
              <a:rPr lang="fr-FR" smtClean="0"/>
              <a:pPr/>
              <a:t>18</a:t>
            </a:fld>
            <a:r>
              <a:rPr lang="fr-FR" smtClean="0"/>
              <a:t>/29</a:t>
            </a:r>
          </a:p>
        </p:txBody>
      </p:sp>
      <p:sp>
        <p:nvSpPr>
          <p:cNvPr id="29705" name="Line 25"/>
          <p:cNvSpPr>
            <a:spLocks noChangeShapeType="1"/>
          </p:cNvSpPr>
          <p:nvPr/>
        </p:nvSpPr>
        <p:spPr bwMode="auto">
          <a:xfrm>
            <a:off x="3419475" y="908050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Tm="31031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r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Look at other observables</a:t>
            </a:r>
          </a:p>
        </p:txBody>
      </p:sp>
      <p:sp>
        <p:nvSpPr>
          <p:cNvPr id="30723" name="Sous-titr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3. p</a:t>
            </a:r>
            <a:r>
              <a:rPr lang="en-US" baseline="-25000" smtClean="0"/>
              <a:t>T</a:t>
            </a:r>
            <a:r>
              <a:rPr lang="en-US" smtClean="0"/>
              <a:t> broadening</a:t>
            </a:r>
          </a:p>
          <a:p>
            <a:r>
              <a:rPr lang="en-US" smtClean="0"/>
              <a:t>4. Elliptic flow</a:t>
            </a:r>
          </a:p>
        </p:txBody>
      </p:sp>
      <p:sp>
        <p:nvSpPr>
          <p:cNvPr id="30724" name="Line 25"/>
          <p:cNvSpPr>
            <a:spLocks noChangeShapeType="1"/>
          </p:cNvSpPr>
          <p:nvPr/>
        </p:nvSpPr>
        <p:spPr bwMode="auto">
          <a:xfrm>
            <a:off x="3419475" y="3500438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Tm="12406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The normal introduction</a:t>
            </a:r>
          </a:p>
        </p:txBody>
      </p:sp>
      <p:sp>
        <p:nvSpPr>
          <p:cNvPr id="13315" name="Espace réservé du contenu 2"/>
          <p:cNvSpPr>
            <a:spLocks noGrp="1"/>
          </p:cNvSpPr>
          <p:nvPr>
            <p:ph idx="1"/>
          </p:nvPr>
        </p:nvSpPr>
        <p:spPr>
          <a:xfrm>
            <a:off x="457200" y="1644650"/>
            <a:ext cx="8229600" cy="4784725"/>
          </a:xfrm>
        </p:spPr>
        <p:txBody>
          <a:bodyPr/>
          <a:lstStyle/>
          <a:p>
            <a:r>
              <a:rPr lang="en-US" smtClean="0"/>
              <a:t>In 1986, Matsui &amp; Satz predicted an “unambiguous” signature of QGP</a:t>
            </a:r>
          </a:p>
          <a:p>
            <a:pPr lvl="1"/>
            <a:r>
              <a:rPr lang="en-US" smtClean="0"/>
              <a:t>Onset of quarkonia melting above a certain temperature / energy density threshold </a:t>
            </a:r>
          </a:p>
          <a:p>
            <a:r>
              <a:rPr lang="en-US" u="sng" smtClean="0"/>
              <a:t>Exemple</a:t>
            </a:r>
            <a:r>
              <a:rPr lang="en-US" smtClean="0"/>
              <a:t> of assumed T</a:t>
            </a:r>
            <a:r>
              <a:rPr lang="en-US" baseline="-25000" smtClean="0"/>
              <a:t>d</a:t>
            </a:r>
            <a:r>
              <a:rPr lang="en-US" smtClean="0"/>
              <a:t> (but theorists still working on it) :</a:t>
            </a:r>
          </a:p>
          <a:p>
            <a:endParaRPr lang="fr-FR" smtClean="0"/>
          </a:p>
        </p:txBody>
      </p:sp>
      <p:sp>
        <p:nvSpPr>
          <p:cNvPr id="13316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2008, February 6th</a:t>
            </a:r>
            <a:endParaRPr lang="en-US" smtClean="0"/>
          </a:p>
        </p:txBody>
      </p:sp>
      <p:sp>
        <p:nvSpPr>
          <p:cNvPr id="13317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Quarkonia production in cold and hot matters - raphael@in2p3.fr</a:t>
            </a:r>
            <a:endParaRPr lang="fr-FR" smtClean="0"/>
          </a:p>
        </p:txBody>
      </p:sp>
      <p:sp>
        <p:nvSpPr>
          <p:cNvPr id="1331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13BD23C-AF14-4F8C-878E-43C240974A3B}" type="slidenum">
              <a:rPr lang="fr-FR" smtClean="0"/>
              <a:pPr/>
              <a:t>2</a:t>
            </a:fld>
            <a:r>
              <a:rPr lang="fr-FR" smtClean="0"/>
              <a:t>/29</a:t>
            </a:r>
          </a:p>
        </p:txBody>
      </p:sp>
      <p:sp>
        <p:nvSpPr>
          <p:cNvPr id="13319" name="Line 27"/>
          <p:cNvSpPr>
            <a:spLocks noChangeShapeType="1"/>
          </p:cNvSpPr>
          <p:nvPr/>
        </p:nvSpPr>
        <p:spPr bwMode="auto">
          <a:xfrm>
            <a:off x="3419475" y="908050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Bulle ronde 8"/>
          <p:cNvSpPr/>
          <p:nvPr/>
        </p:nvSpPr>
        <p:spPr>
          <a:xfrm>
            <a:off x="6643688" y="4411663"/>
            <a:ext cx="2143125" cy="73501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fr-FR" sz="1400" b="1" dirty="0"/>
              <a:t>S. H. Lee, </a:t>
            </a:r>
            <a:r>
              <a:rPr lang="fr-FR" sz="1400" b="1" dirty="0" err="1"/>
              <a:t>Next</a:t>
            </a:r>
            <a:r>
              <a:rPr lang="fr-FR" sz="1400" b="1" dirty="0"/>
              <a:t> talk</a:t>
            </a:r>
          </a:p>
        </p:txBody>
      </p:sp>
      <p:pic>
        <p:nvPicPr>
          <p:cNvPr id="13321" name="Picture 19"/>
          <p:cNvPicPr>
            <a:picLocks noChangeAspect="1" noChangeArrowheads="1"/>
          </p:cNvPicPr>
          <p:nvPr/>
        </p:nvPicPr>
        <p:blipFill>
          <a:blip r:embed="rId2"/>
          <a:srcRect b="31128"/>
          <a:stretch>
            <a:fillRect/>
          </a:stretch>
        </p:blipFill>
        <p:spPr bwMode="auto">
          <a:xfrm>
            <a:off x="1071563" y="5126038"/>
            <a:ext cx="5867400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4" name="Parchemin horizontal 13"/>
          <p:cNvSpPr/>
          <p:nvPr/>
        </p:nvSpPr>
        <p:spPr>
          <a:xfrm>
            <a:off x="3000375" y="785813"/>
            <a:ext cx="3143250" cy="63817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lnSpc>
                <a:spcPct val="90000"/>
              </a:lnSpc>
              <a:buSzPct val="80000"/>
              <a:buFont typeface="Symbol" pitchFamily="18" charset="2"/>
              <a:buNone/>
              <a:defRPr/>
            </a:pPr>
            <a:r>
              <a:rPr lang="fi-FI" sz="1400" dirty="0"/>
              <a:t>Matsui &amp; Satz, PLB178 (1986) 416</a:t>
            </a:r>
          </a:p>
        </p:txBody>
      </p:sp>
    </p:spTree>
  </p:cSld>
  <p:clrMapOvr>
    <a:masterClrMapping/>
  </p:clrMapOvr>
  <p:transition advTm="2219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3. p</a:t>
            </a:r>
            <a:r>
              <a:rPr lang="fr-FR" baseline="-25000" smtClean="0"/>
              <a:t>T</a:t>
            </a:r>
            <a:r>
              <a:rPr lang="fr-FR" smtClean="0"/>
              <a:t> broadening @ RHIC ? vs N</a:t>
            </a:r>
            <a:r>
              <a:rPr lang="fr-FR" baseline="-25000" smtClean="0"/>
              <a:t>part</a:t>
            </a:r>
            <a:r>
              <a:rPr lang="fr-FR" smtClean="0"/>
              <a:t> ?</a:t>
            </a:r>
          </a:p>
        </p:txBody>
      </p:sp>
      <p:pic>
        <p:nvPicPr>
          <p:cNvPr id="36867" name="Picture 4" descr="pt2_separated_rapidity_p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3524250" y="1357313"/>
            <a:ext cx="5762625" cy="3643312"/>
          </a:xfrm>
          <a:noFill/>
        </p:spPr>
      </p:pic>
      <p:sp>
        <p:nvSpPr>
          <p:cNvPr id="8" name="Espace réservé du contenu 7"/>
          <p:cNvSpPr>
            <a:spLocks noGrp="1"/>
          </p:cNvSpPr>
          <p:nvPr>
            <p:ph sz="half" idx="2"/>
          </p:nvPr>
        </p:nvSpPr>
        <p:spPr>
          <a:xfrm>
            <a:off x="0" y="1428750"/>
            <a:ext cx="3700463" cy="4929188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dirty="0" smtClean="0"/>
              <a:t>Widely unknown initial charm production:</a:t>
            </a:r>
          </a:p>
          <a:p>
            <a:pPr lvl="1">
              <a:defRPr/>
            </a:pPr>
            <a:r>
              <a:rPr lang="en-US" dirty="0" smtClean="0"/>
              <a:t>Recombined R</a:t>
            </a:r>
            <a:r>
              <a:rPr lang="en-US" baseline="-25000" dirty="0" smtClean="0"/>
              <a:t>AA</a:t>
            </a:r>
            <a:r>
              <a:rPr lang="en-US" dirty="0" smtClean="0"/>
              <a:t> are poorly constrained…</a:t>
            </a:r>
          </a:p>
          <a:p>
            <a:pPr>
              <a:defRPr/>
            </a:pPr>
            <a:r>
              <a:rPr lang="en-US" dirty="0" smtClean="0"/>
              <a:t>Instead look at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:</a:t>
            </a:r>
          </a:p>
          <a:p>
            <a:pPr lvl="1">
              <a:defRPr/>
            </a:pPr>
            <a:r>
              <a:rPr lang="en-US" dirty="0" smtClean="0"/>
              <a:t>Hot: Inherited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baseline="-25000" dirty="0" smtClean="0"/>
              <a:t> </a:t>
            </a:r>
            <a:r>
              <a:rPr lang="en-US" dirty="0" smtClean="0"/>
              <a:t> should be lower than initial</a:t>
            </a:r>
          </a:p>
          <a:p>
            <a:pPr lvl="1">
              <a:defRPr/>
            </a:pPr>
            <a:r>
              <a:rPr lang="en-US" dirty="0" smtClean="0"/>
              <a:t>Cold: Cronin effect should broaden initial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endParaRPr lang="en-US" baseline="-25000" dirty="0" smtClean="0"/>
          </a:p>
          <a:p>
            <a:pPr>
              <a:defRPr/>
            </a:pPr>
            <a:r>
              <a:rPr lang="en-US" dirty="0" smtClean="0"/>
              <a:t>Cronin goes like:</a:t>
            </a:r>
          </a:p>
          <a:p>
            <a:pPr lvl="1">
              <a:buFontTx/>
              <a:buNone/>
              <a:defRPr/>
            </a:pPr>
            <a:r>
              <a:rPr lang="en-US" dirty="0" smtClean="0"/>
              <a:t>&lt;p</a:t>
            </a:r>
            <a:r>
              <a:rPr lang="en-US" baseline="-25000" dirty="0" smtClean="0"/>
              <a:t>T</a:t>
            </a:r>
            <a:r>
              <a:rPr lang="en-US" baseline="30000" dirty="0" smtClean="0"/>
              <a:t>2</a:t>
            </a:r>
            <a:r>
              <a:rPr lang="en-US" dirty="0" smtClean="0"/>
              <a:t>&gt;</a:t>
            </a:r>
            <a:r>
              <a:rPr lang="en-US" baseline="-25000" dirty="0" smtClean="0"/>
              <a:t>AB</a:t>
            </a:r>
            <a:r>
              <a:rPr lang="en-US" dirty="0" smtClean="0"/>
              <a:t> = &lt;p</a:t>
            </a:r>
            <a:r>
              <a:rPr lang="en-US" baseline="-25000" dirty="0" smtClean="0"/>
              <a:t>T</a:t>
            </a:r>
            <a:r>
              <a:rPr lang="en-US" baseline="30000" dirty="0" smtClean="0"/>
              <a:t>2</a:t>
            </a:r>
            <a:r>
              <a:rPr lang="en-US" dirty="0" smtClean="0"/>
              <a:t>&gt;</a:t>
            </a:r>
            <a:r>
              <a:rPr lang="en-US" baseline="-25000" dirty="0" smtClean="0"/>
              <a:t>pp</a:t>
            </a:r>
            <a:r>
              <a:rPr lang="en-US" dirty="0" smtClean="0"/>
              <a:t> + </a:t>
            </a:r>
            <a:r>
              <a:rPr lang="el-GR" dirty="0" smtClean="0"/>
              <a:t>α</a:t>
            </a:r>
            <a:r>
              <a:rPr lang="fr-FR" dirty="0" smtClean="0"/>
              <a:t> x </a:t>
            </a:r>
            <a:r>
              <a:rPr lang="en-US" dirty="0" smtClean="0"/>
              <a:t>L</a:t>
            </a:r>
          </a:p>
          <a:p>
            <a:pPr lvl="1">
              <a:defRPr/>
            </a:pPr>
            <a:endParaRPr lang="en-US" baseline="-25000" dirty="0" smtClean="0"/>
          </a:p>
          <a:p>
            <a:pPr>
              <a:defRPr/>
            </a:pPr>
            <a:endParaRPr lang="en-US" baseline="-25000" dirty="0"/>
          </a:p>
        </p:txBody>
      </p:sp>
      <p:sp>
        <p:nvSpPr>
          <p:cNvPr id="31749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2008, February 6th</a:t>
            </a:r>
            <a:endParaRPr lang="en-US" smtClean="0"/>
          </a:p>
        </p:txBody>
      </p:sp>
      <p:sp>
        <p:nvSpPr>
          <p:cNvPr id="31750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Quarkonia production in cold and hot matters - raphael@in2p3.fr</a:t>
            </a:r>
            <a:endParaRPr lang="fr-FR" smtClean="0"/>
          </a:p>
        </p:txBody>
      </p:sp>
      <p:sp>
        <p:nvSpPr>
          <p:cNvPr id="3175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BD1844-4716-4A77-A64D-CD60FCF55CB2}" type="slidenum">
              <a:rPr lang="fr-FR" smtClean="0"/>
              <a:pPr/>
              <a:t>20</a:t>
            </a:fld>
            <a:r>
              <a:rPr lang="fr-FR" smtClean="0"/>
              <a:t>/29</a:t>
            </a:r>
          </a:p>
        </p:txBody>
      </p:sp>
      <p:sp>
        <p:nvSpPr>
          <p:cNvPr id="31752" name="Line 27"/>
          <p:cNvSpPr>
            <a:spLocks noChangeShapeType="1"/>
          </p:cNvSpPr>
          <p:nvPr/>
        </p:nvSpPr>
        <p:spPr bwMode="auto">
          <a:xfrm>
            <a:off x="3419475" y="908050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Espace réservé du contenu 7"/>
          <p:cNvSpPr txBox="1">
            <a:spLocks/>
          </p:cNvSpPr>
          <p:nvPr/>
        </p:nvSpPr>
        <p:spPr bwMode="auto">
          <a:xfrm>
            <a:off x="3929063" y="5143500"/>
            <a:ext cx="4929187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77500" lnSpcReduction="20000"/>
          </a:bodyPr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solidFill>
                  <a:schemeClr val="accent2"/>
                </a:solidFill>
                <a:latin typeface="Calibri" pitchFamily="34" charset="0"/>
              </a:rPr>
              <a:t>No strong &lt;p</a:t>
            </a:r>
            <a:r>
              <a:rPr lang="en-US" sz="2800" kern="0" baseline="-25000" dirty="0">
                <a:solidFill>
                  <a:schemeClr val="accent2"/>
                </a:solidFill>
                <a:latin typeface="Calibri" pitchFamily="34" charset="0"/>
              </a:rPr>
              <a:t>T</a:t>
            </a:r>
            <a:r>
              <a:rPr lang="en-US" sz="2800" kern="0" baseline="30000" dirty="0">
                <a:solidFill>
                  <a:schemeClr val="accent2"/>
                </a:solidFill>
                <a:latin typeface="Calibri" pitchFamily="34" charset="0"/>
              </a:rPr>
              <a:t>2</a:t>
            </a:r>
            <a:r>
              <a:rPr lang="en-US" sz="2800" kern="0" dirty="0">
                <a:solidFill>
                  <a:schemeClr val="accent2"/>
                </a:solidFill>
                <a:latin typeface="Calibri" pitchFamily="34" charset="0"/>
              </a:rPr>
              <a:t>&gt; dependence…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solidFill>
                  <a:schemeClr val="accent2"/>
                </a:solidFill>
                <a:latin typeface="Calibri" pitchFamily="34" charset="0"/>
              </a:rPr>
              <a:t>Modest rise at forward rapidity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solidFill>
                  <a:schemeClr val="accent2"/>
                </a:solidFill>
                <a:latin typeface="Calibri" pitchFamily="34" charset="0"/>
              </a:rPr>
              <a:t>Could be broadening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solidFill>
                  <a:schemeClr val="accent2"/>
                </a:solidFill>
                <a:latin typeface="Calibri" pitchFamily="34" charset="0"/>
              </a:rPr>
              <a:t>No need for recombination here</a:t>
            </a:r>
          </a:p>
        </p:txBody>
      </p:sp>
      <p:sp>
        <p:nvSpPr>
          <p:cNvPr id="10" name="Parchemin horizontal 9"/>
          <p:cNvSpPr/>
          <p:nvPr/>
        </p:nvSpPr>
        <p:spPr>
          <a:xfrm>
            <a:off x="5929313" y="1000125"/>
            <a:ext cx="3000375" cy="41751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lnSpc>
                <a:spcPct val="90000"/>
              </a:lnSpc>
              <a:buSzPct val="80000"/>
              <a:buFont typeface="Symbol" pitchFamily="18" charset="2"/>
              <a:buNone/>
              <a:defRPr/>
            </a:pPr>
            <a:r>
              <a:rPr lang="en-GB" sz="1600" dirty="0"/>
              <a:t>PHENIX, arxiv:0801.0220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143372" y="1571612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Mid </a:t>
            </a:r>
            <a:r>
              <a:rPr lang="en-US" dirty="0" err="1" smtClean="0"/>
              <a:t>rapitidity</a:t>
            </a:r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6572264" y="1571612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Forward </a:t>
            </a:r>
            <a:r>
              <a:rPr lang="en-US" dirty="0" err="1" smtClean="0"/>
              <a:t>rapitidity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762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3. p</a:t>
            </a:r>
            <a:r>
              <a:rPr lang="fr-FR" baseline="-25000" smtClean="0"/>
              <a:t>T</a:t>
            </a:r>
            <a:r>
              <a:rPr lang="fr-FR" smtClean="0"/>
              <a:t> broadening @ RHIC ? vs thickness ?</a:t>
            </a:r>
          </a:p>
        </p:txBody>
      </p:sp>
      <p:pic>
        <p:nvPicPr>
          <p:cNvPr id="32771" name="Picture 4" descr="pt2_separated_rapidity_p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524250" y="1357313"/>
            <a:ext cx="5762625" cy="3643312"/>
          </a:xfrm>
          <a:noFill/>
        </p:spPr>
      </p:pic>
      <p:sp>
        <p:nvSpPr>
          <p:cNvPr id="32772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2008, February 6th</a:t>
            </a:r>
            <a:endParaRPr lang="en-US" smtClean="0"/>
          </a:p>
        </p:txBody>
      </p:sp>
      <p:sp>
        <p:nvSpPr>
          <p:cNvPr id="32773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Quarkonia production in cold and hot matters - raphael@in2p3.fr</a:t>
            </a:r>
            <a:endParaRPr lang="fr-FR" smtClean="0"/>
          </a:p>
        </p:txBody>
      </p:sp>
      <p:sp>
        <p:nvSpPr>
          <p:cNvPr id="3277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FD1BCE1-F11E-421B-807B-F761C4395EAB}" type="slidenum">
              <a:rPr lang="fr-FR" smtClean="0"/>
              <a:pPr/>
              <a:t>21</a:t>
            </a:fld>
            <a:r>
              <a:rPr lang="fr-FR" smtClean="0"/>
              <a:t>/29</a:t>
            </a:r>
          </a:p>
        </p:txBody>
      </p:sp>
      <p:sp>
        <p:nvSpPr>
          <p:cNvPr id="32775" name="Line 27"/>
          <p:cNvSpPr>
            <a:spLocks noChangeShapeType="1"/>
          </p:cNvSpPr>
          <p:nvPr/>
        </p:nvSpPr>
        <p:spPr bwMode="auto">
          <a:xfrm>
            <a:off x="3419475" y="908050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Espace réservé du contenu 7"/>
          <p:cNvSpPr txBox="1">
            <a:spLocks/>
          </p:cNvSpPr>
          <p:nvPr/>
        </p:nvSpPr>
        <p:spPr bwMode="auto">
          <a:xfrm>
            <a:off x="3929063" y="5143500"/>
            <a:ext cx="4929187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77500" lnSpcReduction="20000"/>
          </a:bodyPr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solidFill>
                  <a:schemeClr val="accent2"/>
                </a:solidFill>
                <a:latin typeface="Calibri" pitchFamily="34" charset="0"/>
              </a:rPr>
              <a:t>No strong &lt;p</a:t>
            </a:r>
            <a:r>
              <a:rPr lang="en-US" sz="2800" kern="0" baseline="-25000" dirty="0">
                <a:solidFill>
                  <a:schemeClr val="accent2"/>
                </a:solidFill>
                <a:latin typeface="Calibri" pitchFamily="34" charset="0"/>
              </a:rPr>
              <a:t>T</a:t>
            </a:r>
            <a:r>
              <a:rPr lang="en-US" sz="2800" kern="0" baseline="30000" dirty="0">
                <a:solidFill>
                  <a:schemeClr val="accent2"/>
                </a:solidFill>
                <a:latin typeface="Calibri" pitchFamily="34" charset="0"/>
              </a:rPr>
              <a:t>2</a:t>
            </a:r>
            <a:r>
              <a:rPr lang="en-US" sz="2800" kern="0" dirty="0">
                <a:solidFill>
                  <a:schemeClr val="accent2"/>
                </a:solidFill>
                <a:latin typeface="Calibri" pitchFamily="34" charset="0"/>
              </a:rPr>
              <a:t>&gt; dependence…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solidFill>
                  <a:schemeClr val="accent2"/>
                </a:solidFill>
                <a:latin typeface="Calibri" pitchFamily="34" charset="0"/>
              </a:rPr>
              <a:t>Modest rise at forward rapidity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solidFill>
                  <a:schemeClr val="accent2"/>
                </a:solidFill>
                <a:latin typeface="Calibri" pitchFamily="34" charset="0"/>
              </a:rPr>
              <a:t>Could be broadening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solidFill>
                  <a:schemeClr val="accent2"/>
                </a:solidFill>
                <a:latin typeface="Calibri" pitchFamily="34" charset="0"/>
              </a:rPr>
              <a:t>No need for recombination here</a:t>
            </a:r>
          </a:p>
        </p:txBody>
      </p:sp>
      <p:pic>
        <p:nvPicPr>
          <p:cNvPr id="32777" name="Espace réservé du contenu 9" descr="pt2vsL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8" y="1357313"/>
            <a:ext cx="6008687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8" name="ZoneTexte 11"/>
          <p:cNvSpPr txBox="1">
            <a:spLocks noChangeArrowheads="1"/>
          </p:cNvSpPr>
          <p:nvPr/>
        </p:nvSpPr>
        <p:spPr bwMode="auto">
          <a:xfrm rot="-740070">
            <a:off x="6967538" y="2943225"/>
            <a:ext cx="1800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2.7 sigma slope</a:t>
            </a:r>
          </a:p>
        </p:txBody>
      </p:sp>
      <p:sp>
        <p:nvSpPr>
          <p:cNvPr id="12" name="Espace réservé du contenu 7"/>
          <p:cNvSpPr txBox="1">
            <a:spLocks/>
          </p:cNvSpPr>
          <p:nvPr/>
        </p:nvSpPr>
        <p:spPr bwMode="auto">
          <a:xfrm>
            <a:off x="0" y="1428750"/>
            <a:ext cx="3700463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92500"/>
          </a:bodyPr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800" kern="0">
                <a:solidFill>
                  <a:schemeClr val="accent2"/>
                </a:solidFill>
                <a:latin typeface="Calibri" pitchFamily="34" charset="0"/>
              </a:rPr>
              <a:t>Widely unknown initial charm production: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2400" kern="0">
                <a:solidFill>
                  <a:srgbClr val="956251"/>
                </a:solidFill>
                <a:latin typeface="Calibri" pitchFamily="34" charset="0"/>
              </a:rPr>
              <a:t>Recombined R</a:t>
            </a:r>
            <a:r>
              <a:rPr lang="en-US" sz="2400" kern="0" baseline="-25000">
                <a:solidFill>
                  <a:srgbClr val="956251"/>
                </a:solidFill>
                <a:latin typeface="Calibri" pitchFamily="34" charset="0"/>
              </a:rPr>
              <a:t>AA</a:t>
            </a:r>
            <a:r>
              <a:rPr lang="en-US" sz="2400" kern="0">
                <a:solidFill>
                  <a:srgbClr val="956251"/>
                </a:solidFill>
                <a:latin typeface="Calibri" pitchFamily="34" charset="0"/>
              </a:rPr>
              <a:t> are poorly constrained…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800" kern="0">
                <a:solidFill>
                  <a:schemeClr val="accent2"/>
                </a:solidFill>
                <a:latin typeface="Calibri" pitchFamily="34" charset="0"/>
              </a:rPr>
              <a:t>Instead look at p</a:t>
            </a:r>
            <a:r>
              <a:rPr lang="en-US" sz="2800" kern="0" baseline="-25000">
                <a:solidFill>
                  <a:schemeClr val="accent2"/>
                </a:solidFill>
                <a:latin typeface="Calibri" pitchFamily="34" charset="0"/>
              </a:rPr>
              <a:t>T</a:t>
            </a:r>
            <a:r>
              <a:rPr lang="en-US" sz="2800" kern="0">
                <a:solidFill>
                  <a:schemeClr val="accent2"/>
                </a:solidFill>
                <a:latin typeface="Calibri" pitchFamily="34" charset="0"/>
              </a:rPr>
              <a:t>: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2400" kern="0">
                <a:solidFill>
                  <a:srgbClr val="956251"/>
                </a:solidFill>
                <a:latin typeface="Calibri" pitchFamily="34" charset="0"/>
              </a:rPr>
              <a:t>Hot: Inherited p</a:t>
            </a:r>
            <a:r>
              <a:rPr lang="en-US" sz="2400" kern="0" baseline="-25000">
                <a:solidFill>
                  <a:srgbClr val="956251"/>
                </a:solidFill>
                <a:latin typeface="Calibri" pitchFamily="34" charset="0"/>
              </a:rPr>
              <a:t>T </a:t>
            </a:r>
            <a:r>
              <a:rPr lang="en-US" sz="2400" kern="0">
                <a:solidFill>
                  <a:srgbClr val="956251"/>
                </a:solidFill>
                <a:latin typeface="Calibri" pitchFamily="34" charset="0"/>
              </a:rPr>
              <a:t> should be lower than initial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2400" kern="0">
                <a:solidFill>
                  <a:srgbClr val="956251"/>
                </a:solidFill>
                <a:latin typeface="Calibri" pitchFamily="34" charset="0"/>
              </a:rPr>
              <a:t>Cold: Cronin effect should broaden initial p</a:t>
            </a:r>
            <a:r>
              <a:rPr lang="en-US" sz="2400" kern="0" baseline="-25000">
                <a:solidFill>
                  <a:srgbClr val="956251"/>
                </a:solidFill>
                <a:latin typeface="Calibri" pitchFamily="34" charset="0"/>
              </a:rPr>
              <a:t>T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800" kern="0">
                <a:solidFill>
                  <a:schemeClr val="accent2"/>
                </a:solidFill>
                <a:latin typeface="Calibri" pitchFamily="34" charset="0"/>
              </a:rPr>
              <a:t>Cronin goes like:</a:t>
            </a:r>
          </a:p>
          <a:p>
            <a:pPr marL="742950" lvl="1" indent="-285750" eaLnBrk="0" hangingPunct="0">
              <a:spcBef>
                <a:spcPct val="20000"/>
              </a:spcBef>
              <a:defRPr/>
            </a:pPr>
            <a:r>
              <a:rPr lang="en-US" sz="2400" kern="0">
                <a:solidFill>
                  <a:srgbClr val="956251"/>
                </a:solidFill>
                <a:latin typeface="Calibri" pitchFamily="34" charset="0"/>
              </a:rPr>
              <a:t>&lt;p</a:t>
            </a:r>
            <a:r>
              <a:rPr lang="en-US" sz="2400" kern="0" baseline="-25000">
                <a:solidFill>
                  <a:srgbClr val="956251"/>
                </a:solidFill>
                <a:latin typeface="Calibri" pitchFamily="34" charset="0"/>
              </a:rPr>
              <a:t>T</a:t>
            </a:r>
            <a:r>
              <a:rPr lang="en-US" sz="2400" kern="0" baseline="30000">
                <a:solidFill>
                  <a:srgbClr val="956251"/>
                </a:solidFill>
                <a:latin typeface="Calibri" pitchFamily="34" charset="0"/>
              </a:rPr>
              <a:t>2</a:t>
            </a:r>
            <a:r>
              <a:rPr lang="en-US" sz="2400" kern="0">
                <a:solidFill>
                  <a:srgbClr val="956251"/>
                </a:solidFill>
                <a:latin typeface="Calibri" pitchFamily="34" charset="0"/>
              </a:rPr>
              <a:t>&gt;</a:t>
            </a:r>
            <a:r>
              <a:rPr lang="en-US" sz="2400" kern="0" baseline="-25000">
                <a:solidFill>
                  <a:srgbClr val="956251"/>
                </a:solidFill>
                <a:latin typeface="Calibri" pitchFamily="34" charset="0"/>
              </a:rPr>
              <a:t>AB</a:t>
            </a:r>
            <a:r>
              <a:rPr lang="en-US" sz="2400" kern="0">
                <a:solidFill>
                  <a:srgbClr val="956251"/>
                </a:solidFill>
                <a:latin typeface="Calibri" pitchFamily="34" charset="0"/>
              </a:rPr>
              <a:t> = &lt;p</a:t>
            </a:r>
            <a:r>
              <a:rPr lang="en-US" sz="2400" kern="0" baseline="-25000">
                <a:solidFill>
                  <a:srgbClr val="956251"/>
                </a:solidFill>
                <a:latin typeface="Calibri" pitchFamily="34" charset="0"/>
              </a:rPr>
              <a:t>T</a:t>
            </a:r>
            <a:r>
              <a:rPr lang="en-US" sz="2400" kern="0" baseline="30000">
                <a:solidFill>
                  <a:srgbClr val="956251"/>
                </a:solidFill>
                <a:latin typeface="Calibri" pitchFamily="34" charset="0"/>
              </a:rPr>
              <a:t>2</a:t>
            </a:r>
            <a:r>
              <a:rPr lang="en-US" sz="2400" kern="0">
                <a:solidFill>
                  <a:srgbClr val="956251"/>
                </a:solidFill>
                <a:latin typeface="Calibri" pitchFamily="34" charset="0"/>
              </a:rPr>
              <a:t>&gt;</a:t>
            </a:r>
            <a:r>
              <a:rPr lang="en-US" sz="2400" kern="0" baseline="-25000">
                <a:solidFill>
                  <a:srgbClr val="956251"/>
                </a:solidFill>
                <a:latin typeface="Calibri" pitchFamily="34" charset="0"/>
              </a:rPr>
              <a:t>pp</a:t>
            </a:r>
            <a:r>
              <a:rPr lang="en-US" sz="2400" kern="0">
                <a:solidFill>
                  <a:srgbClr val="956251"/>
                </a:solidFill>
                <a:latin typeface="Calibri" pitchFamily="34" charset="0"/>
              </a:rPr>
              <a:t> + </a:t>
            </a:r>
            <a:r>
              <a:rPr lang="el-GR" sz="2400" kern="0">
                <a:solidFill>
                  <a:srgbClr val="956251"/>
                </a:solidFill>
                <a:latin typeface="Calibri" pitchFamily="34" charset="0"/>
              </a:rPr>
              <a:t>α</a:t>
            </a:r>
            <a:r>
              <a:rPr lang="fr-FR" sz="2400" kern="0">
                <a:solidFill>
                  <a:srgbClr val="956251"/>
                </a:solidFill>
                <a:latin typeface="Calibri" pitchFamily="34" charset="0"/>
              </a:rPr>
              <a:t> x </a:t>
            </a:r>
            <a:r>
              <a:rPr lang="en-US" sz="2400" kern="0">
                <a:solidFill>
                  <a:srgbClr val="956251"/>
                </a:solidFill>
                <a:latin typeface="Calibri" pitchFamily="34" charset="0"/>
              </a:rPr>
              <a:t>L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endParaRPr lang="en-US" sz="2400" kern="0" baseline="-25000">
              <a:solidFill>
                <a:srgbClr val="956251"/>
              </a:solidFill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2800" kern="0" baseline="-25000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143372" y="1571612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Mid </a:t>
            </a:r>
            <a:r>
              <a:rPr lang="en-US" dirty="0" err="1" smtClean="0"/>
              <a:t>rapitidity</a:t>
            </a:r>
            <a:endParaRPr lang="en-US" dirty="0"/>
          </a:p>
        </p:txBody>
      </p:sp>
      <p:sp>
        <p:nvSpPr>
          <p:cNvPr id="14" name="ZoneTexte 13"/>
          <p:cNvSpPr txBox="1"/>
          <p:nvPr/>
        </p:nvSpPr>
        <p:spPr>
          <a:xfrm>
            <a:off x="6572264" y="1571612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Forward </a:t>
            </a:r>
            <a:r>
              <a:rPr lang="en-US" dirty="0" err="1" smtClean="0"/>
              <a:t>rapitidity</a:t>
            </a:r>
            <a:endParaRPr lang="en-US" dirty="0"/>
          </a:p>
        </p:txBody>
      </p:sp>
    </p:spTree>
  </p:cSld>
  <p:clrMapOvr>
    <a:masterClrMapping/>
  </p:clrMapOvr>
  <p:transition advTm="21141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3. p</a:t>
            </a:r>
            <a:r>
              <a:rPr lang="fr-FR" baseline="-25000" smtClean="0"/>
              <a:t>T</a:t>
            </a:r>
            <a:r>
              <a:rPr lang="fr-FR" smtClean="0"/>
              <a:t> broadening @ SPS ?</a:t>
            </a:r>
          </a:p>
        </p:txBody>
      </p:sp>
      <p:sp>
        <p:nvSpPr>
          <p:cNvPr id="33795" name="Espace réservé du contenu 1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Different scaling in pA and AA collisions</a:t>
            </a:r>
          </a:p>
          <a:p>
            <a:r>
              <a:rPr lang="en-US" smtClean="0"/>
              <a:t>Something else going on in AA?</a:t>
            </a:r>
          </a:p>
          <a:p>
            <a:pPr lvl="1"/>
            <a:r>
              <a:rPr lang="en-US" smtClean="0"/>
              <a:t>High p</a:t>
            </a:r>
            <a:r>
              <a:rPr lang="en-US" baseline="-25000" smtClean="0"/>
              <a:t>T</a:t>
            </a:r>
            <a:r>
              <a:rPr lang="en-US" smtClean="0"/>
              <a:t> J/</a:t>
            </a:r>
            <a:r>
              <a:rPr lang="el-GR" smtClean="0"/>
              <a:t>ψ</a:t>
            </a:r>
            <a:r>
              <a:rPr lang="fr-FR" smtClean="0"/>
              <a:t> escape?</a:t>
            </a:r>
            <a:endParaRPr lang="en-US" smtClean="0"/>
          </a:p>
        </p:txBody>
      </p:sp>
      <p:sp>
        <p:nvSpPr>
          <p:cNvPr id="33796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2008, February 6th</a:t>
            </a:r>
            <a:endParaRPr lang="en-US" smtClean="0"/>
          </a:p>
        </p:txBody>
      </p:sp>
      <p:sp>
        <p:nvSpPr>
          <p:cNvPr id="33797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Quarkonia production in cold and hot matters - raphael@in2p3.fr</a:t>
            </a:r>
            <a:endParaRPr lang="fr-FR" smtClean="0"/>
          </a:p>
        </p:txBody>
      </p:sp>
      <p:sp>
        <p:nvSpPr>
          <p:cNvPr id="3379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230E012-4B9D-4698-A0B7-DC6280D0E50D}" type="slidenum">
              <a:rPr lang="fr-FR" smtClean="0"/>
              <a:pPr/>
              <a:t>22</a:t>
            </a:fld>
            <a:r>
              <a:rPr lang="fr-FR" smtClean="0"/>
              <a:t>/29</a:t>
            </a:r>
          </a:p>
        </p:txBody>
      </p:sp>
      <p:sp>
        <p:nvSpPr>
          <p:cNvPr id="33799" name="Text Box 12"/>
          <p:cNvSpPr txBox="1">
            <a:spLocks noChangeArrowheads="1"/>
          </p:cNvSpPr>
          <p:nvPr/>
        </p:nvSpPr>
        <p:spPr bwMode="auto">
          <a:xfrm>
            <a:off x="5580063" y="2406650"/>
            <a:ext cx="14144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All data taken</a:t>
            </a:r>
          </a:p>
          <a:p>
            <a:r>
              <a:rPr lang="en-US" sz="1600"/>
              <a:t>at 158 GeV!</a:t>
            </a:r>
            <a:endParaRPr lang="it-IT" sz="1600"/>
          </a:p>
        </p:txBody>
      </p:sp>
      <p:sp>
        <p:nvSpPr>
          <p:cNvPr id="14" name="Explosion 1 13"/>
          <p:cNvSpPr/>
          <p:nvPr/>
        </p:nvSpPr>
        <p:spPr>
          <a:xfrm>
            <a:off x="7143750" y="71438"/>
            <a:ext cx="1928813" cy="135731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800" dirty="0">
                <a:solidFill>
                  <a:schemeClr val="bg1"/>
                </a:solidFill>
              </a:rPr>
              <a:t>NEW</a:t>
            </a:r>
          </a:p>
        </p:txBody>
      </p:sp>
      <p:pic>
        <p:nvPicPr>
          <p:cNvPr id="33801" name="Picture 21" descr="pt2vsL_158GeVSeyboth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2545" t="6586" r="7411"/>
          <a:stretch>
            <a:fillRect/>
          </a:stretch>
        </p:blipFill>
        <p:spPr>
          <a:xfrm>
            <a:off x="4648200" y="1724025"/>
            <a:ext cx="4367213" cy="4348163"/>
          </a:xfrm>
          <a:noFill/>
        </p:spPr>
      </p:pic>
      <p:sp>
        <p:nvSpPr>
          <p:cNvPr id="15" name="Bulle ronde 14"/>
          <p:cNvSpPr/>
          <p:nvPr/>
        </p:nvSpPr>
        <p:spPr>
          <a:xfrm>
            <a:off x="142875" y="142875"/>
            <a:ext cx="1857375" cy="103822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fr-FR" sz="1400" b="1" dirty="0"/>
              <a:t>R. </a:t>
            </a:r>
            <a:r>
              <a:rPr lang="fr-FR" sz="1400" b="1" dirty="0" err="1"/>
              <a:t>Arnaldi</a:t>
            </a:r>
            <a:r>
              <a:rPr lang="fr-FR" sz="1400" b="1" dirty="0"/>
              <a:t>, Session 18, Saturday</a:t>
            </a:r>
          </a:p>
        </p:txBody>
      </p:sp>
      <p:sp>
        <p:nvSpPr>
          <p:cNvPr id="33803" name="Line 27"/>
          <p:cNvSpPr>
            <a:spLocks noChangeShapeType="1"/>
          </p:cNvSpPr>
          <p:nvPr/>
        </p:nvSpPr>
        <p:spPr bwMode="auto">
          <a:xfrm>
            <a:off x="3419475" y="908050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Espace réservé du contenu 9" descr="v2_pt_central_20-60.gif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071938" y="1295400"/>
            <a:ext cx="4932362" cy="4633913"/>
          </a:xfrm>
        </p:spPr>
      </p:pic>
      <p:sp>
        <p:nvSpPr>
          <p:cNvPr id="3481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4. J/</a:t>
            </a:r>
            <a:r>
              <a:rPr lang="el-GR" smtClean="0"/>
              <a:t>ψ</a:t>
            </a:r>
            <a:r>
              <a:rPr lang="fr-FR" smtClean="0"/>
              <a:t> flow in PHENIX?</a:t>
            </a:r>
          </a:p>
        </p:txBody>
      </p:sp>
      <p:sp>
        <p:nvSpPr>
          <p:cNvPr id="34820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2008, February 6th</a:t>
            </a:r>
            <a:endParaRPr lang="en-US" smtClean="0"/>
          </a:p>
        </p:txBody>
      </p:sp>
      <p:sp>
        <p:nvSpPr>
          <p:cNvPr id="34821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Quarkonia production in cold and hot matters - raphael@in2p3.fr</a:t>
            </a:r>
            <a:endParaRPr lang="fr-FR" smtClean="0"/>
          </a:p>
        </p:txBody>
      </p:sp>
      <p:sp>
        <p:nvSpPr>
          <p:cNvPr id="3482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A1AE9C7-5849-4197-AE60-E269244BC1AF}" type="slidenum">
              <a:rPr lang="fr-FR" smtClean="0"/>
              <a:pPr/>
              <a:t>23</a:t>
            </a:fld>
            <a:r>
              <a:rPr lang="fr-FR" smtClean="0"/>
              <a:t>/29</a:t>
            </a:r>
          </a:p>
        </p:txBody>
      </p:sp>
      <p:sp>
        <p:nvSpPr>
          <p:cNvPr id="34823" name="Line 27"/>
          <p:cNvSpPr>
            <a:spLocks noChangeShapeType="1"/>
          </p:cNvSpPr>
          <p:nvPr/>
        </p:nvSpPr>
        <p:spPr bwMode="auto">
          <a:xfrm>
            <a:off x="3419475" y="908050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Bulle ronde 11"/>
          <p:cNvSpPr/>
          <p:nvPr/>
        </p:nvSpPr>
        <p:spPr>
          <a:xfrm>
            <a:off x="7072313" y="71438"/>
            <a:ext cx="2000250" cy="103822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fr-FR" sz="1400" b="1" dirty="0"/>
              <a:t>C. Sylvestre, Session 18, Saturday</a:t>
            </a:r>
          </a:p>
        </p:txBody>
      </p:sp>
      <p:sp>
        <p:nvSpPr>
          <p:cNvPr id="13" name="Parchemin vertical 12"/>
          <p:cNvSpPr/>
          <p:nvPr/>
        </p:nvSpPr>
        <p:spPr>
          <a:xfrm>
            <a:off x="214313" y="285750"/>
            <a:ext cx="1571625" cy="639763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fr-FR" sz="1400" dirty="0"/>
              <a:t>C.L. Silva,</a:t>
            </a:r>
          </a:p>
          <a:p>
            <a:pPr algn="ctr">
              <a:defRPr/>
            </a:pPr>
            <a:r>
              <a:rPr lang="fr-FR" sz="1400" dirty="0"/>
              <a:t>Poster 85</a:t>
            </a:r>
          </a:p>
        </p:txBody>
      </p:sp>
      <p:sp>
        <p:nvSpPr>
          <p:cNvPr id="34826" name="Espace réservé du contenu 13"/>
          <p:cNvSpPr>
            <a:spLocks noGrp="1"/>
          </p:cNvSpPr>
          <p:nvPr>
            <p:ph sz="half" idx="1"/>
          </p:nvPr>
        </p:nvSpPr>
        <p:spPr>
          <a:xfrm>
            <a:off x="285750" y="1341438"/>
            <a:ext cx="4038600" cy="4784725"/>
          </a:xfrm>
        </p:spPr>
        <p:txBody>
          <a:bodyPr/>
          <a:lstStyle/>
          <a:p>
            <a:r>
              <a:rPr lang="en-US" smtClean="0"/>
              <a:t>If recombined, J/ψ should inherit the (rather large) charm quark elliptic flow</a:t>
            </a:r>
          </a:p>
          <a:p>
            <a:r>
              <a:rPr lang="en-US" smtClean="0"/>
              <a:t>First measurement by PHENIX:</a:t>
            </a:r>
          </a:p>
          <a:p>
            <a:pPr lvl="1"/>
            <a:r>
              <a:rPr lang="en-US" smtClean="0"/>
              <a:t>V</a:t>
            </a:r>
            <a:r>
              <a:rPr lang="en-US" baseline="-25000" smtClean="0"/>
              <a:t>2</a:t>
            </a:r>
            <a:r>
              <a:rPr lang="en-US" smtClean="0"/>
              <a:t> = –10 ± 10 ± 2 ± 3 %</a:t>
            </a:r>
          </a:p>
          <a:p>
            <a:r>
              <a:rPr lang="en-US" smtClean="0"/>
              <a:t>Proof of principle</a:t>
            </a:r>
          </a:p>
          <a:p>
            <a:r>
              <a:rPr lang="en-US" smtClean="0"/>
              <a:t>Does not allow to elect best scenario</a:t>
            </a:r>
          </a:p>
          <a:p>
            <a:endParaRPr lang="en-US" smtClean="0"/>
          </a:p>
        </p:txBody>
      </p:sp>
      <p:pic>
        <p:nvPicPr>
          <p:cNvPr id="16" name="Image 15" descr="v2_pt_central_20-60_theories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7175" y="1285875"/>
            <a:ext cx="4933950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417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4. Elliptic flow in NA60 ?</a:t>
            </a:r>
          </a:p>
        </p:txBody>
      </p:sp>
      <p:sp>
        <p:nvSpPr>
          <p:cNvPr id="35843" name="Espace réservé du contenu 2"/>
          <p:cNvSpPr>
            <a:spLocks noGrp="1"/>
          </p:cNvSpPr>
          <p:nvPr>
            <p:ph idx="1"/>
          </p:nvPr>
        </p:nvSpPr>
        <p:spPr>
          <a:xfrm>
            <a:off x="457200" y="5000625"/>
            <a:ext cx="8229600" cy="1428750"/>
          </a:xfrm>
        </p:spPr>
        <p:txBody>
          <a:bodyPr/>
          <a:lstStyle/>
          <a:p>
            <a:r>
              <a:rPr lang="fr-FR" smtClean="0"/>
              <a:t>Seems large for In+In (no recombination)</a:t>
            </a:r>
          </a:p>
          <a:p>
            <a:r>
              <a:rPr lang="fr-FR" smtClean="0"/>
              <a:t>To be understood…</a:t>
            </a:r>
          </a:p>
        </p:txBody>
      </p:sp>
      <p:sp>
        <p:nvSpPr>
          <p:cNvPr id="35844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2008, February 6th</a:t>
            </a:r>
            <a:endParaRPr lang="en-US" smtClean="0"/>
          </a:p>
        </p:txBody>
      </p:sp>
      <p:sp>
        <p:nvSpPr>
          <p:cNvPr id="35845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Quarkonia production in cold and hot matters - raphael@in2p3.fr</a:t>
            </a:r>
            <a:endParaRPr lang="fr-FR" smtClean="0"/>
          </a:p>
        </p:txBody>
      </p:sp>
      <p:sp>
        <p:nvSpPr>
          <p:cNvPr id="3584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B07177-CF49-40C3-8CAC-578DE776BD7E}" type="slidenum">
              <a:rPr lang="fr-FR" smtClean="0"/>
              <a:pPr/>
              <a:t>24</a:t>
            </a:fld>
            <a:r>
              <a:rPr lang="fr-FR" smtClean="0"/>
              <a:t>/29</a:t>
            </a:r>
          </a:p>
        </p:txBody>
      </p:sp>
      <p:pic>
        <p:nvPicPr>
          <p:cNvPr id="35847" name="Picture 6"/>
          <p:cNvPicPr>
            <a:picLocks noChangeAspect="1" noChangeArrowheads="1"/>
          </p:cNvPicPr>
          <p:nvPr/>
        </p:nvPicPr>
        <p:blipFill>
          <a:blip r:embed="rId2"/>
          <a:srcRect l="4613" t="11357" r="12314"/>
          <a:stretch>
            <a:fillRect/>
          </a:stretch>
        </p:blipFill>
        <p:spPr bwMode="auto">
          <a:xfrm>
            <a:off x="96838" y="1428750"/>
            <a:ext cx="3638550" cy="357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5848" name="Picture 9"/>
          <p:cNvPicPr>
            <a:picLocks noChangeAspect="1" noChangeArrowheads="1"/>
          </p:cNvPicPr>
          <p:nvPr/>
        </p:nvPicPr>
        <p:blipFill>
          <a:blip r:embed="rId3"/>
          <a:srcRect l="23611" t="12929" r="13368"/>
          <a:stretch>
            <a:fillRect/>
          </a:stretch>
        </p:blipFill>
        <p:spPr bwMode="auto">
          <a:xfrm>
            <a:off x="3614738" y="1506538"/>
            <a:ext cx="2719387" cy="3506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5849" name="Picture 12" descr="phi_fit_JPsi_all_all_cent24_pt320_incl40appm"/>
          <p:cNvPicPr>
            <a:picLocks noChangeAspect="1" noChangeArrowheads="1"/>
          </p:cNvPicPr>
          <p:nvPr/>
        </p:nvPicPr>
        <p:blipFill>
          <a:blip r:embed="rId4"/>
          <a:srcRect l="24748" t="12589" r="12395"/>
          <a:stretch>
            <a:fillRect/>
          </a:stretch>
        </p:blipFill>
        <p:spPr bwMode="auto">
          <a:xfrm>
            <a:off x="6232525" y="1493838"/>
            <a:ext cx="2732088" cy="350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Bulle ronde 9"/>
          <p:cNvSpPr/>
          <p:nvPr/>
        </p:nvSpPr>
        <p:spPr>
          <a:xfrm>
            <a:off x="71438" y="71438"/>
            <a:ext cx="2071687" cy="103822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fr-FR" sz="1400" b="1" dirty="0"/>
              <a:t>R. </a:t>
            </a:r>
            <a:r>
              <a:rPr lang="fr-FR" sz="1400" b="1" dirty="0" err="1"/>
              <a:t>Arnaldi</a:t>
            </a:r>
            <a:r>
              <a:rPr lang="fr-FR" sz="1400" b="1" dirty="0"/>
              <a:t>, Session 18, Saturday</a:t>
            </a:r>
          </a:p>
        </p:txBody>
      </p:sp>
      <p:sp>
        <p:nvSpPr>
          <p:cNvPr id="35851" name="Line 27"/>
          <p:cNvSpPr>
            <a:spLocks noChangeShapeType="1"/>
          </p:cNvSpPr>
          <p:nvPr/>
        </p:nvSpPr>
        <p:spPr bwMode="auto">
          <a:xfrm>
            <a:off x="3419475" y="908050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2" name="ZoneTexte 12"/>
          <p:cNvSpPr txBox="1">
            <a:spLocks noChangeArrowheads="1"/>
          </p:cNvSpPr>
          <p:nvPr/>
        </p:nvSpPr>
        <p:spPr bwMode="auto">
          <a:xfrm>
            <a:off x="1071563" y="1643063"/>
            <a:ext cx="2511425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Central In+In collisions</a:t>
            </a:r>
          </a:p>
        </p:txBody>
      </p:sp>
      <p:sp>
        <p:nvSpPr>
          <p:cNvPr id="35853" name="ZoneTexte 13"/>
          <p:cNvSpPr txBox="1">
            <a:spLocks noChangeArrowheads="1"/>
          </p:cNvSpPr>
          <p:nvPr/>
        </p:nvSpPr>
        <p:spPr bwMode="auto">
          <a:xfrm>
            <a:off x="4926013" y="1643063"/>
            <a:ext cx="2717800" cy="369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Eccentric In+In collisions</a:t>
            </a:r>
          </a:p>
        </p:txBody>
      </p:sp>
      <p:sp>
        <p:nvSpPr>
          <p:cNvPr id="16" name="Ellipse 15"/>
          <p:cNvSpPr/>
          <p:nvPr/>
        </p:nvSpPr>
        <p:spPr>
          <a:xfrm>
            <a:off x="7000875" y="4000500"/>
            <a:ext cx="1143000" cy="2857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Explosion 1 14"/>
          <p:cNvSpPr/>
          <p:nvPr/>
        </p:nvSpPr>
        <p:spPr>
          <a:xfrm>
            <a:off x="7143750" y="71438"/>
            <a:ext cx="1928813" cy="135731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800" dirty="0">
                <a:solidFill>
                  <a:schemeClr val="bg1"/>
                </a:solidFill>
              </a:rPr>
              <a:t>NEW</a:t>
            </a:r>
          </a:p>
        </p:txBody>
      </p:sp>
    </p:spTree>
  </p:cSld>
  <p:clrMapOvr>
    <a:masterClrMapping/>
  </p:clrMapOvr>
  <p:transition advTm="36469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r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Look at other particles</a:t>
            </a:r>
          </a:p>
        </p:txBody>
      </p:sp>
      <p:sp>
        <p:nvSpPr>
          <p:cNvPr id="36867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5. Feed down to J/</a:t>
            </a:r>
            <a:r>
              <a:rPr lang="el-GR" smtClean="0"/>
              <a:t>ψ</a:t>
            </a:r>
            <a:endParaRPr lang="fr-FR" smtClean="0"/>
          </a:p>
          <a:p>
            <a:r>
              <a:rPr lang="fr-FR" smtClean="0"/>
              <a:t>6. Upsilons</a:t>
            </a:r>
            <a:endParaRPr lang="en-US" smtClean="0"/>
          </a:p>
        </p:txBody>
      </p:sp>
      <p:sp>
        <p:nvSpPr>
          <p:cNvPr id="36868" name="Line 25"/>
          <p:cNvSpPr>
            <a:spLocks noChangeShapeType="1"/>
          </p:cNvSpPr>
          <p:nvPr/>
        </p:nvSpPr>
        <p:spPr bwMode="auto">
          <a:xfrm>
            <a:off x="3419475" y="3500438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Tm="4938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fr-FR" smtClean="0"/>
              <a:t>5. Feed down to J/</a:t>
            </a:r>
            <a:r>
              <a:rPr lang="el-GR" smtClean="0"/>
              <a:t>ψ</a:t>
            </a:r>
            <a:r>
              <a:rPr lang="fr-FR" smtClean="0"/>
              <a:t/>
            </a:r>
            <a:br>
              <a:rPr lang="fr-FR" smtClean="0"/>
            </a:br>
            <a:r>
              <a:rPr lang="fr-FR" smtClean="0"/>
              <a:t>(from pp collisions)</a:t>
            </a:r>
          </a:p>
        </p:txBody>
      </p:sp>
      <p:sp>
        <p:nvSpPr>
          <p:cNvPr id="37891" name="Espace réservé du texte 6"/>
          <p:cNvSpPr>
            <a:spLocks noGrp="1"/>
          </p:cNvSpPr>
          <p:nvPr>
            <p:ph type="body" idx="1"/>
          </p:nvPr>
        </p:nvSpPr>
        <p:spPr>
          <a:xfrm>
            <a:off x="457200" y="1220788"/>
            <a:ext cx="4040188" cy="639762"/>
          </a:xfrm>
        </p:spPr>
        <p:txBody>
          <a:bodyPr/>
          <a:lstStyle/>
          <a:p>
            <a:r>
              <a:rPr lang="el-GR" smtClean="0"/>
              <a:t>ψ </a:t>
            </a:r>
            <a:r>
              <a:rPr lang="fr-FR" smtClean="0"/>
              <a:t>from </a:t>
            </a:r>
            <a:r>
              <a:rPr lang="el-GR" smtClean="0"/>
              <a:t>ψ</a:t>
            </a:r>
            <a:r>
              <a:rPr lang="fr-FR" smtClean="0"/>
              <a:t>’ = 8.6 ± 2.5%</a:t>
            </a:r>
          </a:p>
        </p:txBody>
      </p:sp>
      <p:sp>
        <p:nvSpPr>
          <p:cNvPr id="37892" name="Espace réservé du texte 8"/>
          <p:cNvSpPr>
            <a:spLocks noGrp="1"/>
          </p:cNvSpPr>
          <p:nvPr>
            <p:ph type="body" sz="quarter" idx="3"/>
          </p:nvPr>
        </p:nvSpPr>
        <p:spPr>
          <a:xfrm>
            <a:off x="4645025" y="1204913"/>
            <a:ext cx="4041775" cy="639762"/>
          </a:xfrm>
        </p:spPr>
        <p:txBody>
          <a:bodyPr/>
          <a:lstStyle/>
          <a:p>
            <a:r>
              <a:rPr lang="el-GR" smtClean="0"/>
              <a:t>ψ </a:t>
            </a:r>
            <a:r>
              <a:rPr lang="fr-FR" smtClean="0"/>
              <a:t>from </a:t>
            </a:r>
            <a:r>
              <a:rPr lang="el-GR" smtClean="0"/>
              <a:t>χ</a:t>
            </a:r>
            <a:r>
              <a:rPr lang="fr-FR" baseline="-25000" smtClean="0"/>
              <a:t>c</a:t>
            </a:r>
            <a:r>
              <a:rPr lang="fr-FR" smtClean="0"/>
              <a:t> &lt; 42% (90% CL)</a:t>
            </a:r>
          </a:p>
        </p:txBody>
      </p:sp>
      <p:sp>
        <p:nvSpPr>
          <p:cNvPr id="37893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2008, February 6th</a:t>
            </a:r>
            <a:endParaRPr lang="en-US" smtClean="0"/>
          </a:p>
        </p:txBody>
      </p:sp>
      <p:sp>
        <p:nvSpPr>
          <p:cNvPr id="37894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Quarkonia production in cold and hot matters - raphael@in2p3.fr</a:t>
            </a:r>
            <a:endParaRPr lang="fr-FR" smtClean="0"/>
          </a:p>
        </p:txBody>
      </p:sp>
      <p:sp>
        <p:nvSpPr>
          <p:cNvPr id="3789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73F922-6DC0-45AA-ACA9-F2A2E57BAC58}" type="slidenum">
              <a:rPr lang="fr-FR" smtClean="0"/>
              <a:pPr/>
              <a:t>26</a:t>
            </a:fld>
            <a:r>
              <a:rPr lang="fr-FR" smtClean="0"/>
              <a:t>/29</a:t>
            </a:r>
          </a:p>
        </p:txBody>
      </p:sp>
      <p:sp>
        <p:nvSpPr>
          <p:cNvPr id="10" name="Bulle ronde 9"/>
          <p:cNvSpPr/>
          <p:nvPr/>
        </p:nvSpPr>
        <p:spPr>
          <a:xfrm>
            <a:off x="7215188" y="71438"/>
            <a:ext cx="1857375" cy="103822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fr-FR" sz="1400" b="1" dirty="0"/>
              <a:t>S. Oda, Session 18, Saturday</a:t>
            </a:r>
          </a:p>
        </p:txBody>
      </p:sp>
      <p:sp>
        <p:nvSpPr>
          <p:cNvPr id="13" name="Espace réservé du texte 6"/>
          <p:cNvSpPr txBox="1">
            <a:spLocks/>
          </p:cNvSpPr>
          <p:nvPr/>
        </p:nvSpPr>
        <p:spPr bwMode="auto">
          <a:xfrm>
            <a:off x="500063" y="5286375"/>
            <a:ext cx="5786437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2400" b="1" kern="0" dirty="0">
                <a:solidFill>
                  <a:schemeClr val="accent2"/>
                </a:solidFill>
                <a:latin typeface="Calibri" pitchFamily="34" charset="0"/>
              </a:rPr>
              <a:t>Also measure of beauty cross section</a:t>
            </a:r>
          </a:p>
          <a:p>
            <a:pPr algn="r" eaLnBrk="0" hangingPunct="0">
              <a:spcBef>
                <a:spcPct val="20000"/>
              </a:spcBef>
              <a:defRPr/>
            </a:pPr>
            <a:r>
              <a:rPr lang="en-US" sz="2400" b="1" kern="0" dirty="0">
                <a:solidFill>
                  <a:schemeClr val="accent2"/>
                </a:solidFill>
                <a:latin typeface="Calibri" pitchFamily="34" charset="0"/>
              </a:rPr>
              <a:t>ψ from B = 4 </a:t>
            </a:r>
            <a:r>
              <a:rPr lang="en-US" sz="2400" b="1" kern="0" spc="-1400" baseline="30000" dirty="0">
                <a:solidFill>
                  <a:schemeClr val="accent2"/>
                </a:solidFill>
                <a:latin typeface="Calibri" pitchFamily="34" charset="0"/>
              </a:rPr>
              <a:t>+</a:t>
            </a:r>
            <a:r>
              <a:rPr lang="en-US" sz="2400" b="1" kern="0" spc="-1600" baseline="-25000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2400" b="1" kern="0" baseline="-25000" dirty="0">
                <a:solidFill>
                  <a:schemeClr val="accent2"/>
                </a:solidFill>
                <a:latin typeface="Calibri" pitchFamily="34" charset="0"/>
              </a:rPr>
              <a:t>– </a:t>
            </a:r>
            <a:r>
              <a:rPr lang="en-US" sz="2400" b="1" kern="0" spc="-1400" baseline="30000" dirty="0">
                <a:solidFill>
                  <a:schemeClr val="accent2"/>
                </a:solidFill>
                <a:latin typeface="Calibri" pitchFamily="34" charset="0"/>
              </a:rPr>
              <a:t>3</a:t>
            </a:r>
            <a:r>
              <a:rPr lang="en-US" sz="2400" b="1" kern="0" baseline="-25000" dirty="0">
                <a:solidFill>
                  <a:schemeClr val="accent2"/>
                </a:solidFill>
                <a:latin typeface="Calibri" pitchFamily="34" charset="0"/>
              </a:rPr>
              <a:t>2</a:t>
            </a:r>
            <a:r>
              <a:rPr lang="en-US" sz="2400" b="1" kern="0" dirty="0">
                <a:solidFill>
                  <a:schemeClr val="accent2"/>
                </a:solidFill>
                <a:latin typeface="Calibri" pitchFamily="34" charset="0"/>
              </a:rPr>
              <a:t> %</a:t>
            </a:r>
          </a:p>
        </p:txBody>
      </p:sp>
      <p:pic>
        <p:nvPicPr>
          <p:cNvPr id="37898" name="Picture 12" descr="Rchic_PHENIX_final_name_jan2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645025" y="2046288"/>
            <a:ext cx="4356100" cy="2954337"/>
          </a:xfrm>
          <a:noFill/>
        </p:spPr>
      </p:pic>
      <p:sp>
        <p:nvSpPr>
          <p:cNvPr id="37899" name="Line 25"/>
          <p:cNvSpPr>
            <a:spLocks noChangeShapeType="1"/>
          </p:cNvSpPr>
          <p:nvPr/>
        </p:nvSpPr>
        <p:spPr bwMode="auto">
          <a:xfrm>
            <a:off x="3419475" y="1255713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" name="Explosion 1 21"/>
          <p:cNvSpPr/>
          <p:nvPr/>
        </p:nvSpPr>
        <p:spPr>
          <a:xfrm>
            <a:off x="71438" y="71438"/>
            <a:ext cx="1928812" cy="135731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800" dirty="0">
                <a:solidFill>
                  <a:schemeClr val="bg1"/>
                </a:solidFill>
              </a:rPr>
              <a:t>NEW</a:t>
            </a:r>
          </a:p>
        </p:txBody>
      </p:sp>
      <p:pic>
        <p:nvPicPr>
          <p:cNvPr id="37901" name="Espace réservé du contenu 17" descr="psip2psiratio.gif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-176213" y="1898650"/>
            <a:ext cx="4819651" cy="3092450"/>
          </a:xfrm>
        </p:spPr>
      </p:pic>
      <p:sp>
        <p:nvSpPr>
          <p:cNvPr id="12" name="Bulle ronde 11"/>
          <p:cNvSpPr/>
          <p:nvPr/>
        </p:nvSpPr>
        <p:spPr>
          <a:xfrm>
            <a:off x="6143625" y="5000625"/>
            <a:ext cx="1857375" cy="103822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fr-FR" sz="1400" b="1" dirty="0"/>
              <a:t>Y. </a:t>
            </a:r>
            <a:r>
              <a:rPr lang="fr-FR" sz="1400" b="1" dirty="0" err="1"/>
              <a:t>Morino</a:t>
            </a:r>
            <a:r>
              <a:rPr lang="fr-FR" sz="1400" b="1" dirty="0"/>
              <a:t>, Session 14, Friday</a:t>
            </a:r>
          </a:p>
        </p:txBody>
      </p:sp>
      <p:pic>
        <p:nvPicPr>
          <p:cNvPr id="37903" name="Picture 10" descr="feeddow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358313" y="3857625"/>
            <a:ext cx="212407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archemin vertical 10"/>
          <p:cNvSpPr/>
          <p:nvPr/>
        </p:nvSpPr>
        <p:spPr>
          <a:xfrm>
            <a:off x="642938" y="2286000"/>
            <a:ext cx="1643062" cy="639763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fr-FR" sz="1400" dirty="0"/>
              <a:t>M. </a:t>
            </a:r>
            <a:r>
              <a:rPr lang="fr-FR" sz="1400" dirty="0" err="1"/>
              <a:t>Donadelli</a:t>
            </a:r>
            <a:r>
              <a:rPr lang="fr-FR" sz="1400" dirty="0"/>
              <a:t>,</a:t>
            </a:r>
          </a:p>
          <a:p>
            <a:pPr algn="ctr">
              <a:defRPr/>
            </a:pPr>
            <a:r>
              <a:rPr lang="fr-FR" sz="1400" dirty="0"/>
              <a:t>Poster 127</a:t>
            </a:r>
          </a:p>
        </p:txBody>
      </p:sp>
    </p:spTree>
  </p:cSld>
  <p:clrMapOvr>
    <a:masterClrMapping/>
  </p:clrMapOvr>
  <p:transition advTm="40813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6. STAR upsilon’s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half" idx="3"/>
          </p:nvPr>
        </p:nvSpPr>
        <p:spPr>
          <a:xfrm>
            <a:off x="142875" y="4500563"/>
            <a:ext cx="8858250" cy="1928812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dirty="0" smtClean="0"/>
              <a:t>Proof of principle: dozens of Y in </a:t>
            </a:r>
            <a:r>
              <a:rPr lang="en-US" dirty="0" err="1" smtClean="0"/>
              <a:t>p+p</a:t>
            </a:r>
            <a:r>
              <a:rPr lang="en-US" dirty="0" smtClean="0"/>
              <a:t> &amp; A+A! </a:t>
            </a:r>
          </a:p>
          <a:p>
            <a:pPr>
              <a:defRPr/>
            </a:pPr>
            <a:r>
              <a:rPr lang="en-US" dirty="0" smtClean="0"/>
              <a:t>Nuclear modification factor to come soon</a:t>
            </a:r>
          </a:p>
          <a:p>
            <a:pPr>
              <a:defRPr/>
            </a:pPr>
            <a:r>
              <a:rPr lang="en-US" dirty="0" smtClean="0"/>
              <a:t>Suffers less from cold matter (x=0.02 to 0.1=EKS </a:t>
            </a:r>
            <a:r>
              <a:rPr lang="en-US" dirty="0" err="1" smtClean="0"/>
              <a:t>antishadow</a:t>
            </a:r>
            <a:r>
              <a:rPr lang="en-US" dirty="0" smtClean="0"/>
              <a:t>)</a:t>
            </a:r>
          </a:p>
          <a:p>
            <a:pPr lvl="1">
              <a:defRPr/>
            </a:pPr>
            <a:r>
              <a:rPr lang="en-US" dirty="0" smtClean="0"/>
              <a:t>(should </a:t>
            </a:r>
            <a:r>
              <a:rPr lang="en-US" dirty="0" smtClean="0"/>
              <a:t>be checked with run8 </a:t>
            </a:r>
            <a:r>
              <a:rPr lang="en-US" dirty="0" err="1" smtClean="0"/>
              <a:t>d+Au</a:t>
            </a:r>
            <a:r>
              <a:rPr lang="en-US" dirty="0" smtClean="0"/>
              <a:t>)</a:t>
            </a:r>
          </a:p>
          <a:p>
            <a:pPr>
              <a:defRPr/>
            </a:pPr>
            <a:r>
              <a:rPr lang="en-US" dirty="0" smtClean="0"/>
              <a:t>Should measure (</a:t>
            </a:r>
            <a:r>
              <a:rPr lang="en-US" dirty="0" err="1" smtClean="0"/>
              <a:t>unseparated</a:t>
            </a:r>
            <a:r>
              <a:rPr lang="en-US" dirty="0" smtClean="0"/>
              <a:t>) excited states melting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38916" name="Espace réservé de la date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2008, February 6th</a:t>
            </a:r>
            <a:endParaRPr lang="en-US" smtClean="0"/>
          </a:p>
        </p:txBody>
      </p:sp>
      <p:sp>
        <p:nvSpPr>
          <p:cNvPr id="38917" name="Espace réservé du pied de page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Quarkonia production in cold and hot matters - raphael@in2p3.fr</a:t>
            </a:r>
            <a:endParaRPr lang="fr-FR" smtClean="0"/>
          </a:p>
        </p:txBody>
      </p:sp>
      <p:sp>
        <p:nvSpPr>
          <p:cNvPr id="38918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193240A-2674-44D2-A164-CA26030F6B3A}" type="slidenum">
              <a:rPr lang="fr-FR" smtClean="0"/>
              <a:pPr/>
              <a:t>27</a:t>
            </a:fld>
            <a:r>
              <a:rPr lang="fr-FR" smtClean="0"/>
              <a:t>/29</a:t>
            </a:r>
          </a:p>
        </p:txBody>
      </p:sp>
      <p:sp>
        <p:nvSpPr>
          <p:cNvPr id="38919" name="Line 27"/>
          <p:cNvSpPr>
            <a:spLocks noChangeShapeType="1"/>
          </p:cNvSpPr>
          <p:nvPr/>
        </p:nvSpPr>
        <p:spPr bwMode="auto">
          <a:xfrm>
            <a:off x="3419475" y="908050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8920" name="Group 2"/>
          <p:cNvGrpSpPr>
            <a:grpSpLocks/>
          </p:cNvGrpSpPr>
          <p:nvPr/>
        </p:nvGrpSpPr>
        <p:grpSpPr bwMode="auto">
          <a:xfrm>
            <a:off x="876300" y="642938"/>
            <a:ext cx="4124325" cy="3857625"/>
            <a:chOff x="506" y="1152"/>
            <a:chExt cx="2373" cy="2229"/>
          </a:xfrm>
        </p:grpSpPr>
        <p:pic>
          <p:nvPicPr>
            <p:cNvPr id="38924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06" y="1152"/>
              <a:ext cx="2374" cy="223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grpSp>
          <p:nvGrpSpPr>
            <p:cNvPr id="38925" name="Group 4"/>
            <p:cNvGrpSpPr>
              <a:grpSpLocks/>
            </p:cNvGrpSpPr>
            <p:nvPr/>
          </p:nvGrpSpPr>
          <p:grpSpPr bwMode="auto">
            <a:xfrm>
              <a:off x="891" y="1488"/>
              <a:ext cx="264" cy="1005"/>
              <a:chOff x="891" y="1488"/>
              <a:chExt cx="264" cy="1005"/>
            </a:xfrm>
          </p:grpSpPr>
          <p:pic>
            <p:nvPicPr>
              <p:cNvPr id="38926" name="Picture 5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91" y="1488"/>
                <a:ext cx="264" cy="38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38927" name="Text Box 6"/>
              <p:cNvSpPr txBox="1">
                <a:spLocks noChangeArrowheads="1"/>
              </p:cNvSpPr>
              <p:nvPr/>
            </p:nvSpPr>
            <p:spPr bwMode="auto">
              <a:xfrm rot="5400000">
                <a:off x="713" y="2085"/>
                <a:ext cx="642" cy="17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/>
              <a:lstStyle/>
              <a:p>
                <a:pPr>
                  <a:spcBef>
                    <a:spcPts val="750"/>
                  </a:spcBef>
                  <a:buClr>
                    <a:srgbClr val="3399FF"/>
                  </a:buClr>
                  <a:buSzPct val="100000"/>
                  <a:buFont typeface="Arial" charset="0"/>
                  <a:buNone/>
                </a:pPr>
                <a:r>
                  <a:rPr lang="en-GB" sz="1200" b="1" i="1">
                    <a:solidFill>
                      <a:srgbClr val="3399FF"/>
                    </a:solidFill>
                  </a:rPr>
                  <a:t>preliminary</a:t>
                </a:r>
              </a:p>
            </p:txBody>
          </p:sp>
        </p:grpSp>
      </p:grpSp>
      <p:pic>
        <p:nvPicPr>
          <p:cNvPr id="38921" name="Picture 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929188" y="787400"/>
            <a:ext cx="3876675" cy="3641725"/>
          </a:xfrm>
          <a:noFill/>
        </p:spPr>
      </p:pic>
      <p:sp>
        <p:nvSpPr>
          <p:cNvPr id="44" name="Bulle ronde 43"/>
          <p:cNvSpPr/>
          <p:nvPr/>
        </p:nvSpPr>
        <p:spPr>
          <a:xfrm>
            <a:off x="7215188" y="71438"/>
            <a:ext cx="1857375" cy="103822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fr-FR" sz="1400" b="1" dirty="0" err="1"/>
              <a:t>D.Das</a:t>
            </a:r>
            <a:r>
              <a:rPr lang="fr-FR" sz="1400" b="1" dirty="0"/>
              <a:t>, Session 22, Saturday</a:t>
            </a:r>
          </a:p>
        </p:txBody>
      </p:sp>
      <p:sp>
        <p:nvSpPr>
          <p:cNvPr id="38923" name="Line 27"/>
          <p:cNvSpPr>
            <a:spLocks noChangeShapeType="1"/>
          </p:cNvSpPr>
          <p:nvPr/>
        </p:nvSpPr>
        <p:spPr bwMode="auto">
          <a:xfrm>
            <a:off x="3571875" y="857250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Tm="62969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r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What else ?</a:t>
            </a:r>
          </a:p>
        </p:txBody>
      </p:sp>
      <p:sp>
        <p:nvSpPr>
          <p:cNvPr id="39939" name="Sous-titr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7. Look for onsets</a:t>
            </a:r>
          </a:p>
          <a:p>
            <a:r>
              <a:rPr lang="en-US" smtClean="0"/>
              <a:t>8. Go to LHC</a:t>
            </a:r>
          </a:p>
        </p:txBody>
      </p:sp>
      <p:sp>
        <p:nvSpPr>
          <p:cNvPr id="39940" name="Line 25"/>
          <p:cNvSpPr>
            <a:spLocks noChangeShapeType="1"/>
          </p:cNvSpPr>
          <p:nvPr/>
        </p:nvSpPr>
        <p:spPr bwMode="auto">
          <a:xfrm>
            <a:off x="3419475" y="3500438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Tm="1812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saa_best_fit_new_cn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70463" y="714375"/>
            <a:ext cx="4173537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itr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4757738" cy="792163"/>
          </a:xfrm>
        </p:spPr>
        <p:txBody>
          <a:bodyPr/>
          <a:lstStyle/>
          <a:p>
            <a:r>
              <a:rPr lang="en-US" smtClean="0"/>
              <a:t>7. Search for an onset? 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3"/>
          </p:nvPr>
        </p:nvSpPr>
        <p:spPr>
          <a:xfrm>
            <a:off x="214313" y="928688"/>
            <a:ext cx="4857750" cy="542925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Onset curves fit the </a:t>
            </a:r>
            <a:r>
              <a:rPr lang="en-US" sz="2800" dirty="0" err="1" smtClean="0"/>
              <a:t>midrapidity</a:t>
            </a:r>
            <a:r>
              <a:rPr lang="en-US" sz="2800" dirty="0" smtClean="0"/>
              <a:t> </a:t>
            </a:r>
            <a:r>
              <a:rPr lang="en-US" sz="2800" dirty="0" err="1" smtClean="0"/>
              <a:t>AuAu</a:t>
            </a:r>
            <a:r>
              <a:rPr lang="en-US" sz="2800" dirty="0" smtClean="0"/>
              <a:t> data…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err="1" smtClean="0"/>
              <a:t>Chaudhury</a:t>
            </a:r>
            <a:r>
              <a:rPr lang="en-US" sz="2400" dirty="0" smtClean="0"/>
              <a:t>, </a:t>
            </a:r>
            <a:r>
              <a:rPr lang="en-US" sz="2400" dirty="0" err="1" smtClean="0"/>
              <a:t>nucl-th</a:t>
            </a:r>
            <a:r>
              <a:rPr lang="en-US" sz="2400" dirty="0" smtClean="0"/>
              <a:t>/0610031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err="1" smtClean="0"/>
              <a:t>Gunji</a:t>
            </a:r>
            <a:r>
              <a:rPr lang="en-US" sz="2400" dirty="0" smtClean="0"/>
              <a:t> et al, </a:t>
            </a:r>
            <a:r>
              <a:rPr lang="en-US" sz="2400" dirty="0" err="1" smtClean="0"/>
              <a:t>hep</a:t>
            </a:r>
            <a:r>
              <a:rPr lang="en-US" sz="2400" dirty="0" smtClean="0"/>
              <a:t>-ph/0703061</a:t>
            </a:r>
          </a:p>
          <a:p>
            <a:pPr marL="1200150" lvl="2" indent="-285750">
              <a:lnSpc>
                <a:spcPct val="90000"/>
              </a:lnSpc>
              <a:defRPr/>
            </a:pPr>
            <a:r>
              <a:rPr lang="en-US" dirty="0" smtClean="0"/>
              <a:t>(after CNM subtraction)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But so do smooth curves !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Nagle </a:t>
            </a:r>
            <a:r>
              <a:rPr lang="en-US" sz="2400" dirty="0" err="1" smtClean="0"/>
              <a:t>nucl</a:t>
            </a:r>
            <a:r>
              <a:rPr lang="en-US" sz="2400" dirty="0" smtClean="0"/>
              <a:t>-ex/0705.1712</a:t>
            </a:r>
            <a:endParaRPr lang="en-US" dirty="0" smtClean="0"/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Density threshold @ y=0 is incompatible with SPS onset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err="1" smtClean="0"/>
              <a:t>Linnyk</a:t>
            </a:r>
            <a:r>
              <a:rPr lang="en-US" sz="2400" dirty="0" smtClean="0"/>
              <a:t> &amp; al, </a:t>
            </a:r>
            <a:r>
              <a:rPr lang="en-US" sz="2400" dirty="0" err="1" smtClean="0"/>
              <a:t>nucl-th</a:t>
            </a:r>
            <a:r>
              <a:rPr lang="en-US" sz="2400" dirty="0" smtClean="0"/>
              <a:t>/0705.4443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No onset @ y=1.7 ?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Wait for run7 analysis            &amp; CNM constraints!</a:t>
            </a:r>
            <a:endParaRPr lang="en-US" sz="2800" dirty="0"/>
          </a:p>
        </p:txBody>
      </p:sp>
      <p:sp>
        <p:nvSpPr>
          <p:cNvPr id="40965" name="Espace réservé de la date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2008, February 6th</a:t>
            </a:r>
            <a:endParaRPr lang="en-US" smtClean="0"/>
          </a:p>
        </p:txBody>
      </p:sp>
      <p:sp>
        <p:nvSpPr>
          <p:cNvPr id="40966" name="Espace réservé du pied de page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Quarkonia production in cold and hot matters - raphael@in2p3.fr</a:t>
            </a:r>
            <a:endParaRPr lang="fr-FR" smtClean="0"/>
          </a:p>
        </p:txBody>
      </p:sp>
      <p:sp>
        <p:nvSpPr>
          <p:cNvPr id="40967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EC9A87-AF61-47E2-BF5F-BF7B24A4E1CB}" type="slidenum">
              <a:rPr lang="fr-FR" smtClean="0"/>
              <a:pPr/>
              <a:t>29</a:t>
            </a:fld>
            <a:r>
              <a:rPr lang="fr-FR" smtClean="0"/>
              <a:t>/29</a:t>
            </a:r>
          </a:p>
        </p:txBody>
      </p:sp>
      <p:pic>
        <p:nvPicPr>
          <p:cNvPr id="40968" name="Picture 18" descr="raa_ee_th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0" y="3524250"/>
            <a:ext cx="4533900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archemin horizontal 11"/>
          <p:cNvSpPr/>
          <p:nvPr/>
        </p:nvSpPr>
        <p:spPr>
          <a:xfrm>
            <a:off x="5429250" y="2797175"/>
            <a:ext cx="3643313" cy="41751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lnSpc>
                <a:spcPct val="90000"/>
              </a:lnSpc>
              <a:buSzPct val="80000"/>
              <a:defRPr/>
            </a:pPr>
            <a:r>
              <a:rPr lang="en-US" altLang="ja-JP" sz="1600" dirty="0" err="1"/>
              <a:t>Gunji</a:t>
            </a:r>
            <a:r>
              <a:rPr lang="en-US" altLang="ja-JP" sz="1600" dirty="0"/>
              <a:t> et al, PRC 76 (2007) 051901</a:t>
            </a:r>
            <a:endParaRPr lang="en-GB" sz="1600" dirty="0"/>
          </a:p>
        </p:txBody>
      </p:sp>
      <p:sp>
        <p:nvSpPr>
          <p:cNvPr id="13" name="Bulle ronde 12"/>
          <p:cNvSpPr/>
          <p:nvPr/>
        </p:nvSpPr>
        <p:spPr>
          <a:xfrm>
            <a:off x="7215188" y="71438"/>
            <a:ext cx="1857375" cy="103822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fr-FR" sz="1400" b="1" dirty="0"/>
              <a:t>T. </a:t>
            </a:r>
            <a:r>
              <a:rPr lang="fr-FR" sz="1400" b="1" dirty="0" err="1"/>
              <a:t>Gunji</a:t>
            </a:r>
            <a:r>
              <a:rPr lang="fr-FR" sz="1400" b="1" dirty="0"/>
              <a:t>, Session 18, Saturday</a:t>
            </a:r>
          </a:p>
        </p:txBody>
      </p:sp>
      <p:sp>
        <p:nvSpPr>
          <p:cNvPr id="40971" name="Oval 20"/>
          <p:cNvSpPr>
            <a:spLocks noChangeArrowheads="1"/>
          </p:cNvSpPr>
          <p:nvPr/>
        </p:nvSpPr>
        <p:spPr bwMode="auto">
          <a:xfrm>
            <a:off x="6713538" y="4926013"/>
            <a:ext cx="358775" cy="36036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Parchemin horizontal 15"/>
          <p:cNvSpPr/>
          <p:nvPr/>
        </p:nvSpPr>
        <p:spPr>
          <a:xfrm>
            <a:off x="5429250" y="5857875"/>
            <a:ext cx="3500438" cy="41751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SzPct val="80000"/>
              <a:defRPr/>
            </a:pPr>
            <a:r>
              <a:rPr lang="en-US" altLang="ja-JP" sz="1600" dirty="0"/>
              <a:t>A.K. </a:t>
            </a:r>
            <a:r>
              <a:rPr lang="en-US" altLang="ja-JP" sz="1600" dirty="0" err="1"/>
              <a:t>Chaudhury</a:t>
            </a:r>
            <a:r>
              <a:rPr lang="en-US" altLang="ja-JP" sz="1600" dirty="0"/>
              <a:t>, </a:t>
            </a:r>
            <a:r>
              <a:rPr lang="en-US" altLang="ja-JP" sz="1600" dirty="0" err="1"/>
              <a:t>nucl-th</a:t>
            </a:r>
            <a:r>
              <a:rPr lang="en-US" altLang="ja-JP" sz="1600" dirty="0"/>
              <a:t>/0610031 </a:t>
            </a:r>
            <a:endParaRPr lang="fr-FR" altLang="ja-JP" sz="1600" dirty="0"/>
          </a:p>
        </p:txBody>
      </p:sp>
      <p:sp>
        <p:nvSpPr>
          <p:cNvPr id="40973" name="Line 27"/>
          <p:cNvSpPr>
            <a:spLocks noChangeShapeType="1"/>
          </p:cNvSpPr>
          <p:nvPr/>
        </p:nvSpPr>
        <p:spPr bwMode="auto">
          <a:xfrm>
            <a:off x="1554163" y="857250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Octogone 13"/>
          <p:cNvSpPr/>
          <p:nvPr/>
        </p:nvSpPr>
        <p:spPr>
          <a:xfrm>
            <a:off x="3857625" y="4857750"/>
            <a:ext cx="1357313" cy="1143000"/>
          </a:xfrm>
          <a:prstGeom prst="octag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STOP</a:t>
            </a:r>
          </a:p>
        </p:txBody>
      </p:sp>
    </p:spTree>
    <p:custDataLst>
      <p:tags r:id="rId1"/>
    </p:custDataLst>
  </p:cSld>
  <p:clrMapOvr>
    <a:masterClrMapping/>
  </p:clrMapOvr>
  <p:transition advTm="712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4" descr="PsiDYvsLpA158"/>
          <p:cNvPicPr>
            <a:picLocks noChangeAspect="1" noChangeArrowheads="1"/>
          </p:cNvPicPr>
          <p:nvPr/>
        </p:nvPicPr>
        <p:blipFill>
          <a:blip r:embed="rId3"/>
          <a:srcRect l="-713" t="2736"/>
          <a:stretch>
            <a:fillRect/>
          </a:stretch>
        </p:blipFill>
        <p:spPr bwMode="auto">
          <a:xfrm>
            <a:off x="4248150" y="1341438"/>
            <a:ext cx="4932363" cy="462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Cold and hot matters @ SPS</a:t>
            </a:r>
          </a:p>
        </p:txBody>
      </p:sp>
      <p:sp>
        <p:nvSpPr>
          <p:cNvPr id="39" name="Espace réservé du contenu 38"/>
          <p:cNvSpPr>
            <a:spLocks noGrp="1"/>
          </p:cNvSpPr>
          <p:nvPr>
            <p:ph sz="half" idx="2"/>
          </p:nvPr>
        </p:nvSpPr>
        <p:spPr>
          <a:xfrm>
            <a:off x="285750" y="1214438"/>
            <a:ext cx="4038600" cy="2944812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u="sng" dirty="0" smtClean="0"/>
              <a:t>Normal nuclear absorption alone </a:t>
            </a:r>
            <a:r>
              <a:rPr lang="en-US" dirty="0" smtClean="0"/>
              <a:t>does a splendid job describing </a:t>
            </a:r>
            <a:r>
              <a:rPr lang="en-US" dirty="0" err="1" smtClean="0"/>
              <a:t>pA</a:t>
            </a:r>
            <a:r>
              <a:rPr lang="en-US" dirty="0" smtClean="0"/>
              <a:t>, SU and peripheral </a:t>
            </a:r>
            <a:r>
              <a:rPr lang="en-US" dirty="0" err="1" smtClean="0"/>
              <a:t>InIn</a:t>
            </a:r>
            <a:r>
              <a:rPr lang="en-US" dirty="0" smtClean="0"/>
              <a:t> and </a:t>
            </a:r>
            <a:r>
              <a:rPr lang="en-US" dirty="0" err="1" smtClean="0"/>
              <a:t>PbPb</a:t>
            </a:r>
            <a:r>
              <a:rPr lang="en-US" dirty="0" smtClean="0"/>
              <a:t>:</a:t>
            </a:r>
          </a:p>
          <a:p>
            <a:pPr lvl="1">
              <a:defRPr/>
            </a:pPr>
            <a:r>
              <a:rPr lang="el-GR" dirty="0" smtClean="0">
                <a:solidFill>
                  <a:srgbClr val="CC0000"/>
                </a:solidFill>
              </a:rPr>
              <a:t>σ</a:t>
            </a:r>
            <a:r>
              <a:rPr lang="fr-FR" baseline="-25000" dirty="0" smtClean="0">
                <a:solidFill>
                  <a:srgbClr val="CC0000"/>
                </a:solidFill>
              </a:rPr>
              <a:t>abs</a:t>
            </a:r>
            <a:r>
              <a:rPr lang="fr-FR" dirty="0" smtClean="0">
                <a:solidFill>
                  <a:srgbClr val="CC0000"/>
                </a:solidFill>
              </a:rPr>
              <a:t> = 4.18 </a:t>
            </a:r>
            <a:r>
              <a:rPr lang="en-US" dirty="0" smtClean="0">
                <a:solidFill>
                  <a:srgbClr val="CC0000"/>
                </a:solidFill>
              </a:rPr>
              <a:t>± 0.35 </a:t>
            </a:r>
            <a:r>
              <a:rPr lang="en-US" dirty="0" err="1" smtClean="0">
                <a:solidFill>
                  <a:srgbClr val="CC0000"/>
                </a:solidFill>
              </a:rPr>
              <a:t>mb</a:t>
            </a:r>
            <a:endParaRPr lang="en-US" dirty="0" smtClean="0">
              <a:solidFill>
                <a:srgbClr val="CC0000"/>
              </a:solidFill>
            </a:endParaRPr>
          </a:p>
          <a:p>
            <a:pPr>
              <a:defRPr/>
            </a:pPr>
            <a:r>
              <a:rPr lang="en-US" dirty="0" smtClean="0"/>
              <a:t>Beyond is “anomalous suppression” </a:t>
            </a:r>
          </a:p>
          <a:p>
            <a:pPr lvl="1">
              <a:defRPr/>
            </a:pPr>
            <a:r>
              <a:rPr lang="en-US" dirty="0" err="1" smtClean="0"/>
              <a:t>InIn</a:t>
            </a:r>
            <a:r>
              <a:rPr lang="en-US" dirty="0" smtClean="0"/>
              <a:t> looks like an onset</a:t>
            </a:r>
          </a:p>
          <a:p>
            <a:pPr lvl="1">
              <a:defRPr/>
            </a:pPr>
            <a:endParaRPr lang="en-US" dirty="0"/>
          </a:p>
        </p:txBody>
      </p:sp>
      <p:sp>
        <p:nvSpPr>
          <p:cNvPr id="14341" name="Espace réservé de la date 38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2008, February 6th</a:t>
            </a:r>
            <a:endParaRPr lang="en-US" smtClean="0"/>
          </a:p>
        </p:txBody>
      </p:sp>
      <p:sp>
        <p:nvSpPr>
          <p:cNvPr id="14342" name="Espace réservé du pied de page 4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Quarkonia production in cold and hot matters - raphael@in2p3.fr</a:t>
            </a:r>
            <a:endParaRPr lang="fr-FR" smtClean="0"/>
          </a:p>
        </p:txBody>
      </p:sp>
      <p:sp>
        <p:nvSpPr>
          <p:cNvPr id="14343" name="Espace réservé du numéro de diapositive 4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D82FF3-A0CA-4128-AB59-DD179B0D2A0F}" type="slidenum">
              <a:rPr lang="fr-FR" smtClean="0"/>
              <a:pPr/>
              <a:t>3</a:t>
            </a:fld>
            <a:r>
              <a:rPr lang="fr-FR" smtClean="0"/>
              <a:t>/29</a:t>
            </a:r>
          </a:p>
        </p:txBody>
      </p:sp>
      <p:sp>
        <p:nvSpPr>
          <p:cNvPr id="14344" name="Line 33"/>
          <p:cNvSpPr>
            <a:spLocks noChangeShapeType="1"/>
          </p:cNvSpPr>
          <p:nvPr/>
        </p:nvSpPr>
        <p:spPr bwMode="auto">
          <a:xfrm>
            <a:off x="3419475" y="908050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4345" name="Group 32"/>
          <p:cNvGrpSpPr>
            <a:grpSpLocks/>
          </p:cNvGrpSpPr>
          <p:nvPr/>
        </p:nvGrpSpPr>
        <p:grpSpPr bwMode="auto">
          <a:xfrm>
            <a:off x="7358063" y="801688"/>
            <a:ext cx="1531937" cy="1222375"/>
            <a:chOff x="3471" y="3249"/>
            <a:chExt cx="965" cy="771"/>
          </a:xfrm>
        </p:grpSpPr>
        <p:sp>
          <p:nvSpPr>
            <p:cNvPr id="14352" name="Oval 23"/>
            <p:cNvSpPr>
              <a:spLocks noChangeArrowheads="1"/>
            </p:cNvSpPr>
            <p:nvPr/>
          </p:nvSpPr>
          <p:spPr bwMode="auto">
            <a:xfrm>
              <a:off x="3651" y="3249"/>
              <a:ext cx="408" cy="589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3" name="Oval 24"/>
            <p:cNvSpPr>
              <a:spLocks noChangeArrowheads="1"/>
            </p:cNvSpPr>
            <p:nvPr/>
          </p:nvSpPr>
          <p:spPr bwMode="auto">
            <a:xfrm>
              <a:off x="3833" y="3431"/>
              <a:ext cx="408" cy="589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4" name="AutoShape 25"/>
            <p:cNvSpPr>
              <a:spLocks noChangeArrowheads="1"/>
            </p:cNvSpPr>
            <p:nvPr/>
          </p:nvSpPr>
          <p:spPr bwMode="auto">
            <a:xfrm>
              <a:off x="3471" y="3838"/>
              <a:ext cx="362" cy="181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5" name="Oval 26"/>
            <p:cNvSpPr>
              <a:spLocks noChangeArrowheads="1"/>
            </p:cNvSpPr>
            <p:nvPr/>
          </p:nvSpPr>
          <p:spPr bwMode="auto">
            <a:xfrm>
              <a:off x="3651" y="3249"/>
              <a:ext cx="408" cy="58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6" name="Line 27"/>
            <p:cNvSpPr>
              <a:spLocks noChangeShapeType="1"/>
            </p:cNvSpPr>
            <p:nvPr/>
          </p:nvSpPr>
          <p:spPr bwMode="auto">
            <a:xfrm>
              <a:off x="3651" y="3657"/>
              <a:ext cx="590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7" name="Oval 28"/>
            <p:cNvSpPr>
              <a:spLocks noChangeArrowheads="1"/>
            </p:cNvSpPr>
            <p:nvPr/>
          </p:nvSpPr>
          <p:spPr bwMode="auto">
            <a:xfrm>
              <a:off x="3878" y="3612"/>
              <a:ext cx="9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8" name="Text Box 29"/>
            <p:cNvSpPr txBox="1">
              <a:spLocks noChangeArrowheads="1"/>
            </p:cNvSpPr>
            <p:nvPr/>
          </p:nvSpPr>
          <p:spPr bwMode="auto">
            <a:xfrm>
              <a:off x="3651" y="3381"/>
              <a:ext cx="37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>
                  <a:solidFill>
                    <a:srgbClr val="FF0000"/>
                  </a:solidFill>
                  <a:latin typeface="Comic Sans MS" pitchFamily="66" charset="0"/>
                </a:rPr>
                <a:t>J/</a:t>
              </a:r>
              <a:r>
                <a:rPr lang="el-GR">
                  <a:solidFill>
                    <a:srgbClr val="FF0000"/>
                  </a:solidFill>
                  <a:latin typeface="Comic Sans MS" pitchFamily="66" charset="0"/>
                </a:rPr>
                <a:t>ψ</a:t>
              </a:r>
              <a:endParaRPr lang="fr-FR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sp>
          <p:nvSpPr>
            <p:cNvPr id="14359" name="AutoShape 30"/>
            <p:cNvSpPr>
              <a:spLocks noChangeArrowheads="1"/>
            </p:cNvSpPr>
            <p:nvPr/>
          </p:nvSpPr>
          <p:spPr bwMode="auto">
            <a:xfrm rot="10800000">
              <a:off x="4059" y="3249"/>
              <a:ext cx="362" cy="181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0" name="Text Box 31"/>
            <p:cNvSpPr txBox="1">
              <a:spLocks noChangeArrowheads="1"/>
            </p:cNvSpPr>
            <p:nvPr/>
          </p:nvSpPr>
          <p:spPr bwMode="auto">
            <a:xfrm>
              <a:off x="4241" y="3521"/>
              <a:ext cx="19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>
                  <a:solidFill>
                    <a:srgbClr val="C00000"/>
                  </a:solidFill>
                  <a:latin typeface="Comic Sans MS" pitchFamily="66" charset="0"/>
                </a:rPr>
                <a:t>L</a:t>
              </a:r>
            </a:p>
          </p:txBody>
        </p:sp>
      </p:grpSp>
      <p:sp>
        <p:nvSpPr>
          <p:cNvPr id="14346" name="AutoShape 51"/>
          <p:cNvSpPr>
            <a:spLocks noChangeArrowheads="1"/>
          </p:cNvSpPr>
          <p:nvPr/>
        </p:nvSpPr>
        <p:spPr bwMode="auto">
          <a:xfrm>
            <a:off x="6877050" y="5084763"/>
            <a:ext cx="360363" cy="144462"/>
          </a:xfrm>
          <a:prstGeom prst="leftArrow">
            <a:avLst>
              <a:gd name="adj1" fmla="val 50000"/>
              <a:gd name="adj2" fmla="val 62363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52"/>
          <p:cNvSpPr txBox="1">
            <a:spLocks noChangeArrowheads="1"/>
          </p:cNvSpPr>
          <p:nvPr/>
        </p:nvSpPr>
        <p:spPr bwMode="auto">
          <a:xfrm>
            <a:off x="7218363" y="4989513"/>
            <a:ext cx="15446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NA60 preliminary</a:t>
            </a:r>
          </a:p>
        </p:txBody>
      </p:sp>
      <p:sp>
        <p:nvSpPr>
          <p:cNvPr id="14348" name="Rectangle 37"/>
          <p:cNvSpPr>
            <a:spLocks noChangeArrowheads="1"/>
          </p:cNvSpPr>
          <p:nvPr/>
        </p:nvSpPr>
        <p:spPr bwMode="auto">
          <a:xfrm rot="1295969">
            <a:off x="4818063" y="2690813"/>
            <a:ext cx="30749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/>
            <a:r>
              <a:rPr lang="el-GR" sz="2000">
                <a:solidFill>
                  <a:srgbClr val="CC0000"/>
                </a:solidFill>
              </a:rPr>
              <a:t>σ</a:t>
            </a:r>
            <a:r>
              <a:rPr lang="fr-FR" sz="2000" baseline="-25000">
                <a:solidFill>
                  <a:srgbClr val="CC0000"/>
                </a:solidFill>
              </a:rPr>
              <a:t>abs</a:t>
            </a:r>
            <a:r>
              <a:rPr lang="fr-FR" sz="2000">
                <a:solidFill>
                  <a:srgbClr val="CC0000"/>
                </a:solidFill>
              </a:rPr>
              <a:t> = 4.18 </a:t>
            </a:r>
            <a:r>
              <a:rPr lang="en-US" sz="2000">
                <a:solidFill>
                  <a:srgbClr val="CC0000"/>
                </a:solidFill>
              </a:rPr>
              <a:t>± 0.35 mb</a:t>
            </a:r>
            <a:endParaRPr lang="en-US" sz="2000"/>
          </a:p>
        </p:txBody>
      </p:sp>
      <p:sp>
        <p:nvSpPr>
          <p:cNvPr id="38" name="Parchemin horizontal 37"/>
          <p:cNvSpPr/>
          <p:nvPr/>
        </p:nvSpPr>
        <p:spPr>
          <a:xfrm>
            <a:off x="5072063" y="5715000"/>
            <a:ext cx="3143250" cy="63817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lnSpc>
                <a:spcPct val="90000"/>
              </a:lnSpc>
              <a:buSzPct val="80000"/>
              <a:buFont typeface="Symbol" pitchFamily="18" charset="2"/>
              <a:buNone/>
              <a:defRPr/>
            </a:pPr>
            <a:r>
              <a:rPr lang="pl-PL" sz="1400" dirty="0"/>
              <a:t>NA50, EPJ C39 (2005) 335</a:t>
            </a:r>
            <a:endParaRPr lang="fr-FR" sz="1400" dirty="0"/>
          </a:p>
          <a:p>
            <a:pPr algn="ctr">
              <a:lnSpc>
                <a:spcPct val="90000"/>
              </a:lnSpc>
              <a:buSzPct val="80000"/>
              <a:defRPr/>
            </a:pPr>
            <a:r>
              <a:rPr lang="fr-FR" sz="1400" dirty="0"/>
              <a:t>NA60, </a:t>
            </a:r>
            <a:r>
              <a:rPr lang="en-US" sz="1400" dirty="0"/>
              <a:t>PRL99 (2007) 132302</a:t>
            </a:r>
            <a:endParaRPr lang="it-IT" sz="1400" dirty="0"/>
          </a:p>
        </p:txBody>
      </p:sp>
      <p:pic>
        <p:nvPicPr>
          <p:cNvPr id="14350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3984625"/>
            <a:ext cx="4000500" cy="251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1" name="ZoneTexte 40"/>
          <p:cNvSpPr txBox="1">
            <a:spLocks noChangeArrowheads="1"/>
          </p:cNvSpPr>
          <p:nvPr/>
        </p:nvSpPr>
        <p:spPr bwMode="auto">
          <a:xfrm>
            <a:off x="1000125" y="4143375"/>
            <a:ext cx="19907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0000"/>
                </a:solidFill>
                <a:latin typeface="Calibri" pitchFamily="34" charset="0"/>
              </a:rPr>
              <a:t>± 10% global systematics</a:t>
            </a:r>
          </a:p>
        </p:txBody>
      </p:sp>
    </p:spTree>
  </p:cSld>
  <p:clrMapOvr>
    <a:masterClrMapping/>
  </p:clrMapOvr>
  <p:transition advTm="4986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8. LHC ? </a:t>
            </a:r>
          </a:p>
        </p:txBody>
      </p:sp>
      <p:sp>
        <p:nvSpPr>
          <p:cNvPr id="4096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5087937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A new story will begin</a:t>
            </a:r>
          </a:p>
          <a:p>
            <a:pPr lvl="1">
              <a:buFontTx/>
              <a:buNone/>
              <a:defRPr/>
            </a:pPr>
            <a:r>
              <a:rPr lang="en-US" dirty="0" smtClean="0"/>
              <a:t>↓ More J/</a:t>
            </a:r>
            <a:r>
              <a:rPr lang="el-GR" dirty="0" smtClean="0"/>
              <a:t>ψ</a:t>
            </a:r>
            <a:r>
              <a:rPr lang="fr-FR" dirty="0" smtClean="0"/>
              <a:t> </a:t>
            </a:r>
            <a:r>
              <a:rPr lang="fr-FR" dirty="0" err="1" smtClean="0"/>
              <a:t>melting</a:t>
            </a:r>
            <a:endParaRPr lang="en-US" dirty="0" smtClean="0"/>
          </a:p>
          <a:p>
            <a:pPr lvl="1">
              <a:buFontTx/>
              <a:buNone/>
              <a:defRPr/>
            </a:pPr>
            <a:r>
              <a:rPr lang="en-US" dirty="0" smtClean="0"/>
              <a:t>↓ Larger shadowing / saturation effects</a:t>
            </a:r>
          </a:p>
          <a:p>
            <a:pPr lvl="1">
              <a:buFontTx/>
              <a:buNone/>
              <a:defRPr/>
            </a:pPr>
            <a:r>
              <a:rPr lang="en-US" dirty="0" smtClean="0"/>
              <a:t>↑ Larger recombination (more pairs)</a:t>
            </a:r>
          </a:p>
          <a:p>
            <a:pPr>
              <a:defRPr/>
            </a:pPr>
            <a:r>
              <a:rPr lang="en-US" dirty="0" smtClean="0"/>
              <a:t>If recombination prevails </a:t>
            </a:r>
            <a:r>
              <a:rPr lang="en-US" dirty="0" smtClean="0">
                <a:latin typeface="Calibri"/>
              </a:rPr>
              <a:t>→ golden signal</a:t>
            </a:r>
          </a:p>
          <a:p>
            <a:pPr>
              <a:defRPr/>
            </a:pPr>
            <a:r>
              <a:rPr lang="en-US" dirty="0" smtClean="0">
                <a:latin typeface="Calibri"/>
              </a:rPr>
              <a:t>If not, expect same or worse difficulties as at RHIC…</a:t>
            </a:r>
          </a:p>
          <a:p>
            <a:pPr>
              <a:defRPr/>
            </a:pPr>
            <a:r>
              <a:rPr lang="en-US" dirty="0" smtClean="0">
                <a:latin typeface="Calibri"/>
              </a:rPr>
              <a:t>(Also Upsilon’s story)</a:t>
            </a: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  <p:sp>
        <p:nvSpPr>
          <p:cNvPr id="41988" name="Espace réservé de la date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2008, February 6th</a:t>
            </a:r>
            <a:endParaRPr lang="en-US" smtClean="0"/>
          </a:p>
        </p:txBody>
      </p:sp>
      <p:sp>
        <p:nvSpPr>
          <p:cNvPr id="41989" name="Espace réservé du pied de page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Quarkonia production in cold and hot matters - raphael@in2p3.fr</a:t>
            </a:r>
            <a:endParaRPr lang="fr-FR" smtClean="0"/>
          </a:p>
        </p:txBody>
      </p:sp>
      <p:sp>
        <p:nvSpPr>
          <p:cNvPr id="41990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AD9A20-6E9E-4883-8495-01106C6F45E6}" type="slidenum">
              <a:rPr lang="fr-FR" smtClean="0"/>
              <a:pPr/>
              <a:t>30</a:t>
            </a:fld>
            <a:r>
              <a:rPr lang="fr-FR" smtClean="0"/>
              <a:t>/29</a:t>
            </a:r>
          </a:p>
        </p:txBody>
      </p:sp>
      <p:sp>
        <p:nvSpPr>
          <p:cNvPr id="10" name="Bulle ronde 9"/>
          <p:cNvSpPr/>
          <p:nvPr/>
        </p:nvSpPr>
        <p:spPr>
          <a:xfrm>
            <a:off x="7143750" y="104775"/>
            <a:ext cx="1857375" cy="103822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fr-FR" sz="1400" b="1" dirty="0"/>
              <a:t>A. Andronic,</a:t>
            </a:r>
          </a:p>
          <a:p>
            <a:pPr algn="ctr">
              <a:defRPr/>
            </a:pPr>
            <a:r>
              <a:rPr lang="fr-FR" sz="1400" b="1" dirty="0"/>
              <a:t>Session 22, Saturday</a:t>
            </a:r>
          </a:p>
        </p:txBody>
      </p:sp>
      <p:sp>
        <p:nvSpPr>
          <p:cNvPr id="41992" name="Line 27"/>
          <p:cNvSpPr>
            <a:spLocks noChangeShapeType="1"/>
          </p:cNvSpPr>
          <p:nvPr/>
        </p:nvSpPr>
        <p:spPr bwMode="auto">
          <a:xfrm>
            <a:off x="3571875" y="857250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/>
              <a:t>Example of prediction</a:t>
            </a:r>
          </a:p>
        </p:txBody>
      </p:sp>
      <p:pic>
        <p:nvPicPr>
          <p:cNvPr id="12" name="Espace réservé du contenu 8" descr="Rec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997075"/>
            <a:ext cx="4038600" cy="39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797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Anomalous conclusions</a:t>
            </a:r>
          </a:p>
        </p:txBody>
      </p:sp>
      <p:sp>
        <p:nvSpPr>
          <p:cNvPr id="41987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8186738" cy="4784725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J/ψ production is not (</a:t>
            </a:r>
            <a:r>
              <a:rPr lang="en-US" dirty="0" smtClean="0"/>
              <a:t>well and yet) </a:t>
            </a:r>
            <a:r>
              <a:rPr lang="en-US" dirty="0" smtClean="0"/>
              <a:t>understood at RHIC</a:t>
            </a:r>
          </a:p>
          <a:p>
            <a:pPr>
              <a:defRPr/>
            </a:pPr>
            <a:r>
              <a:rPr lang="en-US" dirty="0" smtClean="0"/>
              <a:t>Forward/mid </a:t>
            </a:r>
            <a:r>
              <a:rPr lang="en-US" dirty="0" smtClean="0"/>
              <a:t>rapidity </a:t>
            </a:r>
            <a:r>
              <a:rPr lang="en-US" dirty="0" smtClean="0"/>
              <a:t>difference could be due to:</a:t>
            </a: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Regeneration ?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Saturation ?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Something else ?</a:t>
            </a:r>
          </a:p>
          <a:p>
            <a:pPr marL="514350" indent="-514350">
              <a:defRPr/>
            </a:pPr>
            <a:r>
              <a:rPr lang="en-US" dirty="0" smtClean="0"/>
              <a:t>However,  conservative </a:t>
            </a:r>
            <a:r>
              <a:rPr lang="en-US" dirty="0" smtClean="0"/>
              <a:t>cold matter approaches </a:t>
            </a:r>
            <a:r>
              <a:rPr lang="en-US" dirty="0" smtClean="0"/>
              <a:t>still gives significant anomalous suppression at least at forward rapidity…</a:t>
            </a:r>
          </a:p>
          <a:p>
            <a:pPr marL="914400" lvl="1" indent="-514350">
              <a:defRPr/>
            </a:pPr>
            <a:r>
              <a:rPr lang="en-US" dirty="0" smtClean="0"/>
              <a:t>The hot matter is </a:t>
            </a:r>
            <a:r>
              <a:rPr lang="en-US" dirty="0" err="1" smtClean="0"/>
              <a:t>deconfining</a:t>
            </a:r>
            <a:r>
              <a:rPr lang="en-US" dirty="0" smtClean="0"/>
              <a:t> </a:t>
            </a:r>
            <a:r>
              <a:rPr lang="en-US" dirty="0" smtClean="0"/>
              <a:t>some </a:t>
            </a:r>
            <a:r>
              <a:rPr lang="en-US" dirty="0" err="1" smtClean="0"/>
              <a:t>quarkonia</a:t>
            </a:r>
            <a:endParaRPr lang="en-US" dirty="0" smtClean="0"/>
          </a:p>
          <a:p>
            <a:pPr marL="514350" indent="-514350">
              <a:defRPr/>
            </a:pPr>
            <a:r>
              <a:rPr lang="en-US" dirty="0" smtClean="0"/>
              <a:t>More to come soon</a:t>
            </a:r>
          </a:p>
          <a:p>
            <a:pPr marL="914400" lvl="1" indent="-514350">
              <a:defRPr/>
            </a:pPr>
            <a:r>
              <a:rPr lang="en-US" dirty="0" err="1" smtClean="0"/>
              <a:t>dAu</a:t>
            </a:r>
            <a:r>
              <a:rPr lang="en-US" dirty="0" smtClean="0"/>
              <a:t> data ! Upsilon, </a:t>
            </a:r>
            <a:r>
              <a:rPr lang="el-GR" dirty="0" smtClean="0"/>
              <a:t>ψ</a:t>
            </a:r>
            <a:r>
              <a:rPr lang="fr-FR" dirty="0" smtClean="0"/>
              <a:t>’ in AA collisions and </a:t>
            </a:r>
            <a:r>
              <a:rPr lang="fr-FR" dirty="0" err="1" smtClean="0"/>
              <a:t>much</a:t>
            </a:r>
            <a:r>
              <a:rPr lang="fr-FR" dirty="0" smtClean="0"/>
              <a:t> more…</a:t>
            </a:r>
          </a:p>
        </p:txBody>
      </p:sp>
      <p:sp>
        <p:nvSpPr>
          <p:cNvPr id="43012" name="Espace réservé de la date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2008, February 6th</a:t>
            </a:r>
            <a:endParaRPr lang="en-US" smtClean="0"/>
          </a:p>
        </p:txBody>
      </p:sp>
      <p:sp>
        <p:nvSpPr>
          <p:cNvPr id="43013" name="Espace réservé du pied de page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Quarkonia production in cold and hot matters - raphael@in2p3.fr</a:t>
            </a:r>
            <a:endParaRPr lang="fr-FR" smtClean="0"/>
          </a:p>
        </p:txBody>
      </p:sp>
      <p:sp>
        <p:nvSpPr>
          <p:cNvPr id="43014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B1CF83-B0FF-4FF3-A75E-0D30D1DF71E4}" type="slidenum">
              <a:rPr lang="fr-FR" smtClean="0"/>
              <a:pPr/>
              <a:t>31</a:t>
            </a:fld>
            <a:r>
              <a:rPr lang="fr-FR" smtClean="0"/>
              <a:t>/29</a:t>
            </a:r>
          </a:p>
        </p:txBody>
      </p:sp>
      <p:sp>
        <p:nvSpPr>
          <p:cNvPr id="43015" name="Line 27"/>
          <p:cNvSpPr>
            <a:spLocks noChangeShapeType="1"/>
          </p:cNvSpPr>
          <p:nvPr/>
        </p:nvSpPr>
        <p:spPr bwMode="auto">
          <a:xfrm>
            <a:off x="3571875" y="857250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Parchemin vertical 8"/>
          <p:cNvSpPr/>
          <p:nvPr/>
        </p:nvSpPr>
        <p:spPr>
          <a:xfrm>
            <a:off x="7500938" y="2786063"/>
            <a:ext cx="1500187" cy="639762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fr-FR" sz="1400" dirty="0"/>
              <a:t>M. </a:t>
            </a:r>
            <a:r>
              <a:rPr lang="fr-FR" sz="1400" dirty="0" err="1"/>
              <a:t>Mishra</a:t>
            </a:r>
            <a:endParaRPr lang="fr-FR" sz="1400" dirty="0"/>
          </a:p>
          <a:p>
            <a:pPr algn="ctr">
              <a:defRPr/>
            </a:pPr>
            <a:r>
              <a:rPr lang="fr-FR" sz="1400" dirty="0"/>
              <a:t>P132</a:t>
            </a:r>
          </a:p>
        </p:txBody>
      </p:sp>
      <p:sp>
        <p:nvSpPr>
          <p:cNvPr id="10" name="Parchemin vertical 9"/>
          <p:cNvSpPr/>
          <p:nvPr/>
        </p:nvSpPr>
        <p:spPr>
          <a:xfrm>
            <a:off x="7858125" y="5429250"/>
            <a:ext cx="1143000" cy="639763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fr-FR" sz="1400" dirty="0"/>
              <a:t>H. Liu</a:t>
            </a:r>
          </a:p>
          <a:p>
            <a:pPr algn="ctr">
              <a:defRPr/>
            </a:pPr>
            <a:r>
              <a:rPr lang="fr-FR" sz="1400" dirty="0"/>
              <a:t>P98</a:t>
            </a:r>
          </a:p>
        </p:txBody>
      </p:sp>
    </p:spTree>
  </p:cSld>
  <p:clrMapOvr>
    <a:masterClrMapping/>
  </p:clrMapOvr>
  <p:transition advTm="89171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r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mtClean="0"/>
              <a:t>That’s all folks</a:t>
            </a:r>
          </a:p>
        </p:txBody>
      </p:sp>
      <p:sp>
        <p:nvSpPr>
          <p:cNvPr id="44035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smtClean="0"/>
              <a:t>Back up slides…</a:t>
            </a:r>
          </a:p>
        </p:txBody>
      </p:sp>
    </p:spTree>
  </p:cSld>
  <p:clrMapOvr>
    <a:masterClrMapping/>
  </p:clrMapOvr>
  <p:transition advTm="25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4"/>
                </a:solidFill>
              </a:rPr>
              <a:t>Density threshold ? No !</a:t>
            </a:r>
          </a:p>
        </p:txBody>
      </p:sp>
      <p:sp>
        <p:nvSpPr>
          <p:cNvPr id="45059" name="Line 17"/>
          <p:cNvSpPr>
            <a:spLocks noChangeShapeType="1"/>
          </p:cNvSpPr>
          <p:nvPr/>
        </p:nvSpPr>
        <p:spPr bwMode="auto">
          <a:xfrm>
            <a:off x="3419475" y="908050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5060" name="Image 25" descr="Nagle.jpg"/>
          <p:cNvPicPr>
            <a:picLocks noChangeAspect="1"/>
          </p:cNvPicPr>
          <p:nvPr/>
        </p:nvPicPr>
        <p:blipFill>
          <a:blip r:embed="rId3"/>
          <a:srcRect r="1060"/>
          <a:stretch>
            <a:fillRect/>
          </a:stretch>
        </p:blipFill>
        <p:spPr bwMode="auto">
          <a:xfrm>
            <a:off x="4862513" y="1143000"/>
            <a:ext cx="3995737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19"/>
          <p:cNvSpPr>
            <a:spLocks noChangeArrowheads="1"/>
          </p:cNvSpPr>
          <p:nvPr/>
        </p:nvSpPr>
        <p:spPr bwMode="auto">
          <a:xfrm>
            <a:off x="5143500" y="5961063"/>
            <a:ext cx="3643313" cy="3413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SzPct val="80000"/>
              <a:defRPr/>
            </a:pPr>
            <a:r>
              <a:rPr lang="en-US" altLang="ja-JP" dirty="0"/>
              <a:t>J. Nagle, </a:t>
            </a:r>
            <a:r>
              <a:rPr lang="en-US" altLang="ja-JP" dirty="0" err="1"/>
              <a:t>nucl</a:t>
            </a:r>
            <a:r>
              <a:rPr lang="en-US" altLang="ja-JP" dirty="0"/>
              <a:t>-ex/0705.1712</a:t>
            </a:r>
            <a:endParaRPr lang="fr-FR" altLang="ja-JP" dirty="0"/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0" y="1214438"/>
            <a:ext cx="51435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latin typeface="+mn-lt"/>
              </a:rPr>
              <a:t>Onset curves fit the </a:t>
            </a:r>
            <a:r>
              <a:rPr lang="en-US" sz="2800" kern="0" dirty="0" err="1">
                <a:latin typeface="+mn-lt"/>
              </a:rPr>
              <a:t>midrapidity</a:t>
            </a:r>
            <a:r>
              <a:rPr lang="en-US" sz="2800" kern="0" dirty="0">
                <a:latin typeface="+mn-lt"/>
              </a:rPr>
              <a:t> data…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400" kern="0" dirty="0" err="1">
                <a:latin typeface="+mn-lt"/>
              </a:rPr>
              <a:t>Chaudhury</a:t>
            </a:r>
            <a:r>
              <a:rPr lang="en-US" sz="2400" kern="0" dirty="0">
                <a:latin typeface="+mn-lt"/>
              </a:rPr>
              <a:t>, </a:t>
            </a:r>
            <a:r>
              <a:rPr lang="en-US" sz="2400" kern="0" dirty="0" err="1">
                <a:latin typeface="+mn-lt"/>
              </a:rPr>
              <a:t>nucl-th</a:t>
            </a:r>
            <a:r>
              <a:rPr lang="en-US" sz="2400" kern="0" dirty="0">
                <a:latin typeface="+mn-lt"/>
              </a:rPr>
              <a:t>/0610031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400" kern="0" dirty="0" err="1">
                <a:latin typeface="+mn-lt"/>
              </a:rPr>
              <a:t>Gunji</a:t>
            </a:r>
            <a:r>
              <a:rPr lang="en-US" sz="2400" kern="0" dirty="0">
                <a:latin typeface="+mn-lt"/>
              </a:rPr>
              <a:t> et al, </a:t>
            </a:r>
            <a:r>
              <a:rPr lang="en-US" sz="2400" kern="0" dirty="0" err="1">
                <a:latin typeface="+mn-lt"/>
              </a:rPr>
              <a:t>hep</a:t>
            </a:r>
            <a:r>
              <a:rPr lang="en-US" sz="2400" kern="0" dirty="0">
                <a:latin typeface="+mn-lt"/>
              </a:rPr>
              <a:t>-ph/0703061</a:t>
            </a:r>
          </a:p>
          <a:p>
            <a:pPr marL="1200150" lvl="2" indent="-28575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kern="0" dirty="0">
                <a:latin typeface="+mj-lt"/>
              </a:rPr>
              <a:t>(after CNM subtraction)</a:t>
            </a:r>
          </a:p>
          <a:p>
            <a:pPr marL="1200150" lvl="2" indent="-28575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400" kern="0" dirty="0">
              <a:latin typeface="+mj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latin typeface="+mn-lt"/>
              </a:rPr>
              <a:t>So do smooth curves !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400" kern="0" dirty="0">
                <a:latin typeface="+mn-lt"/>
              </a:rPr>
              <a:t>Nagle </a:t>
            </a:r>
            <a:r>
              <a:rPr lang="en-US" sz="2400" kern="0" dirty="0" err="1">
                <a:latin typeface="+mn-lt"/>
              </a:rPr>
              <a:t>nucl</a:t>
            </a:r>
            <a:r>
              <a:rPr lang="en-US" sz="2400" kern="0" dirty="0">
                <a:latin typeface="+mn-lt"/>
              </a:rPr>
              <a:t>-ex/0705.1712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endParaRPr lang="en-US" sz="2800" kern="0" dirty="0"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latin typeface="+mn-lt"/>
              </a:rPr>
              <a:t>Density threshold @ y=0 is incompatible with SPS onset or larger suppression @ y=1.7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400" kern="0" dirty="0" err="1">
                <a:latin typeface="+mn-lt"/>
              </a:rPr>
              <a:t>Linnyk</a:t>
            </a:r>
            <a:r>
              <a:rPr lang="en-US" sz="2400" kern="0" dirty="0">
                <a:latin typeface="+mn-lt"/>
              </a:rPr>
              <a:t> &amp; al, </a:t>
            </a:r>
            <a:r>
              <a:rPr lang="en-US" sz="2400" kern="0" dirty="0" err="1">
                <a:latin typeface="+mn-lt"/>
              </a:rPr>
              <a:t>nucl-th</a:t>
            </a:r>
            <a:r>
              <a:rPr lang="en-US" sz="2400" kern="0" dirty="0">
                <a:latin typeface="+mn-lt"/>
              </a:rPr>
              <a:t>/0705.4443</a:t>
            </a:r>
          </a:p>
        </p:txBody>
      </p:sp>
      <p:sp>
        <p:nvSpPr>
          <p:cNvPr id="45063" name="Espace réservé de la date 28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2008, February 6th</a:t>
            </a:r>
            <a:endParaRPr lang="en-US" smtClean="0"/>
          </a:p>
        </p:txBody>
      </p:sp>
      <p:sp>
        <p:nvSpPr>
          <p:cNvPr id="45064" name="Espace réservé du pied de page 3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Quarkonia production in cold and hot matters - raphael@in2p3.fr</a:t>
            </a:r>
            <a:endParaRPr lang="fr-FR" smtClean="0"/>
          </a:p>
        </p:txBody>
      </p:sp>
      <p:sp>
        <p:nvSpPr>
          <p:cNvPr id="45065" name="Espace réservé du numéro de diapositive 3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9B7C9BB-4AEE-42B5-B3C2-8B601D5220BA}" type="slidenum">
              <a:rPr lang="fr-FR" smtClean="0"/>
              <a:pPr/>
              <a:t>33</a:t>
            </a:fld>
            <a:r>
              <a:rPr lang="fr-FR" smtClean="0"/>
              <a:t>/29</a:t>
            </a:r>
          </a:p>
        </p:txBody>
      </p:sp>
    </p:spTree>
    <p:custDataLst>
      <p:tags r:id="rId1"/>
    </p:custDataLst>
  </p:cSld>
  <p:clrMapOvr>
    <a:masterClrMapping/>
  </p:clrMapOvr>
  <p:transition advTm="3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RdAu(y)</a:t>
            </a:r>
          </a:p>
        </p:txBody>
      </p:sp>
      <p:pic>
        <p:nvPicPr>
          <p:cNvPr id="46083" name="Espace réservé du contenu 8" descr="rdau_ndsgmodel.gif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784350"/>
            <a:ext cx="4038600" cy="3898900"/>
          </a:xfrm>
        </p:spPr>
      </p:pic>
      <p:pic>
        <p:nvPicPr>
          <p:cNvPr id="46084" name="Espace réservé du contenu 7" descr="rdau_eksmodel.gif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1784350"/>
            <a:ext cx="4038600" cy="3898900"/>
          </a:xfrm>
        </p:spPr>
      </p:pic>
      <p:sp>
        <p:nvSpPr>
          <p:cNvPr id="46085" name="Espace réservé de la date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2008, February 6th</a:t>
            </a:r>
            <a:endParaRPr lang="en-US" smtClean="0"/>
          </a:p>
        </p:txBody>
      </p:sp>
      <p:sp>
        <p:nvSpPr>
          <p:cNvPr id="46086" name="Espace réservé du pied de page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Quarkonia production in cold and hot matters - raphael@in2p3.fr</a:t>
            </a:r>
            <a:endParaRPr lang="fr-FR" smtClean="0"/>
          </a:p>
        </p:txBody>
      </p:sp>
      <p:sp>
        <p:nvSpPr>
          <p:cNvPr id="4608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BAAD38-CEFB-4490-AB0B-EBDA50F514A4}" type="slidenum">
              <a:rPr lang="fr-FR" smtClean="0"/>
              <a:pPr/>
              <a:t>34</a:t>
            </a:fld>
            <a:r>
              <a:rPr lang="fr-FR" smtClean="0"/>
              <a:t>/29</a:t>
            </a:r>
          </a:p>
        </p:txBody>
      </p:sp>
      <p:sp>
        <p:nvSpPr>
          <p:cNvPr id="46088" name="Line 27"/>
          <p:cNvSpPr>
            <a:spLocks noChangeShapeType="1"/>
          </p:cNvSpPr>
          <p:nvPr/>
        </p:nvSpPr>
        <p:spPr bwMode="auto">
          <a:xfrm>
            <a:off x="3571875" y="857250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Tm="14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re 1"/>
          <p:cNvSpPr>
            <a:spLocks noGrp="1"/>
          </p:cNvSpPr>
          <p:nvPr>
            <p:ph type="title"/>
          </p:nvPr>
        </p:nvSpPr>
        <p:spPr>
          <a:xfrm>
            <a:off x="4643438" y="0"/>
            <a:ext cx="4043362" cy="836613"/>
          </a:xfrm>
        </p:spPr>
        <p:txBody>
          <a:bodyPr/>
          <a:lstStyle/>
          <a:p>
            <a:r>
              <a:rPr lang="fr-FR" smtClean="0"/>
              <a:t>RdAu(centrality,y)</a:t>
            </a:r>
          </a:p>
        </p:txBody>
      </p:sp>
      <p:pic>
        <p:nvPicPr>
          <p:cNvPr id="47107" name="Espace réservé du contenu 7" descr="figure_dau_ncoll_theory_compare.gif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57250" y="66675"/>
            <a:ext cx="3357563" cy="6545263"/>
          </a:xfrm>
        </p:spPr>
      </p:pic>
      <p:sp>
        <p:nvSpPr>
          <p:cNvPr id="47108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smtClean="0"/>
          </a:p>
        </p:txBody>
      </p:sp>
      <p:sp>
        <p:nvSpPr>
          <p:cNvPr id="47109" name="Espace réservé de la date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2008, February 6th</a:t>
            </a:r>
            <a:endParaRPr lang="en-US" smtClean="0"/>
          </a:p>
        </p:txBody>
      </p:sp>
      <p:sp>
        <p:nvSpPr>
          <p:cNvPr id="47110" name="Espace réservé du pied de page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Quarkonia production in cold and hot matters - raphael@in2p3.fr</a:t>
            </a:r>
            <a:endParaRPr lang="fr-FR" smtClean="0"/>
          </a:p>
        </p:txBody>
      </p:sp>
      <p:sp>
        <p:nvSpPr>
          <p:cNvPr id="47111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B4DF9D-9393-4796-A958-BD6341456C8E}" type="slidenum">
              <a:rPr lang="fr-FR" smtClean="0"/>
              <a:pPr/>
              <a:t>35</a:t>
            </a:fld>
            <a:r>
              <a:rPr lang="fr-FR" smtClean="0"/>
              <a:t>/29</a:t>
            </a:r>
          </a:p>
        </p:txBody>
      </p:sp>
    </p:spTree>
  </p:cSld>
  <p:clrMapOvr>
    <a:masterClrMapping/>
  </p:clrMapOvr>
  <p:transition advTm="188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smtClean="0"/>
          </a:p>
        </p:txBody>
      </p:sp>
      <p:pic>
        <p:nvPicPr>
          <p:cNvPr id="48131" name="Espace réservé du contenu 6" descr="fitpreliminaryC3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76350" y="1619250"/>
            <a:ext cx="6591300" cy="4229100"/>
          </a:xfrm>
        </p:spPr>
      </p:pic>
      <p:sp>
        <p:nvSpPr>
          <p:cNvPr id="48132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2008, February 6th</a:t>
            </a:r>
            <a:endParaRPr lang="en-US" smtClean="0"/>
          </a:p>
        </p:txBody>
      </p:sp>
      <p:sp>
        <p:nvSpPr>
          <p:cNvPr id="48133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Quarkonia production in cold and hot matters - raphael@in2p3.fr</a:t>
            </a:r>
            <a:endParaRPr lang="fr-FR" smtClean="0"/>
          </a:p>
        </p:txBody>
      </p:sp>
      <p:sp>
        <p:nvSpPr>
          <p:cNvPr id="4813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E3311D-9694-45A6-A102-9B64EAC4D41E}" type="slidenum">
              <a:rPr lang="fr-FR" smtClean="0"/>
              <a:pPr/>
              <a:t>36</a:t>
            </a:fld>
            <a:r>
              <a:rPr lang="fr-FR" smtClean="0"/>
              <a:t>/29</a:t>
            </a:r>
          </a:p>
        </p:txBody>
      </p:sp>
    </p:spTree>
  </p:cSld>
  <p:clrMapOvr>
    <a:masterClrMapping/>
  </p:clrMapOvr>
  <p:transition advTm="203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0" descr="raa_ee_recomb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071938" y="1341438"/>
            <a:ext cx="5327650" cy="3611562"/>
          </a:xfrm>
        </p:spPr>
      </p:pic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solidFill>
                  <a:srgbClr val="FF0000"/>
                </a:solidFill>
              </a:rPr>
              <a:t>Regeneration ?</a:t>
            </a:r>
          </a:p>
        </p:txBody>
      </p:sp>
      <p:sp>
        <p:nvSpPr>
          <p:cNvPr id="22534" name="Rectangle 18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341438"/>
            <a:ext cx="4392613" cy="50165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Various coalescence / recombination approaches… 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Better match to data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accent4"/>
                </a:solidFill>
              </a:rPr>
              <a:t>(look in particular </a:t>
            </a:r>
            <a:r>
              <a:rPr lang="en-US" sz="2400" dirty="0" err="1" smtClean="0">
                <a:solidFill>
                  <a:schemeClr val="accent4"/>
                </a:solidFill>
              </a:rPr>
              <a:t>Bratkovskaya’s</a:t>
            </a:r>
            <a:r>
              <a:rPr lang="en-US" sz="2400" dirty="0" smtClean="0">
                <a:solidFill>
                  <a:schemeClr val="accent4"/>
                </a:solidFill>
              </a:rPr>
              <a:t>)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Depend a lot on poorly known cc reference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But can accommodate: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R</a:t>
            </a:r>
            <a:r>
              <a:rPr lang="en-US" sz="2400" baseline="-25000" dirty="0" smtClean="0">
                <a:solidFill>
                  <a:srgbClr val="FF0000"/>
                </a:solidFill>
              </a:rPr>
              <a:t>AA</a:t>
            </a:r>
            <a:r>
              <a:rPr lang="en-US" sz="2400" dirty="0" smtClean="0">
                <a:solidFill>
                  <a:srgbClr val="FF0000"/>
                </a:solidFill>
              </a:rPr>
              <a:t>(y=0)</a:t>
            </a:r>
            <a:r>
              <a:rPr lang="en-US" sz="2400" dirty="0" smtClean="0">
                <a:solidFill>
                  <a:schemeClr val="accent4"/>
                </a:solidFill>
              </a:rPr>
              <a:t> &gt; </a:t>
            </a:r>
            <a:r>
              <a:rPr lang="en-US" sz="2400" dirty="0" smtClean="0">
                <a:solidFill>
                  <a:schemeClr val="accent2"/>
                </a:solidFill>
              </a:rPr>
              <a:t>R</a:t>
            </a:r>
            <a:r>
              <a:rPr lang="en-US" sz="2400" baseline="-25000" dirty="0" smtClean="0">
                <a:solidFill>
                  <a:schemeClr val="accent2"/>
                </a:solidFill>
              </a:rPr>
              <a:t>AA</a:t>
            </a:r>
            <a:r>
              <a:rPr lang="en-US" sz="2400" dirty="0" smtClean="0">
                <a:solidFill>
                  <a:schemeClr val="accent2"/>
                </a:solidFill>
              </a:rPr>
              <a:t>(y=1.7)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accent4"/>
                </a:solidFill>
              </a:rPr>
              <a:t>Density-induced </a:t>
            </a:r>
            <a:r>
              <a:rPr lang="en-US" u="sng" dirty="0" smtClean="0">
                <a:solidFill>
                  <a:schemeClr val="accent4"/>
                </a:solidFill>
              </a:rPr>
              <a:t>enhancement</a:t>
            </a:r>
            <a:r>
              <a:rPr lang="en-US" dirty="0" smtClean="0">
                <a:solidFill>
                  <a:schemeClr val="accent4"/>
                </a:solidFill>
              </a:rPr>
              <a:t> mechanism…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accent4"/>
                </a:solidFill>
              </a:rPr>
              <a:t>&lt;p</a:t>
            </a:r>
            <a:r>
              <a:rPr lang="en-US" sz="2400" baseline="-25000" dirty="0" smtClean="0">
                <a:solidFill>
                  <a:schemeClr val="accent4"/>
                </a:solidFill>
              </a:rPr>
              <a:t>T</a:t>
            </a:r>
            <a:r>
              <a:rPr lang="en-US" sz="2400" baseline="30000" dirty="0" smtClean="0">
                <a:solidFill>
                  <a:schemeClr val="accent4"/>
                </a:solidFill>
              </a:rPr>
              <a:t>2</a:t>
            </a:r>
            <a:r>
              <a:rPr lang="en-US" sz="2400" dirty="0" smtClean="0">
                <a:solidFill>
                  <a:schemeClr val="accent4"/>
                </a:solidFill>
              </a:rPr>
              <a:t>&gt; flatness</a:t>
            </a:r>
          </a:p>
        </p:txBody>
      </p:sp>
      <p:grpSp>
        <p:nvGrpSpPr>
          <p:cNvPr id="49157" name="Group 4"/>
          <p:cNvGrpSpPr>
            <a:grpSpLocks/>
          </p:cNvGrpSpPr>
          <p:nvPr/>
        </p:nvGrpSpPr>
        <p:grpSpPr bwMode="auto">
          <a:xfrm>
            <a:off x="179388" y="115888"/>
            <a:ext cx="8785225" cy="936625"/>
            <a:chOff x="113" y="73"/>
            <a:chExt cx="5534" cy="590"/>
          </a:xfrm>
        </p:grpSpPr>
        <p:grpSp>
          <p:nvGrpSpPr>
            <p:cNvPr id="49163" name="Group 5"/>
            <p:cNvGrpSpPr>
              <a:grpSpLocks/>
            </p:cNvGrpSpPr>
            <p:nvPr/>
          </p:nvGrpSpPr>
          <p:grpSpPr bwMode="auto">
            <a:xfrm flipH="1">
              <a:off x="4830" y="73"/>
              <a:ext cx="817" cy="590"/>
              <a:chOff x="113" y="73"/>
              <a:chExt cx="817" cy="590"/>
            </a:xfrm>
          </p:grpSpPr>
          <p:sp>
            <p:nvSpPr>
              <p:cNvPr id="49170" name="Oval 6"/>
              <p:cNvSpPr>
                <a:spLocks noChangeArrowheads="1"/>
              </p:cNvSpPr>
              <p:nvPr/>
            </p:nvSpPr>
            <p:spPr bwMode="auto">
              <a:xfrm>
                <a:off x="794" y="73"/>
                <a:ext cx="136" cy="5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71" name="Line 7"/>
              <p:cNvSpPr>
                <a:spLocks noChangeShapeType="1"/>
              </p:cNvSpPr>
              <p:nvPr/>
            </p:nvSpPr>
            <p:spPr bwMode="auto">
              <a:xfrm flipH="1">
                <a:off x="113" y="73"/>
                <a:ext cx="7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72" name="Line 8"/>
              <p:cNvSpPr>
                <a:spLocks noChangeShapeType="1"/>
              </p:cNvSpPr>
              <p:nvPr/>
            </p:nvSpPr>
            <p:spPr bwMode="auto">
              <a:xfrm flipH="1">
                <a:off x="386" y="482"/>
                <a:ext cx="4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73" name="Line 9"/>
              <p:cNvSpPr>
                <a:spLocks noChangeShapeType="1"/>
              </p:cNvSpPr>
              <p:nvPr/>
            </p:nvSpPr>
            <p:spPr bwMode="auto">
              <a:xfrm flipH="1">
                <a:off x="476" y="663"/>
                <a:ext cx="3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74" name="Line 10"/>
              <p:cNvSpPr>
                <a:spLocks noChangeShapeType="1"/>
              </p:cNvSpPr>
              <p:nvPr/>
            </p:nvSpPr>
            <p:spPr bwMode="auto">
              <a:xfrm flipH="1">
                <a:off x="250" y="255"/>
                <a:ext cx="5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9164" name="Group 11"/>
            <p:cNvGrpSpPr>
              <a:grpSpLocks/>
            </p:cNvGrpSpPr>
            <p:nvPr/>
          </p:nvGrpSpPr>
          <p:grpSpPr bwMode="auto">
            <a:xfrm>
              <a:off x="113" y="73"/>
              <a:ext cx="817" cy="590"/>
              <a:chOff x="113" y="73"/>
              <a:chExt cx="817" cy="590"/>
            </a:xfrm>
          </p:grpSpPr>
          <p:sp>
            <p:nvSpPr>
              <p:cNvPr id="49165" name="Oval 12"/>
              <p:cNvSpPr>
                <a:spLocks noChangeArrowheads="1"/>
              </p:cNvSpPr>
              <p:nvPr/>
            </p:nvSpPr>
            <p:spPr bwMode="auto">
              <a:xfrm>
                <a:off x="794" y="73"/>
                <a:ext cx="136" cy="5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66" name="Line 13"/>
              <p:cNvSpPr>
                <a:spLocks noChangeShapeType="1"/>
              </p:cNvSpPr>
              <p:nvPr/>
            </p:nvSpPr>
            <p:spPr bwMode="auto">
              <a:xfrm flipH="1">
                <a:off x="113" y="73"/>
                <a:ext cx="7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67" name="Line 14"/>
              <p:cNvSpPr>
                <a:spLocks noChangeShapeType="1"/>
              </p:cNvSpPr>
              <p:nvPr/>
            </p:nvSpPr>
            <p:spPr bwMode="auto">
              <a:xfrm flipH="1">
                <a:off x="386" y="482"/>
                <a:ext cx="4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68" name="Line 15"/>
              <p:cNvSpPr>
                <a:spLocks noChangeShapeType="1"/>
              </p:cNvSpPr>
              <p:nvPr/>
            </p:nvSpPr>
            <p:spPr bwMode="auto">
              <a:xfrm flipH="1">
                <a:off x="476" y="663"/>
                <a:ext cx="3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69" name="Line 16"/>
              <p:cNvSpPr>
                <a:spLocks noChangeShapeType="1"/>
              </p:cNvSpPr>
              <p:nvPr/>
            </p:nvSpPr>
            <p:spPr bwMode="auto">
              <a:xfrm flipH="1">
                <a:off x="250" y="255"/>
                <a:ext cx="5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9158" name="Line 17"/>
          <p:cNvSpPr>
            <a:spLocks noChangeShapeType="1"/>
          </p:cNvSpPr>
          <p:nvPr/>
        </p:nvSpPr>
        <p:spPr bwMode="auto">
          <a:xfrm>
            <a:off x="3419475" y="908050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8" name="Rectangle 21"/>
          <p:cNvSpPr>
            <a:spLocks noChangeArrowheads="1"/>
          </p:cNvSpPr>
          <p:nvPr/>
        </p:nvSpPr>
        <p:spPr bwMode="auto">
          <a:xfrm>
            <a:off x="4929188" y="5072063"/>
            <a:ext cx="3960812" cy="12334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SzPct val="80000"/>
              <a:defRPr/>
            </a:pPr>
            <a:r>
              <a:rPr lang="en-US" altLang="ja-JP" sz="1400" dirty="0"/>
              <a:t>R. Rapp et al.PRL 92, 212301 (2004)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SzPct val="80000"/>
              <a:defRPr/>
            </a:pPr>
            <a:r>
              <a:rPr lang="en-US" altLang="ja-JP" sz="1400" dirty="0"/>
              <a:t> R. </a:t>
            </a:r>
            <a:r>
              <a:rPr lang="en-US" altLang="ja-JP" sz="1400" dirty="0" err="1"/>
              <a:t>Thews</a:t>
            </a:r>
            <a:r>
              <a:rPr lang="en-US" altLang="ja-JP" sz="1400" dirty="0"/>
              <a:t> et al, Eur. Phys. J C43, 97 (2005)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SzPct val="80000"/>
              <a:defRPr/>
            </a:pPr>
            <a:r>
              <a:rPr lang="en-US" altLang="ja-JP" sz="1400" dirty="0">
                <a:sym typeface="Symbol" pitchFamily="18" charset="2"/>
              </a:rPr>
              <a:t>Yan, </a:t>
            </a:r>
            <a:r>
              <a:rPr lang="en-US" altLang="ja-JP" sz="1400" dirty="0" err="1">
                <a:sym typeface="Symbol" pitchFamily="18" charset="2"/>
              </a:rPr>
              <a:t>Zhuang</a:t>
            </a:r>
            <a:r>
              <a:rPr lang="en-US" altLang="ja-JP" sz="1400" dirty="0">
                <a:sym typeface="Symbol" pitchFamily="18" charset="2"/>
              </a:rPr>
              <a:t>, </a:t>
            </a:r>
            <a:r>
              <a:rPr lang="en-US" altLang="ja-JP" sz="1400" dirty="0" err="1">
                <a:sym typeface="Symbol" pitchFamily="18" charset="2"/>
              </a:rPr>
              <a:t>Xu</a:t>
            </a:r>
            <a:r>
              <a:rPr lang="en-US" altLang="ja-JP" sz="1400" dirty="0">
                <a:sym typeface="Symbol" pitchFamily="18" charset="2"/>
              </a:rPr>
              <a:t>, </a:t>
            </a:r>
            <a:r>
              <a:rPr lang="fr-FR" sz="1400" dirty="0"/>
              <a:t>PRL97, 232301 (2006)</a:t>
            </a:r>
            <a:endParaRPr lang="en-US" altLang="ja-JP" sz="1400" dirty="0">
              <a:sym typeface="Symbol" pitchFamily="18" charset="2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80000"/>
              <a:defRPr/>
            </a:pPr>
            <a:r>
              <a:rPr lang="en-US" altLang="ja-JP" sz="1400" dirty="0">
                <a:sym typeface="Symbol" pitchFamily="18" charset="2"/>
              </a:rPr>
              <a:t> </a:t>
            </a:r>
            <a:r>
              <a:rPr lang="en-US" altLang="ja-JP" sz="1400" dirty="0" err="1">
                <a:sym typeface="Symbol" pitchFamily="18" charset="2"/>
              </a:rPr>
              <a:t>Bratkovskaya</a:t>
            </a:r>
            <a:r>
              <a:rPr lang="en-US" altLang="ja-JP" sz="1400" dirty="0">
                <a:sym typeface="Symbol" pitchFamily="18" charset="2"/>
              </a:rPr>
              <a:t> et al., PRC 69, 054903 (2004)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SzPct val="80000"/>
              <a:defRPr/>
            </a:pPr>
            <a:r>
              <a:rPr lang="en-US" altLang="ja-JP" sz="1400" dirty="0">
                <a:sym typeface="Symbol" pitchFamily="18" charset="2"/>
              </a:rPr>
              <a:t> A. </a:t>
            </a:r>
            <a:r>
              <a:rPr lang="en-US" altLang="ja-JP" sz="1400" dirty="0" err="1">
                <a:sym typeface="Symbol" pitchFamily="18" charset="2"/>
              </a:rPr>
              <a:t>Andronic</a:t>
            </a:r>
            <a:r>
              <a:rPr lang="en-US" altLang="ja-JP" sz="1400" dirty="0">
                <a:sym typeface="Symbol" pitchFamily="18" charset="2"/>
              </a:rPr>
              <a:t> et al., NPA789, 334 (2007) </a:t>
            </a:r>
          </a:p>
        </p:txBody>
      </p:sp>
      <p:sp>
        <p:nvSpPr>
          <p:cNvPr id="49160" name="Espace réservé de la date 2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2008, February 6th</a:t>
            </a:r>
            <a:endParaRPr lang="en-US" smtClean="0"/>
          </a:p>
        </p:txBody>
      </p:sp>
      <p:sp>
        <p:nvSpPr>
          <p:cNvPr id="49161" name="Espace réservé du pied de page 2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Quarkonia production in cold and hot matters - raphael@in2p3.fr</a:t>
            </a:r>
            <a:endParaRPr lang="fr-FR" smtClean="0"/>
          </a:p>
        </p:txBody>
      </p:sp>
      <p:sp>
        <p:nvSpPr>
          <p:cNvPr id="49162" name="Espace réservé du numéro de diapositive 2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FDAB96-EF78-4D11-8BAA-C6481282BE32}" type="slidenum">
              <a:rPr lang="fr-FR" smtClean="0"/>
              <a:pPr/>
              <a:t>37</a:t>
            </a:fld>
            <a:r>
              <a:rPr lang="fr-FR" smtClean="0"/>
              <a:t>/29</a:t>
            </a:r>
          </a:p>
        </p:txBody>
      </p:sp>
    </p:spTree>
  </p:cSld>
  <p:clrMapOvr>
    <a:masterClrMapping/>
  </p:clrMapOvr>
  <p:transition advTm="172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smtClean="0">
                <a:solidFill>
                  <a:srgbClr val="FF9900"/>
                </a:solidFill>
              </a:rPr>
              <a:t>From dA to AA @ RHIC</a:t>
            </a:r>
            <a:endParaRPr lang="en-US" sz="3200" smtClean="0">
              <a:solidFill>
                <a:srgbClr val="FF9900"/>
              </a:solidFill>
            </a:endParaRPr>
          </a:p>
        </p:txBody>
      </p:sp>
      <p:sp>
        <p:nvSpPr>
          <p:cNvPr id="50179" name="Line 30"/>
          <p:cNvSpPr>
            <a:spLocks noChangeShapeType="1"/>
          </p:cNvSpPr>
          <p:nvPr/>
        </p:nvSpPr>
        <p:spPr bwMode="auto">
          <a:xfrm>
            <a:off x="3419475" y="908050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0180" name="Group 126"/>
          <p:cNvGrpSpPr>
            <a:grpSpLocks/>
          </p:cNvGrpSpPr>
          <p:nvPr/>
        </p:nvGrpSpPr>
        <p:grpSpPr bwMode="auto">
          <a:xfrm>
            <a:off x="6084888" y="1196975"/>
            <a:ext cx="2592387" cy="1584325"/>
            <a:chOff x="3969" y="890"/>
            <a:chExt cx="1633" cy="998"/>
          </a:xfrm>
        </p:grpSpPr>
        <p:sp>
          <p:nvSpPr>
            <p:cNvPr id="50247" name="Oval 19"/>
            <p:cNvSpPr>
              <a:spLocks noChangeArrowheads="1"/>
            </p:cNvSpPr>
            <p:nvPr/>
          </p:nvSpPr>
          <p:spPr bwMode="auto">
            <a:xfrm>
              <a:off x="4605" y="890"/>
              <a:ext cx="997" cy="99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48" name="Oval 20"/>
            <p:cNvSpPr>
              <a:spLocks noChangeArrowheads="1"/>
            </p:cNvSpPr>
            <p:nvPr/>
          </p:nvSpPr>
          <p:spPr bwMode="auto">
            <a:xfrm>
              <a:off x="3969" y="890"/>
              <a:ext cx="998" cy="998"/>
            </a:xfrm>
            <a:prstGeom prst="ellipse">
              <a:avLst/>
            </a:prstGeom>
            <a:solidFill>
              <a:schemeClr val="accent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49" name="Oval 21"/>
            <p:cNvSpPr>
              <a:spLocks noChangeArrowheads="1"/>
            </p:cNvSpPr>
            <p:nvPr/>
          </p:nvSpPr>
          <p:spPr bwMode="auto">
            <a:xfrm>
              <a:off x="4604" y="890"/>
              <a:ext cx="998" cy="998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50" name="Oval 22"/>
            <p:cNvSpPr>
              <a:spLocks noChangeArrowheads="1"/>
            </p:cNvSpPr>
            <p:nvPr/>
          </p:nvSpPr>
          <p:spPr bwMode="auto">
            <a:xfrm>
              <a:off x="4151" y="1072"/>
              <a:ext cx="635" cy="635"/>
            </a:xfrm>
            <a:prstGeom prst="ellips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51" name="Oval 23"/>
            <p:cNvSpPr>
              <a:spLocks noChangeArrowheads="1"/>
            </p:cNvSpPr>
            <p:nvPr/>
          </p:nvSpPr>
          <p:spPr bwMode="auto">
            <a:xfrm>
              <a:off x="4695" y="981"/>
              <a:ext cx="816" cy="816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52" name="Line 24"/>
            <p:cNvSpPr>
              <a:spLocks noChangeShapeType="1"/>
            </p:cNvSpPr>
            <p:nvPr/>
          </p:nvSpPr>
          <p:spPr bwMode="auto">
            <a:xfrm flipH="1" flipV="1">
              <a:off x="4740" y="1208"/>
              <a:ext cx="363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53" name="Line 25"/>
            <p:cNvSpPr>
              <a:spLocks noChangeShapeType="1"/>
            </p:cNvSpPr>
            <p:nvPr/>
          </p:nvSpPr>
          <p:spPr bwMode="auto">
            <a:xfrm flipH="1">
              <a:off x="4468" y="1208"/>
              <a:ext cx="272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54" name="Text Box 26"/>
            <p:cNvSpPr txBox="1">
              <a:spLocks noChangeArrowheads="1"/>
            </p:cNvSpPr>
            <p:nvPr/>
          </p:nvSpPr>
          <p:spPr bwMode="auto">
            <a:xfrm>
              <a:off x="4400" y="1072"/>
              <a:ext cx="24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/>
                <a:t>b</a:t>
              </a:r>
              <a:r>
                <a:rPr lang="fr-FR" baseline="-25000"/>
                <a:t>1</a:t>
              </a:r>
            </a:p>
          </p:txBody>
        </p:sp>
        <p:sp>
          <p:nvSpPr>
            <p:cNvPr id="50255" name="Text Box 27"/>
            <p:cNvSpPr txBox="1">
              <a:spLocks noChangeArrowheads="1"/>
            </p:cNvSpPr>
            <p:nvPr/>
          </p:nvSpPr>
          <p:spPr bwMode="auto">
            <a:xfrm>
              <a:off x="4876" y="1072"/>
              <a:ext cx="24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/>
                <a:t>b</a:t>
              </a:r>
              <a:r>
                <a:rPr lang="fr-FR" baseline="-25000"/>
                <a:t>2</a:t>
              </a:r>
            </a:p>
          </p:txBody>
        </p:sp>
        <p:sp>
          <p:nvSpPr>
            <p:cNvPr id="50256" name="Line 28"/>
            <p:cNvSpPr>
              <a:spLocks noChangeShapeType="1"/>
            </p:cNvSpPr>
            <p:nvPr/>
          </p:nvSpPr>
          <p:spPr bwMode="auto">
            <a:xfrm>
              <a:off x="4468" y="1389"/>
              <a:ext cx="6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57" name="Text Box 29"/>
            <p:cNvSpPr txBox="1">
              <a:spLocks noChangeArrowheads="1"/>
            </p:cNvSpPr>
            <p:nvPr/>
          </p:nvSpPr>
          <p:spPr bwMode="auto">
            <a:xfrm>
              <a:off x="4824" y="1343"/>
              <a:ext cx="3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/>
                <a:t>b</a:t>
              </a:r>
              <a:r>
                <a:rPr lang="fr-FR" baseline="-25000"/>
                <a:t>AA</a:t>
              </a:r>
            </a:p>
          </p:txBody>
        </p:sp>
        <p:sp>
          <p:nvSpPr>
            <p:cNvPr id="50258" name="Oval 87"/>
            <p:cNvSpPr>
              <a:spLocks noChangeArrowheads="1"/>
            </p:cNvSpPr>
            <p:nvPr/>
          </p:nvSpPr>
          <p:spPr bwMode="auto">
            <a:xfrm>
              <a:off x="3969" y="890"/>
              <a:ext cx="998" cy="99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97"/>
          <p:cNvGrpSpPr>
            <a:grpSpLocks/>
          </p:cNvGrpSpPr>
          <p:nvPr/>
        </p:nvGrpSpPr>
        <p:grpSpPr bwMode="auto">
          <a:xfrm>
            <a:off x="5724525" y="2997200"/>
            <a:ext cx="3382963" cy="3430588"/>
            <a:chOff x="3606" y="1859"/>
            <a:chExt cx="2131" cy="2161"/>
          </a:xfrm>
        </p:grpSpPr>
        <p:sp>
          <p:nvSpPr>
            <p:cNvPr id="50187" name="Line 109"/>
            <p:cNvSpPr>
              <a:spLocks noChangeShapeType="1"/>
            </p:cNvSpPr>
            <p:nvPr/>
          </p:nvSpPr>
          <p:spPr bwMode="auto">
            <a:xfrm flipH="1" flipV="1">
              <a:off x="3606" y="2025"/>
              <a:ext cx="317" cy="90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88" name="Oval 76"/>
            <p:cNvSpPr>
              <a:spLocks noChangeArrowheads="1"/>
            </p:cNvSpPr>
            <p:nvPr/>
          </p:nvSpPr>
          <p:spPr bwMode="auto">
            <a:xfrm flipH="1">
              <a:off x="4196" y="1888"/>
              <a:ext cx="136" cy="99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89" name="Oval 64"/>
            <p:cNvSpPr>
              <a:spLocks noChangeArrowheads="1"/>
            </p:cNvSpPr>
            <p:nvPr/>
          </p:nvSpPr>
          <p:spPr bwMode="auto">
            <a:xfrm>
              <a:off x="3970" y="1888"/>
              <a:ext cx="136" cy="998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0" name="Oval 70"/>
            <p:cNvSpPr>
              <a:spLocks noChangeArrowheads="1"/>
            </p:cNvSpPr>
            <p:nvPr/>
          </p:nvSpPr>
          <p:spPr bwMode="auto">
            <a:xfrm>
              <a:off x="3969" y="2160"/>
              <a:ext cx="136" cy="1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1" name="Oval 82"/>
            <p:cNvSpPr>
              <a:spLocks noChangeArrowheads="1"/>
            </p:cNvSpPr>
            <p:nvPr/>
          </p:nvSpPr>
          <p:spPr bwMode="auto">
            <a:xfrm flipH="1">
              <a:off x="4196" y="2160"/>
              <a:ext cx="136" cy="13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2" name="Oval 92"/>
            <p:cNvSpPr>
              <a:spLocks noChangeArrowheads="1"/>
            </p:cNvSpPr>
            <p:nvPr/>
          </p:nvSpPr>
          <p:spPr bwMode="auto">
            <a:xfrm flipH="1">
              <a:off x="4831" y="1888"/>
              <a:ext cx="136" cy="99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3" name="Oval 94"/>
            <p:cNvSpPr>
              <a:spLocks noChangeArrowheads="1"/>
            </p:cNvSpPr>
            <p:nvPr/>
          </p:nvSpPr>
          <p:spPr bwMode="auto">
            <a:xfrm>
              <a:off x="4649" y="2160"/>
              <a:ext cx="136" cy="1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4" name="Oval 97"/>
            <p:cNvSpPr>
              <a:spLocks noChangeArrowheads="1"/>
            </p:cNvSpPr>
            <p:nvPr/>
          </p:nvSpPr>
          <p:spPr bwMode="auto">
            <a:xfrm>
              <a:off x="5244" y="1888"/>
              <a:ext cx="136" cy="998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5" name="Oval 99"/>
            <p:cNvSpPr>
              <a:spLocks noChangeArrowheads="1"/>
            </p:cNvSpPr>
            <p:nvPr/>
          </p:nvSpPr>
          <p:spPr bwMode="auto">
            <a:xfrm flipH="1">
              <a:off x="5424" y="2160"/>
              <a:ext cx="136" cy="13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6" name="Text Box 101"/>
            <p:cNvSpPr txBox="1">
              <a:spLocks noChangeArrowheads="1"/>
            </p:cNvSpPr>
            <p:nvPr/>
          </p:nvSpPr>
          <p:spPr bwMode="auto">
            <a:xfrm>
              <a:off x="4377" y="2204"/>
              <a:ext cx="86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3200">
                  <a:latin typeface="Comic Sans MS" pitchFamily="66" charset="0"/>
                </a:rPr>
                <a:t>=      x</a:t>
              </a:r>
            </a:p>
          </p:txBody>
        </p:sp>
        <p:sp>
          <p:nvSpPr>
            <p:cNvPr id="50197" name="Text Box 110"/>
            <p:cNvSpPr txBox="1">
              <a:spLocks noChangeArrowheads="1"/>
            </p:cNvSpPr>
            <p:nvPr/>
          </p:nvSpPr>
          <p:spPr bwMode="auto">
            <a:xfrm>
              <a:off x="3651" y="1859"/>
              <a:ext cx="37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>
                  <a:solidFill>
                    <a:srgbClr val="FF9900"/>
                  </a:solidFill>
                  <a:latin typeface="Comic Sans MS" pitchFamily="66" charset="0"/>
                </a:rPr>
                <a:t>J/</a:t>
              </a:r>
              <a:r>
                <a:rPr lang="el-GR">
                  <a:solidFill>
                    <a:srgbClr val="FF9900"/>
                  </a:solidFill>
                  <a:latin typeface="Comic Sans MS" pitchFamily="66" charset="0"/>
                </a:rPr>
                <a:t>ψ</a:t>
              </a:r>
            </a:p>
          </p:txBody>
        </p:sp>
        <p:sp>
          <p:nvSpPr>
            <p:cNvPr id="50198" name="Line 140"/>
            <p:cNvSpPr>
              <a:spLocks noChangeShapeType="1"/>
            </p:cNvSpPr>
            <p:nvPr/>
          </p:nvSpPr>
          <p:spPr bwMode="auto">
            <a:xfrm flipH="1">
              <a:off x="4898" y="1889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99" name="Line 144"/>
            <p:cNvSpPr>
              <a:spLocks noChangeShapeType="1"/>
            </p:cNvSpPr>
            <p:nvPr/>
          </p:nvSpPr>
          <p:spPr bwMode="auto">
            <a:xfrm flipH="1">
              <a:off x="4965" y="2206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00" name="Line 145"/>
            <p:cNvSpPr>
              <a:spLocks noChangeShapeType="1"/>
            </p:cNvSpPr>
            <p:nvPr/>
          </p:nvSpPr>
          <p:spPr bwMode="auto">
            <a:xfrm flipH="1">
              <a:off x="5171" y="1889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01" name="Line 146"/>
            <p:cNvSpPr>
              <a:spLocks noChangeShapeType="1"/>
            </p:cNvSpPr>
            <p:nvPr/>
          </p:nvSpPr>
          <p:spPr bwMode="auto">
            <a:xfrm flipH="1">
              <a:off x="4898" y="288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02" name="Line 147"/>
            <p:cNvSpPr>
              <a:spLocks noChangeShapeType="1"/>
            </p:cNvSpPr>
            <p:nvPr/>
          </p:nvSpPr>
          <p:spPr bwMode="auto">
            <a:xfrm flipH="1">
              <a:off x="5174" y="288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03" name="Line 152"/>
            <p:cNvSpPr>
              <a:spLocks noChangeShapeType="1"/>
            </p:cNvSpPr>
            <p:nvPr/>
          </p:nvSpPr>
          <p:spPr bwMode="auto">
            <a:xfrm flipH="1">
              <a:off x="3899" y="288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04" name="Line 153"/>
            <p:cNvSpPr>
              <a:spLocks noChangeShapeType="1"/>
            </p:cNvSpPr>
            <p:nvPr/>
          </p:nvSpPr>
          <p:spPr bwMode="auto">
            <a:xfrm flipH="1">
              <a:off x="3899" y="1889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05" name="Line 154"/>
            <p:cNvSpPr>
              <a:spLocks noChangeShapeType="1"/>
            </p:cNvSpPr>
            <p:nvPr/>
          </p:nvSpPr>
          <p:spPr bwMode="auto">
            <a:xfrm flipH="1">
              <a:off x="4262" y="1889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06" name="Line 155"/>
            <p:cNvSpPr>
              <a:spLocks noChangeShapeType="1"/>
            </p:cNvSpPr>
            <p:nvPr/>
          </p:nvSpPr>
          <p:spPr bwMode="auto">
            <a:xfrm flipH="1">
              <a:off x="4265" y="288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07" name="Line 157"/>
            <p:cNvSpPr>
              <a:spLocks noChangeShapeType="1"/>
            </p:cNvSpPr>
            <p:nvPr/>
          </p:nvSpPr>
          <p:spPr bwMode="auto">
            <a:xfrm flipH="1">
              <a:off x="5157" y="2206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08" name="Line 158"/>
            <p:cNvSpPr>
              <a:spLocks noChangeShapeType="1"/>
            </p:cNvSpPr>
            <p:nvPr/>
          </p:nvSpPr>
          <p:spPr bwMode="auto">
            <a:xfrm flipH="1">
              <a:off x="5156" y="2569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09" name="Line 159"/>
            <p:cNvSpPr>
              <a:spLocks noChangeShapeType="1"/>
            </p:cNvSpPr>
            <p:nvPr/>
          </p:nvSpPr>
          <p:spPr bwMode="auto">
            <a:xfrm flipH="1">
              <a:off x="4965" y="2569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10" name="Line 161"/>
            <p:cNvSpPr>
              <a:spLocks noChangeShapeType="1"/>
            </p:cNvSpPr>
            <p:nvPr/>
          </p:nvSpPr>
          <p:spPr bwMode="auto">
            <a:xfrm flipH="1">
              <a:off x="5511" y="2161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11" name="Line 162"/>
            <p:cNvSpPr>
              <a:spLocks noChangeShapeType="1"/>
            </p:cNvSpPr>
            <p:nvPr/>
          </p:nvSpPr>
          <p:spPr bwMode="auto">
            <a:xfrm flipH="1">
              <a:off x="5511" y="2297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12" name="Line 163"/>
            <p:cNvSpPr>
              <a:spLocks noChangeShapeType="1"/>
            </p:cNvSpPr>
            <p:nvPr/>
          </p:nvSpPr>
          <p:spPr bwMode="auto">
            <a:xfrm flipH="1">
              <a:off x="5556" y="2251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13" name="Line 164"/>
            <p:cNvSpPr>
              <a:spLocks noChangeShapeType="1"/>
            </p:cNvSpPr>
            <p:nvPr/>
          </p:nvSpPr>
          <p:spPr bwMode="auto">
            <a:xfrm flipH="1">
              <a:off x="5556" y="220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14" name="Line 165"/>
            <p:cNvSpPr>
              <a:spLocks noChangeShapeType="1"/>
            </p:cNvSpPr>
            <p:nvPr/>
          </p:nvSpPr>
          <p:spPr bwMode="auto">
            <a:xfrm flipH="1">
              <a:off x="4573" y="2297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15" name="Line 166"/>
            <p:cNvSpPr>
              <a:spLocks noChangeShapeType="1"/>
            </p:cNvSpPr>
            <p:nvPr/>
          </p:nvSpPr>
          <p:spPr bwMode="auto">
            <a:xfrm flipH="1">
              <a:off x="4570" y="2161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16" name="Line 167"/>
            <p:cNvSpPr>
              <a:spLocks noChangeShapeType="1"/>
            </p:cNvSpPr>
            <p:nvPr/>
          </p:nvSpPr>
          <p:spPr bwMode="auto">
            <a:xfrm flipH="1">
              <a:off x="4513" y="2251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17" name="Line 168"/>
            <p:cNvSpPr>
              <a:spLocks noChangeShapeType="1"/>
            </p:cNvSpPr>
            <p:nvPr/>
          </p:nvSpPr>
          <p:spPr bwMode="auto">
            <a:xfrm flipH="1">
              <a:off x="4513" y="220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18" name="Line 177"/>
            <p:cNvSpPr>
              <a:spLocks noChangeShapeType="1"/>
            </p:cNvSpPr>
            <p:nvPr/>
          </p:nvSpPr>
          <p:spPr bwMode="auto">
            <a:xfrm flipH="1">
              <a:off x="4332" y="2206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19" name="Line 178"/>
            <p:cNvSpPr>
              <a:spLocks noChangeShapeType="1"/>
            </p:cNvSpPr>
            <p:nvPr/>
          </p:nvSpPr>
          <p:spPr bwMode="auto">
            <a:xfrm flipH="1">
              <a:off x="3878" y="2206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20" name="Line 179"/>
            <p:cNvSpPr>
              <a:spLocks noChangeShapeType="1"/>
            </p:cNvSpPr>
            <p:nvPr/>
          </p:nvSpPr>
          <p:spPr bwMode="auto">
            <a:xfrm flipH="1">
              <a:off x="3878" y="2569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21" name="Line 180"/>
            <p:cNvSpPr>
              <a:spLocks noChangeShapeType="1"/>
            </p:cNvSpPr>
            <p:nvPr/>
          </p:nvSpPr>
          <p:spPr bwMode="auto">
            <a:xfrm flipH="1">
              <a:off x="4332" y="2569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22" name="Oval 104"/>
            <p:cNvSpPr>
              <a:spLocks noChangeArrowheads="1"/>
            </p:cNvSpPr>
            <p:nvPr/>
          </p:nvSpPr>
          <p:spPr bwMode="auto">
            <a:xfrm>
              <a:off x="5237" y="3022"/>
              <a:ext cx="136" cy="998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23" name="Oval 105"/>
            <p:cNvSpPr>
              <a:spLocks noChangeArrowheads="1"/>
            </p:cNvSpPr>
            <p:nvPr/>
          </p:nvSpPr>
          <p:spPr bwMode="auto">
            <a:xfrm flipH="1">
              <a:off x="5057" y="3294"/>
              <a:ext cx="136" cy="13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24" name="Text Box 106"/>
            <p:cNvSpPr txBox="1">
              <a:spLocks noChangeArrowheads="1"/>
            </p:cNvSpPr>
            <p:nvPr/>
          </p:nvSpPr>
          <p:spPr bwMode="auto">
            <a:xfrm>
              <a:off x="3969" y="3339"/>
              <a:ext cx="127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3200">
                  <a:latin typeface="Comic Sans MS" pitchFamily="66" charset="0"/>
                </a:rPr>
                <a:t>=        x</a:t>
              </a:r>
            </a:p>
          </p:txBody>
        </p:sp>
        <p:sp>
          <p:nvSpPr>
            <p:cNvPr id="50225" name="Oval 102"/>
            <p:cNvSpPr>
              <a:spLocks noChangeArrowheads="1"/>
            </p:cNvSpPr>
            <p:nvPr/>
          </p:nvSpPr>
          <p:spPr bwMode="auto">
            <a:xfrm flipH="1">
              <a:off x="4496" y="3022"/>
              <a:ext cx="136" cy="99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26" name="Oval 103"/>
            <p:cNvSpPr>
              <a:spLocks noChangeArrowheads="1"/>
            </p:cNvSpPr>
            <p:nvPr/>
          </p:nvSpPr>
          <p:spPr bwMode="auto">
            <a:xfrm>
              <a:off x="4314" y="3294"/>
              <a:ext cx="136" cy="1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27" name="Line 111"/>
            <p:cNvSpPr>
              <a:spLocks noChangeShapeType="1"/>
            </p:cNvSpPr>
            <p:nvPr/>
          </p:nvSpPr>
          <p:spPr bwMode="auto">
            <a:xfrm flipH="1" flipV="1">
              <a:off x="3969" y="3158"/>
              <a:ext cx="317" cy="91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28" name="Text Box 112"/>
            <p:cNvSpPr txBox="1">
              <a:spLocks noChangeArrowheads="1"/>
            </p:cNvSpPr>
            <p:nvPr/>
          </p:nvSpPr>
          <p:spPr bwMode="auto">
            <a:xfrm>
              <a:off x="4047" y="2992"/>
              <a:ext cx="37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>
                  <a:solidFill>
                    <a:srgbClr val="FF9900"/>
                  </a:solidFill>
                  <a:latin typeface="Comic Sans MS" pitchFamily="66" charset="0"/>
                </a:rPr>
                <a:t>J/</a:t>
              </a:r>
              <a:r>
                <a:rPr lang="el-GR">
                  <a:solidFill>
                    <a:srgbClr val="FF9900"/>
                  </a:solidFill>
                  <a:latin typeface="Comic Sans MS" pitchFamily="66" charset="0"/>
                </a:rPr>
                <a:t>ψ</a:t>
              </a:r>
            </a:p>
          </p:txBody>
        </p:sp>
        <p:sp>
          <p:nvSpPr>
            <p:cNvPr id="50229" name="Line 124"/>
            <p:cNvSpPr>
              <a:spLocks noChangeShapeType="1"/>
            </p:cNvSpPr>
            <p:nvPr/>
          </p:nvSpPr>
          <p:spPr bwMode="auto">
            <a:xfrm flipV="1">
              <a:off x="5420" y="3158"/>
              <a:ext cx="317" cy="91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30" name="Text Box 125"/>
            <p:cNvSpPr txBox="1">
              <a:spLocks noChangeArrowheads="1"/>
            </p:cNvSpPr>
            <p:nvPr/>
          </p:nvSpPr>
          <p:spPr bwMode="auto">
            <a:xfrm flipH="1">
              <a:off x="5327" y="2991"/>
              <a:ext cx="37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>
                  <a:solidFill>
                    <a:srgbClr val="FF9900"/>
                  </a:solidFill>
                  <a:latin typeface="Comic Sans MS" pitchFamily="66" charset="0"/>
                </a:rPr>
                <a:t>J/</a:t>
              </a:r>
              <a:r>
                <a:rPr lang="el-GR">
                  <a:solidFill>
                    <a:srgbClr val="FF9900"/>
                  </a:solidFill>
                  <a:latin typeface="Comic Sans MS" pitchFamily="66" charset="0"/>
                </a:rPr>
                <a:t>ψ</a:t>
              </a:r>
            </a:p>
          </p:txBody>
        </p:sp>
        <p:sp>
          <p:nvSpPr>
            <p:cNvPr id="50231" name="Line 169"/>
            <p:cNvSpPr>
              <a:spLocks noChangeShapeType="1"/>
            </p:cNvSpPr>
            <p:nvPr/>
          </p:nvSpPr>
          <p:spPr bwMode="auto">
            <a:xfrm flipH="1">
              <a:off x="4241" y="3294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32" name="Line 170"/>
            <p:cNvSpPr>
              <a:spLocks noChangeShapeType="1"/>
            </p:cNvSpPr>
            <p:nvPr/>
          </p:nvSpPr>
          <p:spPr bwMode="auto">
            <a:xfrm flipH="1">
              <a:off x="4184" y="3339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33" name="Line 171"/>
            <p:cNvSpPr>
              <a:spLocks noChangeShapeType="1"/>
            </p:cNvSpPr>
            <p:nvPr/>
          </p:nvSpPr>
          <p:spPr bwMode="auto">
            <a:xfrm flipH="1">
              <a:off x="4241" y="3430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34" name="Line 172"/>
            <p:cNvSpPr>
              <a:spLocks noChangeShapeType="1"/>
            </p:cNvSpPr>
            <p:nvPr/>
          </p:nvSpPr>
          <p:spPr bwMode="auto">
            <a:xfrm flipH="1">
              <a:off x="4183" y="3385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35" name="Line 173"/>
            <p:cNvSpPr>
              <a:spLocks noChangeShapeType="1"/>
            </p:cNvSpPr>
            <p:nvPr/>
          </p:nvSpPr>
          <p:spPr bwMode="auto">
            <a:xfrm flipH="1">
              <a:off x="4979" y="3294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36" name="Line 174"/>
            <p:cNvSpPr>
              <a:spLocks noChangeShapeType="1"/>
            </p:cNvSpPr>
            <p:nvPr/>
          </p:nvSpPr>
          <p:spPr bwMode="auto">
            <a:xfrm flipH="1">
              <a:off x="4921" y="3339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37" name="Line 175"/>
            <p:cNvSpPr>
              <a:spLocks noChangeShapeType="1"/>
            </p:cNvSpPr>
            <p:nvPr/>
          </p:nvSpPr>
          <p:spPr bwMode="auto">
            <a:xfrm flipH="1">
              <a:off x="4985" y="3430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38" name="Line 176"/>
            <p:cNvSpPr>
              <a:spLocks noChangeShapeType="1"/>
            </p:cNvSpPr>
            <p:nvPr/>
          </p:nvSpPr>
          <p:spPr bwMode="auto">
            <a:xfrm flipH="1">
              <a:off x="4921" y="3385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39" name="Line 183"/>
            <p:cNvSpPr>
              <a:spLocks noChangeShapeType="1"/>
            </p:cNvSpPr>
            <p:nvPr/>
          </p:nvSpPr>
          <p:spPr bwMode="auto">
            <a:xfrm flipH="1">
              <a:off x="4573" y="3023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40" name="Line 184"/>
            <p:cNvSpPr>
              <a:spLocks noChangeShapeType="1"/>
            </p:cNvSpPr>
            <p:nvPr/>
          </p:nvSpPr>
          <p:spPr bwMode="auto">
            <a:xfrm flipH="1">
              <a:off x="4573" y="4020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41" name="Line 185"/>
            <p:cNvSpPr>
              <a:spLocks noChangeShapeType="1"/>
            </p:cNvSpPr>
            <p:nvPr/>
          </p:nvSpPr>
          <p:spPr bwMode="auto">
            <a:xfrm flipH="1">
              <a:off x="4628" y="3340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42" name="Line 186"/>
            <p:cNvSpPr>
              <a:spLocks noChangeShapeType="1"/>
            </p:cNvSpPr>
            <p:nvPr/>
          </p:nvSpPr>
          <p:spPr bwMode="auto">
            <a:xfrm flipH="1">
              <a:off x="4628" y="3703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43" name="Line 191"/>
            <p:cNvSpPr>
              <a:spLocks noChangeShapeType="1"/>
            </p:cNvSpPr>
            <p:nvPr/>
          </p:nvSpPr>
          <p:spPr bwMode="auto">
            <a:xfrm flipH="1">
              <a:off x="5316" y="3023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44" name="Line 192"/>
            <p:cNvSpPr>
              <a:spLocks noChangeShapeType="1"/>
            </p:cNvSpPr>
            <p:nvPr/>
          </p:nvSpPr>
          <p:spPr bwMode="auto">
            <a:xfrm flipH="1">
              <a:off x="5316" y="4020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45" name="Line 193"/>
            <p:cNvSpPr>
              <a:spLocks noChangeShapeType="1"/>
            </p:cNvSpPr>
            <p:nvPr/>
          </p:nvSpPr>
          <p:spPr bwMode="auto">
            <a:xfrm flipH="1">
              <a:off x="5368" y="3340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46" name="Line 194"/>
            <p:cNvSpPr>
              <a:spLocks noChangeShapeType="1"/>
            </p:cNvSpPr>
            <p:nvPr/>
          </p:nvSpPr>
          <p:spPr bwMode="auto">
            <a:xfrm flipH="1">
              <a:off x="5368" y="3703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7" name="Rectangle 38"/>
          <p:cNvSpPr>
            <a:spLocks noChangeArrowheads="1"/>
          </p:cNvSpPr>
          <p:nvPr/>
        </p:nvSpPr>
        <p:spPr bwMode="auto">
          <a:xfrm>
            <a:off x="1285875" y="6000750"/>
            <a:ext cx="2700338" cy="3413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SzPct val="80000"/>
              <a:defRPr/>
            </a:pPr>
            <a:r>
              <a:rPr lang="en-US" altLang="ja-JP" dirty="0" err="1"/>
              <a:t>RGdC</a:t>
            </a:r>
            <a:r>
              <a:rPr lang="en-US" altLang="ja-JP" dirty="0"/>
              <a:t>, </a:t>
            </a:r>
            <a:r>
              <a:rPr lang="en-US" altLang="ja-JP" dirty="0" err="1"/>
              <a:t>hep</a:t>
            </a:r>
            <a:r>
              <a:rPr lang="en-US" altLang="ja-JP" dirty="0"/>
              <a:t>-ph/0701222</a:t>
            </a:r>
            <a:endParaRPr lang="fr-FR" dirty="0"/>
          </a:p>
        </p:txBody>
      </p:sp>
      <p:sp>
        <p:nvSpPr>
          <p:cNvPr id="108" name="Espace réservé du contenu 107"/>
          <p:cNvSpPr>
            <a:spLocks noGrp="1"/>
          </p:cNvSpPr>
          <p:nvPr>
            <p:ph idx="1"/>
          </p:nvPr>
        </p:nvSpPr>
        <p:spPr>
          <a:xfrm>
            <a:off x="0" y="1341438"/>
            <a:ext cx="6143625" cy="4587875"/>
          </a:xfrm>
        </p:spPr>
        <p:txBody>
          <a:bodyPr/>
          <a:lstStyle/>
          <a:p>
            <a:r>
              <a:rPr lang="en-US" sz="2400" smtClean="0"/>
              <a:t>For a given A+A collision at b</a:t>
            </a:r>
            <a:r>
              <a:rPr lang="en-US" sz="2400" baseline="-25000" smtClean="0"/>
              <a:t>AA</a:t>
            </a:r>
            <a:r>
              <a:rPr lang="en-US" sz="2400" smtClean="0"/>
              <a:t>, Glauber provides a set of N+N collisions occurring at </a:t>
            </a:r>
            <a:r>
              <a:rPr lang="en-US" sz="2400" smtClean="0">
                <a:solidFill>
                  <a:srgbClr val="0070C0"/>
                </a:solidFill>
              </a:rPr>
              <a:t>b</a:t>
            </a:r>
            <a:r>
              <a:rPr lang="en-US" sz="2400" baseline="-25000" smtClean="0">
                <a:solidFill>
                  <a:srgbClr val="0070C0"/>
                </a:solidFill>
              </a:rPr>
              <a:t>i</a:t>
            </a:r>
            <a:r>
              <a:rPr lang="en-US" sz="2400" baseline="30000" smtClean="0">
                <a:solidFill>
                  <a:srgbClr val="0070C0"/>
                </a:solidFill>
              </a:rPr>
              <a:t>1</a:t>
            </a:r>
            <a:r>
              <a:rPr lang="en-US" sz="2400" smtClean="0"/>
              <a:t> and </a:t>
            </a:r>
            <a:r>
              <a:rPr lang="en-US" sz="2400" smtClean="0">
                <a:solidFill>
                  <a:srgbClr val="FF0000"/>
                </a:solidFill>
              </a:rPr>
              <a:t>b</a:t>
            </a:r>
            <a:r>
              <a:rPr lang="en-US" sz="2400" baseline="-25000" smtClean="0">
                <a:solidFill>
                  <a:srgbClr val="FF0000"/>
                </a:solidFill>
              </a:rPr>
              <a:t>i</a:t>
            </a:r>
            <a:r>
              <a:rPr lang="en-US" sz="2400" baseline="30000" smtClean="0">
                <a:solidFill>
                  <a:srgbClr val="FF0000"/>
                </a:solidFill>
              </a:rPr>
              <a:t>2</a:t>
            </a:r>
            <a:endParaRPr lang="en-US" sz="2400" smtClean="0"/>
          </a:p>
          <a:p>
            <a:endParaRPr lang="en-US" sz="2400" smtClean="0"/>
          </a:p>
          <a:p>
            <a:r>
              <a:rPr lang="en-US" sz="2400" smtClean="0"/>
              <a:t>One minimal assumption is rapidity factorization: R</a:t>
            </a:r>
            <a:r>
              <a:rPr lang="en-US" sz="2400" baseline="-25000" smtClean="0"/>
              <a:t>AA</a:t>
            </a:r>
            <a:r>
              <a:rPr lang="en-US" sz="2400" smtClean="0"/>
              <a:t>(|y|,b</a:t>
            </a:r>
            <a:r>
              <a:rPr lang="en-US" sz="2400" baseline="-25000" smtClean="0"/>
              <a:t>AA</a:t>
            </a:r>
            <a:r>
              <a:rPr lang="en-US" sz="2400" smtClean="0"/>
              <a:t>) =</a:t>
            </a:r>
          </a:p>
          <a:p>
            <a:pPr algn="ctr">
              <a:buFontTx/>
              <a:buNone/>
            </a:pPr>
            <a:r>
              <a:rPr lang="el-GR" sz="2400" smtClean="0"/>
              <a:t>Σ</a:t>
            </a:r>
            <a:r>
              <a:rPr lang="en-US" sz="2400" baseline="-25000" smtClean="0"/>
              <a:t>collisions</a:t>
            </a:r>
            <a:r>
              <a:rPr lang="en-US" sz="2400" smtClean="0"/>
              <a:t> [</a:t>
            </a:r>
            <a:r>
              <a:rPr lang="en-US" sz="2400" smtClean="0">
                <a:solidFill>
                  <a:srgbClr val="0070C0"/>
                </a:solidFill>
              </a:rPr>
              <a:t>R</a:t>
            </a:r>
            <a:r>
              <a:rPr lang="en-US" sz="2400" baseline="-25000" smtClean="0">
                <a:solidFill>
                  <a:srgbClr val="0070C0"/>
                </a:solidFill>
              </a:rPr>
              <a:t>dA</a:t>
            </a:r>
            <a:r>
              <a:rPr lang="en-US" sz="2400" smtClean="0">
                <a:solidFill>
                  <a:srgbClr val="0070C0"/>
                </a:solidFill>
              </a:rPr>
              <a:t>(-y,b</a:t>
            </a:r>
            <a:r>
              <a:rPr lang="en-US" sz="2400" baseline="-25000" smtClean="0">
                <a:solidFill>
                  <a:srgbClr val="0070C0"/>
                </a:solidFill>
              </a:rPr>
              <a:t>i</a:t>
            </a:r>
            <a:r>
              <a:rPr lang="en-US" sz="2400" baseline="30000" smtClean="0">
                <a:solidFill>
                  <a:srgbClr val="0070C0"/>
                </a:solidFill>
              </a:rPr>
              <a:t>1</a:t>
            </a:r>
            <a:r>
              <a:rPr lang="en-US" sz="2400" smtClean="0">
                <a:solidFill>
                  <a:srgbClr val="0070C0"/>
                </a:solidFill>
              </a:rPr>
              <a:t>) </a:t>
            </a:r>
            <a:r>
              <a:rPr lang="en-US" sz="2400" smtClean="0"/>
              <a:t>x </a:t>
            </a:r>
            <a:r>
              <a:rPr lang="en-US" sz="2400" smtClean="0">
                <a:solidFill>
                  <a:srgbClr val="FF0000"/>
                </a:solidFill>
              </a:rPr>
              <a:t>R</a:t>
            </a:r>
            <a:r>
              <a:rPr lang="en-US" sz="2400" baseline="-25000" smtClean="0">
                <a:solidFill>
                  <a:srgbClr val="FF0000"/>
                </a:solidFill>
              </a:rPr>
              <a:t>dA</a:t>
            </a:r>
            <a:r>
              <a:rPr lang="en-US" sz="2400" smtClean="0">
                <a:solidFill>
                  <a:srgbClr val="FF0000"/>
                </a:solidFill>
              </a:rPr>
              <a:t>(+y,b</a:t>
            </a:r>
            <a:r>
              <a:rPr lang="en-US" sz="2400" baseline="-25000" smtClean="0">
                <a:solidFill>
                  <a:srgbClr val="FF0000"/>
                </a:solidFill>
              </a:rPr>
              <a:t>i</a:t>
            </a:r>
            <a:r>
              <a:rPr lang="en-US" sz="2400" baseline="30000" smtClean="0">
                <a:solidFill>
                  <a:srgbClr val="FF0000"/>
                </a:solidFill>
              </a:rPr>
              <a:t>2</a:t>
            </a:r>
            <a:r>
              <a:rPr lang="en-US" sz="2400" smtClean="0">
                <a:solidFill>
                  <a:srgbClr val="FF0000"/>
                </a:solidFill>
              </a:rPr>
              <a:t>)</a:t>
            </a:r>
            <a:r>
              <a:rPr lang="en-US" sz="2400" smtClean="0"/>
              <a:t>] / N</a:t>
            </a:r>
            <a:r>
              <a:rPr lang="en-US" sz="2400" baseline="-25000" smtClean="0"/>
              <a:t>coll</a:t>
            </a:r>
          </a:p>
          <a:p>
            <a:endParaRPr lang="en-US" sz="2400" smtClean="0"/>
          </a:p>
          <a:p>
            <a:r>
              <a:rPr lang="en-US" sz="2400" smtClean="0"/>
              <a:t>Works (at least) for absorption &amp; shadowing since production</a:t>
            </a:r>
          </a:p>
          <a:p>
            <a:pPr>
              <a:buFontTx/>
              <a:buNone/>
            </a:pPr>
            <a:r>
              <a:rPr lang="en-US" sz="2400" smtClean="0"/>
              <a:t>	~ </a:t>
            </a:r>
            <a:r>
              <a:rPr lang="en-US" sz="2400" smtClean="0">
                <a:solidFill>
                  <a:srgbClr val="0070C0"/>
                </a:solidFill>
              </a:rPr>
              <a:t>pdf1</a:t>
            </a:r>
            <a:r>
              <a:rPr lang="en-US" sz="2400" smtClean="0"/>
              <a:t> x </a:t>
            </a:r>
            <a:r>
              <a:rPr lang="en-US" sz="2400" smtClean="0">
                <a:solidFill>
                  <a:srgbClr val="FF0000"/>
                </a:solidFill>
              </a:rPr>
              <a:t>pdf2</a:t>
            </a:r>
            <a:r>
              <a:rPr lang="en-US" sz="2400" smtClean="0"/>
              <a:t> x exp –</a:t>
            </a:r>
            <a:r>
              <a:rPr lang="el-GR" sz="2400" smtClean="0"/>
              <a:t>ρσ(</a:t>
            </a:r>
            <a:r>
              <a:rPr lang="en-US" sz="2400" smtClean="0">
                <a:solidFill>
                  <a:srgbClr val="0070C0"/>
                </a:solidFill>
              </a:rPr>
              <a:t>L</a:t>
            </a:r>
            <a:r>
              <a:rPr lang="en-US" sz="2400" baseline="-25000" smtClean="0">
                <a:solidFill>
                  <a:srgbClr val="0070C0"/>
                </a:solidFill>
              </a:rPr>
              <a:t>1</a:t>
            </a:r>
            <a:r>
              <a:rPr lang="en-US" sz="2400" smtClean="0"/>
              <a:t>+</a:t>
            </a:r>
            <a:r>
              <a:rPr lang="en-US" sz="2400" smtClean="0">
                <a:solidFill>
                  <a:srgbClr val="FF0000"/>
                </a:solidFill>
              </a:rPr>
              <a:t>L</a:t>
            </a:r>
            <a:r>
              <a:rPr lang="en-US" sz="2400" baseline="-25000" smtClean="0">
                <a:solidFill>
                  <a:srgbClr val="FF0000"/>
                </a:solidFill>
              </a:rPr>
              <a:t>2</a:t>
            </a:r>
            <a:r>
              <a:rPr lang="en-US" sz="2400" smtClean="0"/>
              <a:t>)</a:t>
            </a:r>
          </a:p>
          <a:p>
            <a:endParaRPr lang="en-US" sz="2400" smtClean="0"/>
          </a:p>
        </p:txBody>
      </p:sp>
      <p:sp>
        <p:nvSpPr>
          <p:cNvPr id="50184" name="Espace réservé de la date 108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2008, February 6th</a:t>
            </a:r>
            <a:endParaRPr lang="en-US" smtClean="0"/>
          </a:p>
        </p:txBody>
      </p:sp>
      <p:sp>
        <p:nvSpPr>
          <p:cNvPr id="50185" name="Espace réservé du pied de page 11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Quarkonia production in cold and hot matters - raphael@in2p3.fr</a:t>
            </a:r>
            <a:endParaRPr lang="fr-FR" smtClean="0"/>
          </a:p>
        </p:txBody>
      </p:sp>
      <p:sp>
        <p:nvSpPr>
          <p:cNvPr id="50186" name="Espace réservé du numéro de diapositive 11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C7C44A-495E-45C0-B0F4-AC28986A7CAC}" type="slidenum">
              <a:rPr lang="fr-FR" smtClean="0"/>
              <a:pPr/>
              <a:t>38</a:t>
            </a:fld>
            <a:r>
              <a:rPr lang="fr-FR" smtClean="0"/>
              <a:t>/29</a:t>
            </a:r>
          </a:p>
        </p:txBody>
      </p:sp>
    </p:spTree>
    <p:custDataLst>
      <p:tags r:id="rId1"/>
    </p:custDataLst>
  </p:cSld>
  <p:clrMapOvr>
    <a:masterClrMapping/>
  </p:clrMapOvr>
  <p:transition advTm="6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3200" smtClean="0">
                <a:solidFill>
                  <a:srgbClr val="FF0000"/>
                </a:solidFill>
              </a:rPr>
              <a:t>What’s going on @SPS ?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Several models could fit NA50</a:t>
            </a:r>
          </a:p>
          <a:p>
            <a:pPr lvl="1" eaLnBrk="1" hangingPunct="1"/>
            <a:r>
              <a:rPr lang="en-US" smtClean="0"/>
              <a:t>Plasma (either thermal or percolative)</a:t>
            </a:r>
          </a:p>
          <a:p>
            <a:pPr lvl="1" eaLnBrk="1" hangingPunct="1"/>
            <a:r>
              <a:rPr lang="en-US" smtClean="0"/>
              <a:t>Comovers (hadronic or partonic ?)</a:t>
            </a:r>
          </a:p>
          <a:p>
            <a:pPr eaLnBrk="1" hangingPunct="1"/>
            <a:r>
              <a:rPr lang="en-US" smtClean="0"/>
              <a:t>Now NA60… </a:t>
            </a:r>
          </a:p>
          <a:p>
            <a:pPr lvl="1" eaLnBrk="1" hangingPunct="1"/>
            <a:r>
              <a:rPr lang="en-US" smtClean="0"/>
              <a:t>Difficult to </a:t>
            </a:r>
          </a:p>
          <a:p>
            <a:pPr lvl="1" eaLnBrk="1" hangingPunct="1">
              <a:buFontTx/>
              <a:buNone/>
            </a:pPr>
            <a:r>
              <a:rPr lang="en-US" smtClean="0"/>
              <a:t>reproduce…</a:t>
            </a:r>
          </a:p>
        </p:txBody>
      </p:sp>
      <p:grpSp>
        <p:nvGrpSpPr>
          <p:cNvPr id="51204" name="Group 4"/>
          <p:cNvGrpSpPr>
            <a:grpSpLocks/>
          </p:cNvGrpSpPr>
          <p:nvPr/>
        </p:nvGrpSpPr>
        <p:grpSpPr bwMode="auto">
          <a:xfrm>
            <a:off x="179388" y="115888"/>
            <a:ext cx="8785225" cy="936625"/>
            <a:chOff x="113" y="73"/>
            <a:chExt cx="5534" cy="590"/>
          </a:xfrm>
        </p:grpSpPr>
        <p:grpSp>
          <p:nvGrpSpPr>
            <p:cNvPr id="51219" name="Group 5"/>
            <p:cNvGrpSpPr>
              <a:grpSpLocks/>
            </p:cNvGrpSpPr>
            <p:nvPr/>
          </p:nvGrpSpPr>
          <p:grpSpPr bwMode="auto">
            <a:xfrm flipH="1">
              <a:off x="4830" y="73"/>
              <a:ext cx="817" cy="590"/>
              <a:chOff x="113" y="73"/>
              <a:chExt cx="817" cy="590"/>
            </a:xfrm>
          </p:grpSpPr>
          <p:sp>
            <p:nvSpPr>
              <p:cNvPr id="51226" name="Oval 6"/>
              <p:cNvSpPr>
                <a:spLocks noChangeArrowheads="1"/>
              </p:cNvSpPr>
              <p:nvPr/>
            </p:nvSpPr>
            <p:spPr bwMode="auto">
              <a:xfrm>
                <a:off x="794" y="73"/>
                <a:ext cx="136" cy="5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27" name="Line 7"/>
              <p:cNvSpPr>
                <a:spLocks noChangeShapeType="1"/>
              </p:cNvSpPr>
              <p:nvPr/>
            </p:nvSpPr>
            <p:spPr bwMode="auto">
              <a:xfrm flipH="1">
                <a:off x="113" y="73"/>
                <a:ext cx="7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28" name="Line 8"/>
              <p:cNvSpPr>
                <a:spLocks noChangeShapeType="1"/>
              </p:cNvSpPr>
              <p:nvPr/>
            </p:nvSpPr>
            <p:spPr bwMode="auto">
              <a:xfrm flipH="1">
                <a:off x="386" y="482"/>
                <a:ext cx="4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29" name="Line 9"/>
              <p:cNvSpPr>
                <a:spLocks noChangeShapeType="1"/>
              </p:cNvSpPr>
              <p:nvPr/>
            </p:nvSpPr>
            <p:spPr bwMode="auto">
              <a:xfrm flipH="1">
                <a:off x="476" y="663"/>
                <a:ext cx="3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30" name="Line 10"/>
              <p:cNvSpPr>
                <a:spLocks noChangeShapeType="1"/>
              </p:cNvSpPr>
              <p:nvPr/>
            </p:nvSpPr>
            <p:spPr bwMode="auto">
              <a:xfrm flipH="1">
                <a:off x="250" y="255"/>
                <a:ext cx="5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220" name="Group 11"/>
            <p:cNvGrpSpPr>
              <a:grpSpLocks/>
            </p:cNvGrpSpPr>
            <p:nvPr/>
          </p:nvGrpSpPr>
          <p:grpSpPr bwMode="auto">
            <a:xfrm>
              <a:off x="113" y="73"/>
              <a:ext cx="817" cy="590"/>
              <a:chOff x="113" y="73"/>
              <a:chExt cx="817" cy="590"/>
            </a:xfrm>
          </p:grpSpPr>
          <p:sp>
            <p:nvSpPr>
              <p:cNvPr id="51221" name="Oval 12"/>
              <p:cNvSpPr>
                <a:spLocks noChangeArrowheads="1"/>
              </p:cNvSpPr>
              <p:nvPr/>
            </p:nvSpPr>
            <p:spPr bwMode="auto">
              <a:xfrm>
                <a:off x="794" y="73"/>
                <a:ext cx="136" cy="5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22" name="Line 13"/>
              <p:cNvSpPr>
                <a:spLocks noChangeShapeType="1"/>
              </p:cNvSpPr>
              <p:nvPr/>
            </p:nvSpPr>
            <p:spPr bwMode="auto">
              <a:xfrm flipH="1">
                <a:off x="113" y="73"/>
                <a:ext cx="7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23" name="Line 14"/>
              <p:cNvSpPr>
                <a:spLocks noChangeShapeType="1"/>
              </p:cNvSpPr>
              <p:nvPr/>
            </p:nvSpPr>
            <p:spPr bwMode="auto">
              <a:xfrm flipH="1">
                <a:off x="386" y="482"/>
                <a:ext cx="4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24" name="Line 15"/>
              <p:cNvSpPr>
                <a:spLocks noChangeShapeType="1"/>
              </p:cNvSpPr>
              <p:nvPr/>
            </p:nvSpPr>
            <p:spPr bwMode="auto">
              <a:xfrm flipH="1">
                <a:off x="476" y="663"/>
                <a:ext cx="3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25" name="Line 16"/>
              <p:cNvSpPr>
                <a:spLocks noChangeShapeType="1"/>
              </p:cNvSpPr>
              <p:nvPr/>
            </p:nvSpPr>
            <p:spPr bwMode="auto">
              <a:xfrm flipH="1">
                <a:off x="250" y="255"/>
                <a:ext cx="5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1205" name="Group 29"/>
          <p:cNvGrpSpPr>
            <a:grpSpLocks/>
          </p:cNvGrpSpPr>
          <p:nvPr/>
        </p:nvGrpSpPr>
        <p:grpSpPr bwMode="auto">
          <a:xfrm>
            <a:off x="3913188" y="2997200"/>
            <a:ext cx="5051425" cy="3427413"/>
            <a:chOff x="2465" y="1888"/>
            <a:chExt cx="3182" cy="2159"/>
          </a:xfrm>
        </p:grpSpPr>
        <p:pic>
          <p:nvPicPr>
            <p:cNvPr id="51211" name="Picture 17"/>
            <p:cNvPicPr>
              <a:picLocks noChangeAspect="1" noChangeArrowheads="1"/>
            </p:cNvPicPr>
            <p:nvPr/>
          </p:nvPicPr>
          <p:blipFill>
            <a:blip r:embed="rId3"/>
            <a:srcRect t="56990" r="10214"/>
            <a:stretch>
              <a:fillRect/>
            </a:stretch>
          </p:blipFill>
          <p:spPr bwMode="auto">
            <a:xfrm>
              <a:off x="2465" y="1888"/>
              <a:ext cx="3182" cy="2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1212" name="Group 18"/>
            <p:cNvGrpSpPr>
              <a:grpSpLocks/>
            </p:cNvGrpSpPr>
            <p:nvPr/>
          </p:nvGrpSpPr>
          <p:grpSpPr bwMode="auto">
            <a:xfrm>
              <a:off x="3282" y="2069"/>
              <a:ext cx="2140" cy="520"/>
              <a:chOff x="1203" y="2849"/>
              <a:chExt cx="2140" cy="520"/>
            </a:xfrm>
          </p:grpSpPr>
          <p:sp>
            <p:nvSpPr>
              <p:cNvPr id="51215" name="Line 19"/>
              <p:cNvSpPr>
                <a:spLocks noChangeShapeType="1"/>
              </p:cNvSpPr>
              <p:nvPr/>
            </p:nvSpPr>
            <p:spPr bwMode="auto">
              <a:xfrm>
                <a:off x="1209" y="3263"/>
                <a:ext cx="471" cy="1"/>
              </a:xfrm>
              <a:prstGeom prst="line">
                <a:avLst/>
              </a:prstGeom>
              <a:noFill/>
              <a:ln w="1905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16" name="Line 20"/>
              <p:cNvSpPr>
                <a:spLocks noChangeShapeType="1"/>
              </p:cNvSpPr>
              <p:nvPr/>
            </p:nvSpPr>
            <p:spPr bwMode="auto">
              <a:xfrm>
                <a:off x="1209" y="3120"/>
                <a:ext cx="471" cy="1"/>
              </a:xfrm>
              <a:prstGeom prst="line">
                <a:avLst/>
              </a:prstGeom>
              <a:noFill/>
              <a:ln w="19050">
                <a:solidFill>
                  <a:srgbClr val="FF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17" name="Line 21"/>
              <p:cNvSpPr>
                <a:spLocks noChangeShapeType="1"/>
              </p:cNvSpPr>
              <p:nvPr/>
            </p:nvSpPr>
            <p:spPr bwMode="auto">
              <a:xfrm>
                <a:off x="1203" y="2957"/>
                <a:ext cx="471" cy="1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18" name="Text Box 22"/>
              <p:cNvSpPr txBox="1">
                <a:spLocks noChangeArrowheads="1"/>
              </p:cNvSpPr>
              <p:nvPr/>
            </p:nvSpPr>
            <p:spPr bwMode="auto">
              <a:xfrm>
                <a:off x="1676" y="2849"/>
                <a:ext cx="1667" cy="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rgbClr val="000099"/>
                    </a:solidFill>
                    <a:cs typeface="Arial" charset="0"/>
                  </a:rPr>
                  <a:t>Satz, Digal, Fortunato</a:t>
                </a:r>
              </a:p>
              <a:p>
                <a:r>
                  <a:rPr lang="en-US" sz="1600">
                    <a:solidFill>
                      <a:srgbClr val="FF3399"/>
                    </a:solidFill>
                    <a:cs typeface="Arial" charset="0"/>
                  </a:rPr>
                  <a:t>Rapp, Grandchamp, Brown</a:t>
                </a:r>
              </a:p>
              <a:p>
                <a:r>
                  <a:rPr lang="en-US" sz="1600">
                    <a:solidFill>
                      <a:srgbClr val="33CC33"/>
                    </a:solidFill>
                    <a:cs typeface="Arial" charset="0"/>
                  </a:rPr>
                  <a:t>Capella, Ferreiro</a:t>
                </a:r>
              </a:p>
            </p:txBody>
          </p:sp>
        </p:grpSp>
        <p:sp>
          <p:nvSpPr>
            <p:cNvPr id="51213" name="Text Box 23"/>
            <p:cNvSpPr txBox="1">
              <a:spLocks noChangeArrowheads="1"/>
            </p:cNvSpPr>
            <p:nvPr/>
          </p:nvSpPr>
          <p:spPr bwMode="auto">
            <a:xfrm>
              <a:off x="2964" y="3158"/>
              <a:ext cx="926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Char char="•"/>
              </a:pPr>
              <a:r>
                <a:rPr lang="fr-FR">
                  <a:solidFill>
                    <a:srgbClr val="3333CC"/>
                  </a:solidFill>
                </a:rPr>
                <a:t> Percolation</a:t>
              </a:r>
            </a:p>
            <a:p>
              <a:pPr>
                <a:buFontTx/>
                <a:buChar char="•"/>
              </a:pPr>
              <a:r>
                <a:rPr lang="fr-FR">
                  <a:solidFill>
                    <a:srgbClr val="FF66CC"/>
                  </a:solidFill>
                </a:rPr>
                <a:t> Plasma</a:t>
              </a:r>
            </a:p>
            <a:p>
              <a:pPr>
                <a:buFontTx/>
                <a:buChar char="•"/>
              </a:pPr>
              <a:r>
                <a:rPr lang="fr-FR">
                  <a:solidFill>
                    <a:srgbClr val="33CC33"/>
                  </a:solidFill>
                </a:rPr>
                <a:t> Comovers</a:t>
              </a:r>
            </a:p>
          </p:txBody>
        </p:sp>
        <p:sp>
          <p:nvSpPr>
            <p:cNvPr id="51214" name="Text Box 24"/>
            <p:cNvSpPr txBox="1">
              <a:spLocks noChangeArrowheads="1"/>
            </p:cNvSpPr>
            <p:nvPr/>
          </p:nvSpPr>
          <p:spPr bwMode="auto">
            <a:xfrm>
              <a:off x="4161" y="3536"/>
              <a:ext cx="11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</p:grpSp>
      <p:sp>
        <p:nvSpPr>
          <p:cNvPr id="51206" name="Line 28"/>
          <p:cNvSpPr>
            <a:spLocks noChangeShapeType="1"/>
          </p:cNvSpPr>
          <p:nvPr/>
        </p:nvSpPr>
        <p:spPr bwMode="auto">
          <a:xfrm>
            <a:off x="3419475" y="908050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07" name="Espace réservé de la date 3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2008, February 6th</a:t>
            </a:r>
            <a:endParaRPr lang="en-US" smtClean="0"/>
          </a:p>
        </p:txBody>
      </p:sp>
      <p:sp>
        <p:nvSpPr>
          <p:cNvPr id="51208" name="Espace réservé du pied de page 3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Quarkonia production in cold and hot matters - raphael@in2p3.fr</a:t>
            </a:r>
            <a:endParaRPr lang="fr-FR" smtClean="0"/>
          </a:p>
        </p:txBody>
      </p:sp>
      <p:sp>
        <p:nvSpPr>
          <p:cNvPr id="51209" name="Espace réservé du numéro de diapositive 3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B627773-72C5-4042-8A4C-03FA0FBCF316}" type="slidenum">
              <a:rPr lang="fr-FR" smtClean="0"/>
              <a:pPr/>
              <a:t>39</a:t>
            </a:fld>
            <a:r>
              <a:rPr lang="fr-FR" smtClean="0"/>
              <a:t>/29</a:t>
            </a:r>
          </a:p>
        </p:txBody>
      </p:sp>
      <p:sp>
        <p:nvSpPr>
          <p:cNvPr id="38" name="Rectangle 25"/>
          <p:cNvSpPr>
            <a:spLocks noChangeArrowheads="1"/>
          </p:cNvSpPr>
          <p:nvPr/>
        </p:nvSpPr>
        <p:spPr bwMode="auto">
          <a:xfrm>
            <a:off x="646113" y="4714875"/>
            <a:ext cx="3060700" cy="6461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SzPct val="80000"/>
              <a:defRPr/>
            </a:pPr>
            <a:r>
              <a:rPr lang="en-US" altLang="ja-JP" dirty="0"/>
              <a:t>Roberta </a:t>
            </a:r>
            <a:r>
              <a:rPr lang="en-US" altLang="ja-JP" dirty="0" err="1"/>
              <a:t>Arnaldi</a:t>
            </a:r>
            <a:r>
              <a:rPr lang="en-US" altLang="ja-JP" dirty="0"/>
              <a:t>, QM05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SzPct val="80000"/>
              <a:defRPr/>
            </a:pPr>
            <a:r>
              <a:rPr lang="en-US" dirty="0">
                <a:latin typeface="+mj-lt"/>
              </a:rPr>
              <a:t>Final in </a:t>
            </a:r>
            <a:r>
              <a:rPr lang="en-US" dirty="0" err="1">
                <a:latin typeface="+mj-lt"/>
              </a:rPr>
              <a:t>nucl</a:t>
            </a:r>
            <a:r>
              <a:rPr lang="en-US" dirty="0">
                <a:latin typeface="+mj-lt"/>
              </a:rPr>
              <a:t>-ex/0706.4361</a:t>
            </a:r>
            <a:endParaRPr lang="en-US" altLang="ja-JP" dirty="0">
              <a:latin typeface="+mj-lt"/>
            </a:endParaRPr>
          </a:p>
        </p:txBody>
      </p:sp>
    </p:spTree>
  </p:cSld>
  <p:clrMapOvr>
    <a:masterClrMapping/>
  </p:clrMapOvr>
  <p:transition advTm="156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At SPS, J/ψ behave pretty much </a:t>
            </a:r>
            <a:br>
              <a:rPr lang="en-US" smtClean="0"/>
            </a:br>
            <a:r>
              <a:rPr lang="en-US" smtClean="0"/>
              <a:t>like the predicted golden QGP signature</a:t>
            </a:r>
          </a:p>
        </p:txBody>
      </p:sp>
      <p:sp>
        <p:nvSpPr>
          <p:cNvPr id="15363" name="Sous-titr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What about RHIC?</a:t>
            </a:r>
          </a:p>
        </p:txBody>
      </p:sp>
      <p:sp>
        <p:nvSpPr>
          <p:cNvPr id="15364" name="Espace réservé de la date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2008, February 6th</a:t>
            </a:r>
            <a:endParaRPr lang="en-US" smtClean="0"/>
          </a:p>
        </p:txBody>
      </p:sp>
      <p:sp>
        <p:nvSpPr>
          <p:cNvPr id="15365" name="Espace réservé du pied de page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Quarkonia production in cold and hot matters - raphael@in2p3.fr</a:t>
            </a:r>
            <a:endParaRPr lang="fr-FR" smtClean="0"/>
          </a:p>
        </p:txBody>
      </p:sp>
      <p:sp>
        <p:nvSpPr>
          <p:cNvPr id="15366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63316F2-ECEB-4C00-AC1C-82C8F4FA0154}" type="slidenum">
              <a:rPr lang="fr-FR" smtClean="0"/>
              <a:pPr/>
              <a:t>4</a:t>
            </a:fld>
            <a:r>
              <a:rPr lang="fr-FR" smtClean="0"/>
              <a:t>/30</a:t>
            </a:r>
          </a:p>
        </p:txBody>
      </p:sp>
      <p:sp>
        <p:nvSpPr>
          <p:cNvPr id="15367" name="Line 25"/>
          <p:cNvSpPr>
            <a:spLocks noChangeShapeType="1"/>
          </p:cNvSpPr>
          <p:nvPr/>
        </p:nvSpPr>
        <p:spPr bwMode="auto">
          <a:xfrm>
            <a:off x="3419475" y="3714750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Tm="9062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37"/>
          <p:cNvGrpSpPr>
            <a:grpSpLocks/>
          </p:cNvGrpSpPr>
          <p:nvPr/>
        </p:nvGrpSpPr>
        <p:grpSpPr bwMode="auto">
          <a:xfrm>
            <a:off x="250825" y="4365625"/>
            <a:ext cx="4448175" cy="2232025"/>
            <a:chOff x="250825" y="4365625"/>
            <a:chExt cx="4447575" cy="2232025"/>
          </a:xfrm>
        </p:grpSpPr>
        <p:grpSp>
          <p:nvGrpSpPr>
            <p:cNvPr id="52255" name="Group 18"/>
            <p:cNvGrpSpPr>
              <a:grpSpLocks/>
            </p:cNvGrpSpPr>
            <p:nvPr/>
          </p:nvGrpSpPr>
          <p:grpSpPr bwMode="auto">
            <a:xfrm>
              <a:off x="250825" y="4448175"/>
              <a:ext cx="3097213" cy="2149475"/>
              <a:chOff x="385" y="2802"/>
              <a:chExt cx="1951" cy="1354"/>
            </a:xfrm>
          </p:grpSpPr>
          <p:pic>
            <p:nvPicPr>
              <p:cNvPr id="52258" name="Picture 19" descr="Percolation"/>
              <p:cNvPicPr>
                <a:picLocks noChangeAspect="1" noChangeArrowheads="1"/>
              </p:cNvPicPr>
              <p:nvPr/>
            </p:nvPicPr>
            <p:blipFill>
              <a:blip r:embed="rId4"/>
              <a:srcRect r="1768"/>
              <a:stretch>
                <a:fillRect/>
              </a:stretch>
            </p:blipFill>
            <p:spPr bwMode="auto">
              <a:xfrm>
                <a:off x="385" y="2802"/>
                <a:ext cx="1951" cy="13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2259" name="Text Box 20"/>
              <p:cNvSpPr txBox="1">
                <a:spLocks noChangeArrowheads="1"/>
              </p:cNvSpPr>
              <p:nvPr/>
            </p:nvSpPr>
            <p:spPr bwMode="auto">
              <a:xfrm>
                <a:off x="1082" y="2925"/>
                <a:ext cx="114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(no cold effects)</a:t>
                </a:r>
              </a:p>
            </p:txBody>
          </p:sp>
        </p:grpSp>
        <p:sp>
          <p:nvSpPr>
            <p:cNvPr id="52256" name="AutoShape 35"/>
            <p:cNvSpPr>
              <a:spLocks noChangeArrowheads="1"/>
            </p:cNvSpPr>
            <p:nvPr/>
          </p:nvSpPr>
          <p:spPr bwMode="auto">
            <a:xfrm rot="10800000">
              <a:off x="3419475" y="4365625"/>
              <a:ext cx="792163" cy="719138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3 w 21600"/>
                <a:gd name="T13" fmla="*/ 2909 h 21600"/>
                <a:gd name="T14" fmla="*/ 18224 w 21600"/>
                <a:gd name="T15" fmla="*/ 92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3" name="Rectangle 36"/>
            <p:cNvSpPr>
              <a:spLocks noChangeArrowheads="1"/>
            </p:cNvSpPr>
            <p:nvPr/>
          </p:nvSpPr>
          <p:spPr bwMode="auto">
            <a:xfrm>
              <a:off x="2987306" y="5300663"/>
              <a:ext cx="1711094" cy="46196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buSzPct val="80000"/>
                <a:defRPr/>
              </a:pPr>
              <a:r>
                <a:rPr lang="en-US" altLang="ja-JP" sz="1200" dirty="0" err="1"/>
                <a:t>Digal</a:t>
              </a:r>
              <a:r>
                <a:rPr lang="en-US" altLang="ja-JP" sz="1200" dirty="0"/>
                <a:t>, </a:t>
              </a:r>
              <a:r>
                <a:rPr lang="en-US" altLang="ja-JP" sz="1200" dirty="0" err="1"/>
                <a:t>Fortuno</a:t>
              </a:r>
              <a:r>
                <a:rPr lang="en-US" altLang="ja-JP" sz="1200" dirty="0"/>
                <a:t>, </a:t>
              </a:r>
              <a:r>
                <a:rPr lang="en-US" altLang="ja-JP" sz="1200" dirty="0" err="1"/>
                <a:t>Satz</a:t>
              </a:r>
              <a:r>
                <a:rPr lang="en-US" altLang="ja-JP" sz="1200" dirty="0"/>
                <a:t>, </a:t>
              </a:r>
            </a:p>
            <a:p>
              <a:pPr algn="ctr">
                <a:lnSpc>
                  <a:spcPct val="90000"/>
                </a:lnSpc>
                <a:spcBef>
                  <a:spcPct val="20000"/>
                </a:spcBef>
                <a:buSzPct val="80000"/>
                <a:defRPr/>
              </a:pPr>
              <a:r>
                <a:rPr lang="en-US" altLang="ja-JP" sz="1200" dirty="0"/>
                <a:t>EPJC32 (2004) 547</a:t>
              </a:r>
              <a:endParaRPr lang="fr-FR" altLang="ja-JP" sz="1200" dirty="0"/>
            </a:p>
          </p:txBody>
        </p:sp>
      </p:grp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solidFill>
                  <a:srgbClr val="FF0000"/>
                </a:solidFill>
              </a:rPr>
              <a:t>“NA50 only” effects @ RHIC</a:t>
            </a:r>
          </a:p>
        </p:txBody>
      </p:sp>
      <p:grpSp>
        <p:nvGrpSpPr>
          <p:cNvPr id="52228" name="Group 5"/>
          <p:cNvGrpSpPr>
            <a:grpSpLocks/>
          </p:cNvGrpSpPr>
          <p:nvPr/>
        </p:nvGrpSpPr>
        <p:grpSpPr bwMode="auto">
          <a:xfrm>
            <a:off x="179388" y="115888"/>
            <a:ext cx="8785225" cy="936625"/>
            <a:chOff x="113" y="73"/>
            <a:chExt cx="5534" cy="590"/>
          </a:xfrm>
        </p:grpSpPr>
        <p:grpSp>
          <p:nvGrpSpPr>
            <p:cNvPr id="52243" name="Group 6"/>
            <p:cNvGrpSpPr>
              <a:grpSpLocks/>
            </p:cNvGrpSpPr>
            <p:nvPr/>
          </p:nvGrpSpPr>
          <p:grpSpPr bwMode="auto">
            <a:xfrm flipH="1">
              <a:off x="4830" y="73"/>
              <a:ext cx="817" cy="590"/>
              <a:chOff x="113" y="73"/>
              <a:chExt cx="817" cy="590"/>
            </a:xfrm>
          </p:grpSpPr>
          <p:sp>
            <p:nvSpPr>
              <p:cNvPr id="52250" name="Oval 7"/>
              <p:cNvSpPr>
                <a:spLocks noChangeArrowheads="1"/>
              </p:cNvSpPr>
              <p:nvPr/>
            </p:nvSpPr>
            <p:spPr bwMode="auto">
              <a:xfrm>
                <a:off x="794" y="73"/>
                <a:ext cx="136" cy="5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51" name="Line 8"/>
              <p:cNvSpPr>
                <a:spLocks noChangeShapeType="1"/>
              </p:cNvSpPr>
              <p:nvPr/>
            </p:nvSpPr>
            <p:spPr bwMode="auto">
              <a:xfrm flipH="1">
                <a:off x="113" y="73"/>
                <a:ext cx="7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52" name="Line 9"/>
              <p:cNvSpPr>
                <a:spLocks noChangeShapeType="1"/>
              </p:cNvSpPr>
              <p:nvPr/>
            </p:nvSpPr>
            <p:spPr bwMode="auto">
              <a:xfrm flipH="1">
                <a:off x="386" y="482"/>
                <a:ext cx="4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53" name="Line 10"/>
              <p:cNvSpPr>
                <a:spLocks noChangeShapeType="1"/>
              </p:cNvSpPr>
              <p:nvPr/>
            </p:nvSpPr>
            <p:spPr bwMode="auto">
              <a:xfrm flipH="1">
                <a:off x="476" y="663"/>
                <a:ext cx="3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54" name="Line 11"/>
              <p:cNvSpPr>
                <a:spLocks noChangeShapeType="1"/>
              </p:cNvSpPr>
              <p:nvPr/>
            </p:nvSpPr>
            <p:spPr bwMode="auto">
              <a:xfrm flipH="1">
                <a:off x="250" y="255"/>
                <a:ext cx="5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2244" name="Group 12"/>
            <p:cNvGrpSpPr>
              <a:grpSpLocks/>
            </p:cNvGrpSpPr>
            <p:nvPr/>
          </p:nvGrpSpPr>
          <p:grpSpPr bwMode="auto">
            <a:xfrm>
              <a:off x="113" y="73"/>
              <a:ext cx="817" cy="590"/>
              <a:chOff x="113" y="73"/>
              <a:chExt cx="817" cy="590"/>
            </a:xfrm>
          </p:grpSpPr>
          <p:sp>
            <p:nvSpPr>
              <p:cNvPr id="52245" name="Oval 13"/>
              <p:cNvSpPr>
                <a:spLocks noChangeArrowheads="1"/>
              </p:cNvSpPr>
              <p:nvPr/>
            </p:nvSpPr>
            <p:spPr bwMode="auto">
              <a:xfrm>
                <a:off x="794" y="73"/>
                <a:ext cx="136" cy="5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46" name="Line 14"/>
              <p:cNvSpPr>
                <a:spLocks noChangeShapeType="1"/>
              </p:cNvSpPr>
              <p:nvPr/>
            </p:nvSpPr>
            <p:spPr bwMode="auto">
              <a:xfrm flipH="1">
                <a:off x="113" y="73"/>
                <a:ext cx="7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47" name="Line 15"/>
              <p:cNvSpPr>
                <a:spLocks noChangeShapeType="1"/>
              </p:cNvSpPr>
              <p:nvPr/>
            </p:nvSpPr>
            <p:spPr bwMode="auto">
              <a:xfrm flipH="1">
                <a:off x="386" y="482"/>
                <a:ext cx="4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48" name="Line 16"/>
              <p:cNvSpPr>
                <a:spLocks noChangeShapeType="1"/>
              </p:cNvSpPr>
              <p:nvPr/>
            </p:nvSpPr>
            <p:spPr bwMode="auto">
              <a:xfrm flipH="1">
                <a:off x="476" y="663"/>
                <a:ext cx="3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49" name="Line 17"/>
              <p:cNvSpPr>
                <a:spLocks noChangeShapeType="1"/>
              </p:cNvSpPr>
              <p:nvPr/>
            </p:nvSpPr>
            <p:spPr bwMode="auto">
              <a:xfrm flipH="1">
                <a:off x="250" y="255"/>
                <a:ext cx="5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2229" name="Line 24"/>
          <p:cNvSpPr>
            <a:spLocks noChangeShapeType="1"/>
          </p:cNvSpPr>
          <p:nvPr/>
        </p:nvSpPr>
        <p:spPr bwMode="auto">
          <a:xfrm>
            <a:off x="3419475" y="908050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1177" name="Rectangle 2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95388"/>
            <a:ext cx="4932363" cy="35290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Most of the models that did a good job @ SPS fail @ RHIC</a:t>
            </a:r>
          </a:p>
          <a:p>
            <a:pPr lvl="1">
              <a:lnSpc>
                <a:spcPct val="90000"/>
              </a:lnSpc>
            </a:pPr>
            <a:r>
              <a:rPr lang="en-US" sz="2000" smtClean="0">
                <a:solidFill>
                  <a:srgbClr val="FF33CC"/>
                </a:solidFill>
              </a:rPr>
              <a:t>Gluon dissociation (y~0) doesn’t give the right trend and/or amount of suppression</a:t>
            </a:r>
          </a:p>
          <a:p>
            <a:pPr lvl="1">
              <a:lnSpc>
                <a:spcPct val="90000"/>
              </a:lnSpc>
            </a:pPr>
            <a:r>
              <a:rPr lang="en-US" sz="2000" smtClean="0">
                <a:solidFill>
                  <a:srgbClr val="FF0000"/>
                </a:solidFill>
              </a:rPr>
              <a:t>Comovers (of unknown partonic/hadronic nature)</a:t>
            </a:r>
            <a:r>
              <a:rPr lang="en-US" sz="2000" smtClean="0"/>
              <a:t>       give </a:t>
            </a:r>
            <a:r>
              <a:rPr lang="en-US" sz="2000" smtClean="0">
                <a:solidFill>
                  <a:srgbClr val="0000FF"/>
                </a:solidFill>
              </a:rPr>
              <a:t>R</a:t>
            </a:r>
            <a:r>
              <a:rPr lang="en-US" sz="1800" baseline="-25000" smtClean="0">
                <a:solidFill>
                  <a:srgbClr val="0000FF"/>
                </a:solidFill>
              </a:rPr>
              <a:t>AA</a:t>
            </a:r>
            <a:r>
              <a:rPr lang="en-US" sz="2000" smtClean="0">
                <a:solidFill>
                  <a:srgbClr val="0000FF"/>
                </a:solidFill>
              </a:rPr>
              <a:t>(y=2)</a:t>
            </a:r>
            <a:r>
              <a:rPr lang="en-US" sz="2000" smtClean="0"/>
              <a:t> &gt; </a:t>
            </a:r>
            <a:r>
              <a:rPr lang="en-US" sz="2000" smtClean="0">
                <a:solidFill>
                  <a:srgbClr val="FF0000"/>
                </a:solidFill>
              </a:rPr>
              <a:t>R</a:t>
            </a:r>
            <a:r>
              <a:rPr lang="en-US" sz="2000" baseline="-25000" smtClean="0">
                <a:solidFill>
                  <a:srgbClr val="FF0000"/>
                </a:solidFill>
              </a:rPr>
              <a:t>AA</a:t>
            </a:r>
            <a:r>
              <a:rPr lang="en-US" sz="2000" smtClean="0">
                <a:solidFill>
                  <a:srgbClr val="FF0000"/>
                </a:solidFill>
              </a:rPr>
              <a:t>(y=0)</a:t>
            </a:r>
          </a:p>
          <a:p>
            <a:pPr lvl="1">
              <a:lnSpc>
                <a:spcPct val="90000"/>
              </a:lnSpc>
            </a:pPr>
            <a:r>
              <a:rPr lang="en-US" sz="2000" smtClean="0">
                <a:solidFill>
                  <a:srgbClr val="0000FF"/>
                </a:solidFill>
              </a:rPr>
              <a:t>Parton percolation has an onset at N</a:t>
            </a:r>
            <a:r>
              <a:rPr lang="en-US" sz="1600" baseline="-25000" smtClean="0">
                <a:solidFill>
                  <a:srgbClr val="0000FF"/>
                </a:solidFill>
              </a:rPr>
              <a:t>part</a:t>
            </a:r>
            <a:r>
              <a:rPr lang="en-US" sz="2000" smtClean="0">
                <a:solidFill>
                  <a:srgbClr val="0000FF"/>
                </a:solidFill>
              </a:rPr>
              <a:t> ~ 90 and simultaneous J/ψ + χ</a:t>
            </a:r>
            <a:r>
              <a:rPr lang="en-US" sz="2000" baseline="-25000" smtClean="0">
                <a:solidFill>
                  <a:srgbClr val="0000FF"/>
                </a:solidFill>
              </a:rPr>
              <a:t>c</a:t>
            </a:r>
            <a:r>
              <a:rPr lang="en-US" sz="2000" smtClean="0">
                <a:solidFill>
                  <a:srgbClr val="0000FF"/>
                </a:solidFill>
              </a:rPr>
              <a:t> + ψ’ melting</a:t>
            </a:r>
          </a:p>
        </p:txBody>
      </p:sp>
      <p:grpSp>
        <p:nvGrpSpPr>
          <p:cNvPr id="7" name="Groupe 38"/>
          <p:cNvGrpSpPr>
            <a:grpSpLocks/>
          </p:cNvGrpSpPr>
          <p:nvPr/>
        </p:nvGrpSpPr>
        <p:grpSpPr bwMode="auto">
          <a:xfrm>
            <a:off x="4932363" y="3503613"/>
            <a:ext cx="4211637" cy="3021012"/>
            <a:chOff x="4932363" y="3503613"/>
            <a:chExt cx="4211637" cy="3021012"/>
          </a:xfrm>
        </p:grpSpPr>
        <p:pic>
          <p:nvPicPr>
            <p:cNvPr id="52241" name="Picture 29" descr="raa_comover"/>
            <p:cNvPicPr>
              <a:picLocks noChangeAspect="1" noChangeArrowheads="1"/>
            </p:cNvPicPr>
            <p:nvPr/>
          </p:nvPicPr>
          <p:blipFill>
            <a:blip r:embed="rId5"/>
            <a:srcRect r="3986"/>
            <a:stretch>
              <a:fillRect/>
            </a:stretch>
          </p:blipFill>
          <p:spPr bwMode="auto">
            <a:xfrm>
              <a:off x="4932363" y="3503613"/>
              <a:ext cx="4211637" cy="3021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27" name="Text Box 31"/>
            <p:cNvSpPr txBox="1">
              <a:spLocks noChangeArrowheads="1"/>
            </p:cNvSpPr>
            <p:nvPr/>
          </p:nvSpPr>
          <p:spPr bwMode="auto">
            <a:xfrm>
              <a:off x="5795963" y="4076700"/>
              <a:ext cx="1576387" cy="46196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buSzPct val="80000"/>
                <a:defRPr/>
              </a:pPr>
              <a:r>
                <a:rPr lang="fr-FR" altLang="ja-JP" sz="1200"/>
                <a:t>Capella &amp; Ferreiro, </a:t>
              </a:r>
            </a:p>
            <a:p>
              <a:pPr algn="ctr">
                <a:lnSpc>
                  <a:spcPct val="90000"/>
                </a:lnSpc>
                <a:spcBef>
                  <a:spcPct val="20000"/>
                </a:spcBef>
                <a:buSzPct val="80000"/>
                <a:defRPr/>
              </a:pPr>
              <a:r>
                <a:rPr lang="fr-FR" altLang="ja-JP" sz="1200"/>
                <a:t>hep-ph/0610313</a:t>
              </a:r>
            </a:p>
          </p:txBody>
        </p:sp>
      </p:grpSp>
      <p:grpSp>
        <p:nvGrpSpPr>
          <p:cNvPr id="8" name="Groupe 36"/>
          <p:cNvGrpSpPr>
            <a:grpSpLocks/>
          </p:cNvGrpSpPr>
          <p:nvPr/>
        </p:nvGrpSpPr>
        <p:grpSpPr bwMode="auto">
          <a:xfrm>
            <a:off x="4932363" y="1220788"/>
            <a:ext cx="4184650" cy="2809875"/>
            <a:chOff x="4932363" y="1220788"/>
            <a:chExt cx="4184650" cy="2809875"/>
          </a:xfrm>
        </p:grpSpPr>
        <p:pic>
          <p:nvPicPr>
            <p:cNvPr id="52238" name="Picture 30" descr="raa_dissociation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932363" y="1220788"/>
              <a:ext cx="4184650" cy="2809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9" name="Rectangle 32"/>
            <p:cNvSpPr>
              <a:spLocks noChangeArrowheads="1"/>
            </p:cNvSpPr>
            <p:nvPr/>
          </p:nvSpPr>
          <p:spPr bwMode="auto">
            <a:xfrm>
              <a:off x="4932363" y="1268413"/>
              <a:ext cx="2636837" cy="46196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buSzPct val="80000"/>
                <a:defRPr/>
              </a:pPr>
              <a:r>
                <a:rPr lang="en-US" altLang="ja-JP" sz="1200"/>
                <a:t>R. Rapp &amp; al., nucl-th/0608033</a:t>
              </a:r>
            </a:p>
            <a:p>
              <a:pPr algn="ctr">
                <a:lnSpc>
                  <a:spcPct val="90000"/>
                </a:lnSpc>
                <a:spcBef>
                  <a:spcPct val="20000"/>
                </a:spcBef>
                <a:buSzPct val="80000"/>
                <a:defRPr/>
              </a:pPr>
              <a:r>
                <a:rPr lang="en-US" altLang="ja-JP" sz="1200"/>
                <a:t>Yan, Zhuang, Xu, nucl-th/0608010</a:t>
              </a:r>
              <a:endParaRPr lang="fr-FR" altLang="ja-JP" sz="1200"/>
            </a:p>
          </p:txBody>
        </p:sp>
        <p:sp>
          <p:nvSpPr>
            <p:cNvPr id="52240" name="Oval 37"/>
            <p:cNvSpPr>
              <a:spLocks noChangeArrowheads="1"/>
            </p:cNvSpPr>
            <p:nvPr/>
          </p:nvSpPr>
          <p:spPr bwMode="auto">
            <a:xfrm>
              <a:off x="8316913" y="3068638"/>
              <a:ext cx="358775" cy="36036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61185" name="AutoShape 33"/>
          <p:cNvSpPr>
            <a:spLocks noChangeArrowheads="1"/>
          </p:cNvSpPr>
          <p:nvPr/>
        </p:nvSpPr>
        <p:spPr bwMode="auto">
          <a:xfrm>
            <a:off x="4356100" y="2276475"/>
            <a:ext cx="792163" cy="360363"/>
          </a:xfrm>
          <a:prstGeom prst="rightArrow">
            <a:avLst>
              <a:gd name="adj1" fmla="val 50000"/>
              <a:gd name="adj2" fmla="val 54956"/>
            </a:avLst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1186" name="AutoShape 34"/>
          <p:cNvSpPr>
            <a:spLocks noChangeArrowheads="1"/>
          </p:cNvSpPr>
          <p:nvPr/>
        </p:nvSpPr>
        <p:spPr bwMode="auto">
          <a:xfrm rot="1809623">
            <a:off x="4356100" y="3500438"/>
            <a:ext cx="792163" cy="360362"/>
          </a:xfrm>
          <a:prstGeom prst="rightArrow">
            <a:avLst>
              <a:gd name="adj1" fmla="val 50000"/>
              <a:gd name="adj2" fmla="val 5495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5" name="Espace réservé de la date 3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2008, February 6th</a:t>
            </a:r>
            <a:endParaRPr lang="en-US" smtClean="0"/>
          </a:p>
        </p:txBody>
      </p:sp>
      <p:sp>
        <p:nvSpPr>
          <p:cNvPr id="52236" name="Espace réservé du pied de page 4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Quarkonia production in cold and hot matters - raphael@in2p3.fr</a:t>
            </a:r>
            <a:endParaRPr lang="fr-FR" smtClean="0"/>
          </a:p>
        </p:txBody>
      </p:sp>
      <p:sp>
        <p:nvSpPr>
          <p:cNvPr id="52237" name="Espace réservé du numéro de diapositive 4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D12B78-19D3-49AB-8F0D-EEFB9EE5EAB4}" type="slidenum">
              <a:rPr lang="fr-FR" smtClean="0"/>
              <a:pPr/>
              <a:t>40</a:t>
            </a:fld>
            <a:r>
              <a:rPr lang="fr-FR" smtClean="0"/>
              <a:t>/29</a:t>
            </a:r>
          </a:p>
        </p:txBody>
      </p:sp>
    </p:spTree>
    <p:custDataLst>
      <p:tags r:id="rId1"/>
    </p:custDataLst>
  </p:cSld>
  <p:clrMapOvr>
    <a:masterClrMapping/>
  </p:clrMapOvr>
  <p:transition advTm="8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1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1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1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1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1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1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61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61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61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61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1185" grpId="0" animBg="1"/>
      <p:bldP spid="56118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5488" y="1112838"/>
            <a:ext cx="4716462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solidFill>
                  <a:srgbClr val="FF9900"/>
                </a:solidFill>
              </a:rPr>
              <a:t>Unaccounted CNM ?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341438"/>
            <a:ext cx="4392612" cy="5040312"/>
          </a:xfrm>
        </p:spPr>
        <p:txBody>
          <a:bodyPr/>
          <a:lstStyle/>
          <a:p>
            <a:r>
              <a:rPr lang="en-US" sz="2400" smtClean="0">
                <a:solidFill>
                  <a:srgbClr val="00CC00"/>
                </a:solidFill>
              </a:rPr>
              <a:t>Strong initial states effect ala color glass condensate ?</a:t>
            </a:r>
          </a:p>
          <a:p>
            <a:pPr lvl="1"/>
            <a:r>
              <a:rPr lang="en-US" sz="2000" smtClean="0"/>
              <a:t>But they have to violate rapidity symmetrisation R</a:t>
            </a:r>
            <a:r>
              <a:rPr lang="en-US" sz="2000" baseline="-25000" smtClean="0"/>
              <a:t>AA</a:t>
            </a:r>
            <a:r>
              <a:rPr lang="en-US" sz="2000" smtClean="0"/>
              <a:t>(|y|) = R</a:t>
            </a:r>
            <a:r>
              <a:rPr lang="en-US" sz="2000" baseline="-25000" smtClean="0"/>
              <a:t>dA</a:t>
            </a:r>
            <a:r>
              <a:rPr lang="en-US" sz="2000" smtClean="0"/>
              <a:t>(-y) x R</a:t>
            </a:r>
            <a:r>
              <a:rPr lang="en-US" sz="2000" baseline="-25000" smtClean="0"/>
              <a:t>dA</a:t>
            </a:r>
            <a:r>
              <a:rPr lang="en-US" sz="2000" smtClean="0"/>
              <a:t>(+y)</a:t>
            </a:r>
          </a:p>
          <a:p>
            <a:pPr lvl="1"/>
            <a:r>
              <a:rPr lang="en-US" sz="2000" smtClean="0"/>
              <a:t>(otherwise taken into account in CNM extrapolation)</a:t>
            </a:r>
          </a:p>
          <a:p>
            <a:r>
              <a:rPr lang="en-US" sz="2400" smtClean="0"/>
              <a:t>Could this + sequential melting produce R</a:t>
            </a:r>
            <a:r>
              <a:rPr lang="en-US" sz="2400" baseline="-25000" smtClean="0"/>
              <a:t>AA</a:t>
            </a:r>
            <a:r>
              <a:rPr lang="en-US" sz="2400" smtClean="0"/>
              <a:t>(y~0) and R</a:t>
            </a:r>
            <a:r>
              <a:rPr lang="en-US" sz="2400" baseline="-25000" smtClean="0"/>
              <a:t>AA</a:t>
            </a:r>
            <a:r>
              <a:rPr lang="en-US" sz="2400" smtClean="0"/>
              <a:t>(y~1.7) ?</a:t>
            </a:r>
          </a:p>
          <a:p>
            <a:r>
              <a:rPr lang="en-US" sz="2400" smtClean="0"/>
              <a:t>Double ratio should drop…</a:t>
            </a:r>
          </a:p>
          <a:p>
            <a:r>
              <a:rPr lang="en-US" sz="2400" smtClean="0">
                <a:solidFill>
                  <a:srgbClr val="00CC00"/>
                </a:solidFill>
              </a:rPr>
              <a:t>A possibility…</a:t>
            </a:r>
          </a:p>
          <a:p>
            <a:endParaRPr lang="en-US" sz="2400" smtClean="0"/>
          </a:p>
          <a:p>
            <a:endParaRPr lang="en-US" sz="2400" smtClean="0">
              <a:solidFill>
                <a:srgbClr val="00CC00"/>
              </a:solidFill>
            </a:endParaRPr>
          </a:p>
        </p:txBody>
      </p:sp>
      <p:grpSp>
        <p:nvGrpSpPr>
          <p:cNvPr id="53253" name="Group 4"/>
          <p:cNvGrpSpPr>
            <a:grpSpLocks/>
          </p:cNvGrpSpPr>
          <p:nvPr/>
        </p:nvGrpSpPr>
        <p:grpSpPr bwMode="auto">
          <a:xfrm flipH="1">
            <a:off x="179388" y="115888"/>
            <a:ext cx="8785225" cy="936625"/>
            <a:chOff x="113" y="73"/>
            <a:chExt cx="5534" cy="590"/>
          </a:xfrm>
        </p:grpSpPr>
        <p:grpSp>
          <p:nvGrpSpPr>
            <p:cNvPr id="53271" name="Group 5"/>
            <p:cNvGrpSpPr>
              <a:grpSpLocks/>
            </p:cNvGrpSpPr>
            <p:nvPr/>
          </p:nvGrpSpPr>
          <p:grpSpPr bwMode="auto">
            <a:xfrm flipH="1">
              <a:off x="4830" y="210"/>
              <a:ext cx="817" cy="136"/>
              <a:chOff x="1428" y="3929"/>
              <a:chExt cx="817" cy="136"/>
            </a:xfrm>
          </p:grpSpPr>
          <p:sp>
            <p:nvSpPr>
              <p:cNvPr id="53278" name="Oval 6"/>
              <p:cNvSpPr>
                <a:spLocks noChangeArrowheads="1"/>
              </p:cNvSpPr>
              <p:nvPr/>
            </p:nvSpPr>
            <p:spPr bwMode="auto">
              <a:xfrm>
                <a:off x="2109" y="3929"/>
                <a:ext cx="136" cy="136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79" name="Line 7"/>
              <p:cNvSpPr>
                <a:spLocks noChangeShapeType="1"/>
              </p:cNvSpPr>
              <p:nvPr/>
            </p:nvSpPr>
            <p:spPr bwMode="auto">
              <a:xfrm flipH="1">
                <a:off x="1428" y="3929"/>
                <a:ext cx="7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80" name="Line 8"/>
              <p:cNvSpPr>
                <a:spLocks noChangeShapeType="1"/>
              </p:cNvSpPr>
              <p:nvPr/>
            </p:nvSpPr>
            <p:spPr bwMode="auto">
              <a:xfrm flipH="1">
                <a:off x="1701" y="4020"/>
                <a:ext cx="4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81" name="Line 9"/>
              <p:cNvSpPr>
                <a:spLocks noChangeShapeType="1"/>
              </p:cNvSpPr>
              <p:nvPr/>
            </p:nvSpPr>
            <p:spPr bwMode="auto">
              <a:xfrm flipH="1">
                <a:off x="1791" y="4065"/>
                <a:ext cx="3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82" name="Line 10"/>
              <p:cNvSpPr>
                <a:spLocks noChangeShapeType="1"/>
              </p:cNvSpPr>
              <p:nvPr/>
            </p:nvSpPr>
            <p:spPr bwMode="auto">
              <a:xfrm flipH="1">
                <a:off x="1565" y="3974"/>
                <a:ext cx="5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3272" name="Group 11"/>
            <p:cNvGrpSpPr>
              <a:grpSpLocks/>
            </p:cNvGrpSpPr>
            <p:nvPr/>
          </p:nvGrpSpPr>
          <p:grpSpPr bwMode="auto">
            <a:xfrm>
              <a:off x="113" y="73"/>
              <a:ext cx="817" cy="590"/>
              <a:chOff x="113" y="73"/>
              <a:chExt cx="817" cy="590"/>
            </a:xfrm>
          </p:grpSpPr>
          <p:sp>
            <p:nvSpPr>
              <p:cNvPr id="53273" name="Oval 12"/>
              <p:cNvSpPr>
                <a:spLocks noChangeArrowheads="1"/>
              </p:cNvSpPr>
              <p:nvPr/>
            </p:nvSpPr>
            <p:spPr bwMode="auto">
              <a:xfrm>
                <a:off x="794" y="73"/>
                <a:ext cx="136" cy="590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74" name="Line 13"/>
              <p:cNvSpPr>
                <a:spLocks noChangeShapeType="1"/>
              </p:cNvSpPr>
              <p:nvPr/>
            </p:nvSpPr>
            <p:spPr bwMode="auto">
              <a:xfrm flipH="1">
                <a:off x="113" y="73"/>
                <a:ext cx="7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75" name="Line 14"/>
              <p:cNvSpPr>
                <a:spLocks noChangeShapeType="1"/>
              </p:cNvSpPr>
              <p:nvPr/>
            </p:nvSpPr>
            <p:spPr bwMode="auto">
              <a:xfrm flipH="1">
                <a:off x="386" y="482"/>
                <a:ext cx="4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76" name="Line 15"/>
              <p:cNvSpPr>
                <a:spLocks noChangeShapeType="1"/>
              </p:cNvSpPr>
              <p:nvPr/>
            </p:nvSpPr>
            <p:spPr bwMode="auto">
              <a:xfrm flipH="1">
                <a:off x="476" y="663"/>
                <a:ext cx="3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77" name="Line 16"/>
              <p:cNvSpPr>
                <a:spLocks noChangeShapeType="1"/>
              </p:cNvSpPr>
              <p:nvPr/>
            </p:nvSpPr>
            <p:spPr bwMode="auto">
              <a:xfrm flipH="1">
                <a:off x="250" y="255"/>
                <a:ext cx="5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3254" name="Line 17"/>
          <p:cNvSpPr>
            <a:spLocks noChangeShapeType="1"/>
          </p:cNvSpPr>
          <p:nvPr/>
        </p:nvSpPr>
        <p:spPr bwMode="auto">
          <a:xfrm>
            <a:off x="3419475" y="908050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5" name="Text Box 20"/>
          <p:cNvSpPr txBox="1">
            <a:spLocks noChangeArrowheads="1"/>
          </p:cNvSpPr>
          <p:nvPr/>
        </p:nvSpPr>
        <p:spPr bwMode="auto">
          <a:xfrm>
            <a:off x="7445375" y="1614488"/>
            <a:ext cx="582613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cs typeface="Arial" charset="0"/>
                <a:sym typeface="Symbol" pitchFamily="18" charset="2"/>
              </a:rPr>
              <a:t>=0</a:t>
            </a:r>
          </a:p>
        </p:txBody>
      </p:sp>
      <p:sp>
        <p:nvSpPr>
          <p:cNvPr id="53256" name="Text Box 21"/>
          <p:cNvSpPr txBox="1">
            <a:spLocks noChangeArrowheads="1"/>
          </p:cNvSpPr>
          <p:nvPr/>
        </p:nvSpPr>
        <p:spPr bwMode="auto">
          <a:xfrm>
            <a:off x="8101013" y="2565400"/>
            <a:ext cx="5826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cs typeface="Arial" charset="0"/>
                <a:sym typeface="Symbol" pitchFamily="18" charset="2"/>
              </a:rPr>
              <a:t>=2</a:t>
            </a:r>
          </a:p>
        </p:txBody>
      </p:sp>
      <p:sp>
        <p:nvSpPr>
          <p:cNvPr id="53257" name="Text Box 22"/>
          <p:cNvSpPr txBox="1">
            <a:spLocks noChangeArrowheads="1"/>
          </p:cNvSpPr>
          <p:nvPr/>
        </p:nvSpPr>
        <p:spPr bwMode="auto">
          <a:xfrm>
            <a:off x="5357813" y="1939925"/>
            <a:ext cx="1635125" cy="738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omic Sans MS" pitchFamily="66" charset="0"/>
                <a:cs typeface="Arial" charset="0"/>
              </a:rPr>
              <a:t>This calc. is for </a:t>
            </a:r>
          </a:p>
          <a:p>
            <a:r>
              <a:rPr lang="en-US" sz="1400">
                <a:latin typeface="Comic Sans MS" pitchFamily="66" charset="0"/>
                <a:cs typeface="Arial" charset="0"/>
              </a:rPr>
              <a:t>open charm, but</a:t>
            </a:r>
          </a:p>
          <a:p>
            <a:r>
              <a:rPr lang="en-US" sz="1400">
                <a:latin typeface="Comic Sans MS" pitchFamily="66" charset="0"/>
                <a:cs typeface="Arial" charset="0"/>
                <a:sym typeface="Symbol" pitchFamily="18" charset="2"/>
              </a:rPr>
              <a:t>similar for </a:t>
            </a:r>
            <a:r>
              <a:rPr lang="en-US" sz="1400">
                <a:latin typeface="Comic Sans MS" pitchFamily="66" charset="0"/>
                <a:cs typeface="Arial" charset="0"/>
              </a:rPr>
              <a:t>J/</a:t>
            </a:r>
            <a:r>
              <a:rPr lang="en-US" sz="1400">
                <a:latin typeface="Comic Sans MS" pitchFamily="66" charset="0"/>
                <a:cs typeface="Arial" charset="0"/>
                <a:sym typeface="Symbol" pitchFamily="18" charset="2"/>
              </a:rPr>
              <a:t> ?</a:t>
            </a:r>
          </a:p>
        </p:txBody>
      </p:sp>
      <p:sp>
        <p:nvSpPr>
          <p:cNvPr id="25613" name="Rectangle 23"/>
          <p:cNvSpPr>
            <a:spLocks noChangeArrowheads="1"/>
          </p:cNvSpPr>
          <p:nvPr/>
        </p:nvSpPr>
        <p:spPr bwMode="auto">
          <a:xfrm>
            <a:off x="6657975" y="3214688"/>
            <a:ext cx="2271713" cy="2857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SzPct val="80000"/>
              <a:defRPr/>
            </a:pPr>
            <a:r>
              <a:rPr lang="en-US" sz="1400"/>
              <a:t>Tuchin, hep-ph/0402298</a:t>
            </a:r>
          </a:p>
        </p:txBody>
      </p:sp>
      <p:sp>
        <p:nvSpPr>
          <p:cNvPr id="53259" name="Rectangle 24"/>
          <p:cNvSpPr>
            <a:spLocks noChangeArrowheads="1"/>
          </p:cNvSpPr>
          <p:nvPr/>
        </p:nvSpPr>
        <p:spPr bwMode="auto">
          <a:xfrm>
            <a:off x="7667625" y="2466975"/>
            <a:ext cx="360363" cy="1698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4564063" y="3884613"/>
            <a:ext cx="4616450" cy="2552700"/>
            <a:chOff x="2875" y="2457"/>
            <a:chExt cx="2908" cy="1608"/>
          </a:xfrm>
        </p:grpSpPr>
        <p:sp>
          <p:nvSpPr>
            <p:cNvPr id="53264" name="Rectangle 25"/>
            <p:cNvSpPr>
              <a:spLocks noChangeArrowheads="1"/>
            </p:cNvSpPr>
            <p:nvPr/>
          </p:nvSpPr>
          <p:spPr bwMode="auto">
            <a:xfrm>
              <a:off x="3107" y="2457"/>
              <a:ext cx="2653" cy="1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Tx/>
                <a:buChar char="•"/>
              </a:pPr>
              <a:endParaRPr lang="en-US" sz="3200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grpSp>
          <p:nvGrpSpPr>
            <p:cNvPr id="53265" name="Group 28"/>
            <p:cNvGrpSpPr>
              <a:grpSpLocks/>
            </p:cNvGrpSpPr>
            <p:nvPr/>
          </p:nvGrpSpPr>
          <p:grpSpPr bwMode="auto">
            <a:xfrm>
              <a:off x="2875" y="2509"/>
              <a:ext cx="2908" cy="1556"/>
              <a:chOff x="17" y="2432"/>
              <a:chExt cx="2908" cy="1556"/>
            </a:xfrm>
          </p:grpSpPr>
          <p:pic>
            <p:nvPicPr>
              <p:cNvPr id="53267" name="Picture 29" descr="raa_super_ratio_AuAu_1106"/>
              <p:cNvPicPr>
                <a:picLocks noChangeAspect="1" noChangeArrowheads="1"/>
              </p:cNvPicPr>
              <p:nvPr/>
            </p:nvPicPr>
            <p:blipFill>
              <a:blip r:embed="rId4"/>
              <a:srcRect t="52057"/>
              <a:stretch>
                <a:fillRect/>
              </a:stretch>
            </p:blipFill>
            <p:spPr bwMode="auto">
              <a:xfrm>
                <a:off x="17" y="2432"/>
                <a:ext cx="2908" cy="15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3268" name="Group 30"/>
              <p:cNvGrpSpPr>
                <a:grpSpLocks/>
              </p:cNvGrpSpPr>
              <p:nvPr/>
            </p:nvGrpSpPr>
            <p:grpSpPr bwMode="auto">
              <a:xfrm>
                <a:off x="486" y="3294"/>
                <a:ext cx="840" cy="452"/>
                <a:chOff x="566" y="3397"/>
                <a:chExt cx="840" cy="452"/>
              </a:xfrm>
            </p:grpSpPr>
            <p:sp>
              <p:nvSpPr>
                <p:cNvPr id="53269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566" y="3397"/>
                  <a:ext cx="840" cy="4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fr-FR">
                      <a:solidFill>
                        <a:srgbClr val="0000FF"/>
                      </a:solidFill>
                    </a:rPr>
                    <a:t>R</a:t>
                  </a:r>
                  <a:r>
                    <a:rPr lang="fr-FR" baseline="-25000">
                      <a:solidFill>
                        <a:srgbClr val="0000FF"/>
                      </a:solidFill>
                    </a:rPr>
                    <a:t>AA</a:t>
                  </a:r>
                  <a:r>
                    <a:rPr lang="fr-FR">
                      <a:solidFill>
                        <a:srgbClr val="0000FF"/>
                      </a:solidFill>
                    </a:rPr>
                    <a:t>(y~1.7)</a:t>
                  </a:r>
                  <a:r>
                    <a:rPr lang="fr-FR"/>
                    <a:t> </a:t>
                  </a:r>
                </a:p>
                <a:p>
                  <a:pPr algn="ctr"/>
                  <a:endParaRPr lang="fr-FR" sz="500">
                    <a:solidFill>
                      <a:srgbClr val="0000FF"/>
                    </a:solidFill>
                  </a:endParaRPr>
                </a:p>
                <a:p>
                  <a:pPr algn="ctr"/>
                  <a:r>
                    <a:rPr lang="fr-FR">
                      <a:solidFill>
                        <a:srgbClr val="FF0000"/>
                      </a:solidFill>
                    </a:rPr>
                    <a:t>R</a:t>
                  </a:r>
                  <a:r>
                    <a:rPr lang="fr-FR" baseline="-25000">
                      <a:solidFill>
                        <a:srgbClr val="FF0000"/>
                      </a:solidFill>
                    </a:rPr>
                    <a:t>AA</a:t>
                  </a:r>
                  <a:r>
                    <a:rPr lang="fr-FR">
                      <a:solidFill>
                        <a:srgbClr val="FF0000"/>
                      </a:solidFill>
                    </a:rPr>
                    <a:t>(y~0)</a:t>
                  </a:r>
                </a:p>
              </p:txBody>
            </p:sp>
            <p:sp>
              <p:nvSpPr>
                <p:cNvPr id="53270" name="Line 32"/>
                <p:cNvSpPr>
                  <a:spLocks noChangeShapeType="1"/>
                </p:cNvSpPr>
                <p:nvPr/>
              </p:nvSpPr>
              <p:spPr bwMode="auto">
                <a:xfrm>
                  <a:off x="612" y="3633"/>
                  <a:ext cx="72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53266" name="Line 35"/>
            <p:cNvSpPr>
              <a:spLocks noChangeShapeType="1"/>
            </p:cNvSpPr>
            <p:nvPr/>
          </p:nvSpPr>
          <p:spPr bwMode="auto">
            <a:xfrm>
              <a:off x="3787" y="3113"/>
              <a:ext cx="1542" cy="317"/>
            </a:xfrm>
            <a:prstGeom prst="line">
              <a:avLst/>
            </a:prstGeom>
            <a:noFill/>
            <a:ln w="19050">
              <a:solidFill>
                <a:srgbClr val="00CC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261" name="Espace réservé de la date 3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2008, February 6th</a:t>
            </a:r>
            <a:endParaRPr lang="en-US" smtClean="0"/>
          </a:p>
        </p:txBody>
      </p:sp>
      <p:sp>
        <p:nvSpPr>
          <p:cNvPr id="53262" name="Espace réservé du pied de page 3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Quarkonia production in cold and hot matters - raphael@in2p3.fr</a:t>
            </a:r>
            <a:endParaRPr lang="fr-FR" smtClean="0"/>
          </a:p>
        </p:txBody>
      </p:sp>
      <p:sp>
        <p:nvSpPr>
          <p:cNvPr id="53263" name="Espace réservé du numéro de diapositive 3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35C2F8F-551E-4910-842F-787F145C28E1}" type="slidenum">
              <a:rPr lang="fr-FR" smtClean="0"/>
              <a:pPr/>
              <a:t>41</a:t>
            </a:fld>
            <a:r>
              <a:rPr lang="fr-FR" smtClean="0"/>
              <a:t>/29</a:t>
            </a:r>
          </a:p>
        </p:txBody>
      </p:sp>
    </p:spTree>
    <p:custDataLst>
      <p:tags r:id="rId1"/>
    </p:custDataLst>
  </p:cSld>
  <p:clrMapOvr>
    <a:masterClrMapping/>
  </p:clrMapOvr>
  <p:transition advTm="4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2008, February 6th</a:t>
            </a:r>
            <a:endParaRPr lang="en-US" smtClean="0"/>
          </a:p>
        </p:txBody>
      </p:sp>
      <p:sp>
        <p:nvSpPr>
          <p:cNvPr id="54275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Quarkonia production in cold and hot matters - raphael@in2p3.fr</a:t>
            </a:r>
            <a:endParaRPr lang="fr-FR" smtClean="0"/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>
                <a:solidFill>
                  <a:schemeClr val="hlink"/>
                </a:solidFill>
              </a:rPr>
              <a:t>Tuchin &amp; Kharzeev </a:t>
            </a:r>
          </a:p>
        </p:txBody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5410200" cy="4784725"/>
          </a:xfrm>
        </p:spPr>
        <p:txBody>
          <a:bodyPr/>
          <a:lstStyle/>
          <a:p>
            <a:pPr eaLnBrk="1" hangingPunct="1"/>
            <a:r>
              <a:rPr lang="fr-FR" smtClean="0"/>
              <a:t>Hard probes 2004</a:t>
            </a:r>
          </a:p>
          <a:p>
            <a:pPr lvl="1" eaLnBrk="1" hangingPunct="1"/>
            <a:r>
              <a:rPr lang="fr-FR" u="sng" smtClean="0">
                <a:solidFill>
                  <a:schemeClr val="hlink"/>
                </a:solidFill>
              </a:rPr>
              <a:t>hep-ph/0504133</a:t>
            </a:r>
          </a:p>
          <a:p>
            <a:pPr eaLnBrk="1" hangingPunct="1"/>
            <a:r>
              <a:rPr lang="fr-FR" smtClean="0"/>
              <a:t>Coherent production of charm (open or closed)</a:t>
            </a:r>
          </a:p>
          <a:p>
            <a:pPr lvl="1" eaLnBrk="1" hangingPunct="1"/>
            <a:r>
              <a:rPr lang="fr-FR" smtClean="0"/>
              <a:t>(y&lt;0 production time to low to make computation)</a:t>
            </a:r>
          </a:p>
          <a:p>
            <a:pPr lvl="1" eaLnBrk="1" hangingPunct="1"/>
            <a:r>
              <a:rPr lang="fr-FR" smtClean="0"/>
              <a:t>Shadowing from CGC computation…</a:t>
            </a:r>
          </a:p>
        </p:txBody>
      </p:sp>
      <p:pic>
        <p:nvPicPr>
          <p:cNvPr id="5427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1211263"/>
            <a:ext cx="2943225" cy="1174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54279" name="Group 16"/>
          <p:cNvGrpSpPr>
            <a:grpSpLocks/>
          </p:cNvGrpSpPr>
          <p:nvPr/>
        </p:nvGrpSpPr>
        <p:grpSpPr bwMode="auto">
          <a:xfrm>
            <a:off x="5692775" y="2420938"/>
            <a:ext cx="2982913" cy="3881437"/>
            <a:chOff x="3586" y="1525"/>
            <a:chExt cx="1879" cy="2445"/>
          </a:xfrm>
        </p:grpSpPr>
        <p:pic>
          <p:nvPicPr>
            <p:cNvPr id="54281" name="Picture 5" descr="dau_y_tuchin"/>
            <p:cNvPicPr>
              <a:picLocks noChangeAspect="1" noChangeArrowheads="1"/>
            </p:cNvPicPr>
            <p:nvPr/>
          </p:nvPicPr>
          <p:blipFill>
            <a:blip r:embed="rId4"/>
            <a:srcRect l="2353" t="9091" r="15294" b="8182"/>
            <a:stretch>
              <a:fillRect/>
            </a:stretch>
          </p:blipFill>
          <p:spPr bwMode="auto">
            <a:xfrm>
              <a:off x="3586" y="1525"/>
              <a:ext cx="1879" cy="2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282" name="Text Box 15"/>
            <p:cNvSpPr txBox="1">
              <a:spLocks noChangeArrowheads="1"/>
            </p:cNvSpPr>
            <p:nvPr/>
          </p:nvSpPr>
          <p:spPr bwMode="auto">
            <a:xfrm>
              <a:off x="4513" y="2069"/>
              <a:ext cx="45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 i="1">
                  <a:solidFill>
                    <a:srgbClr val="FF0000"/>
                  </a:solidFill>
                </a:rPr>
                <a:t>Tuchin</a:t>
              </a:r>
            </a:p>
          </p:txBody>
        </p:sp>
      </p:grpSp>
      <p:sp>
        <p:nvSpPr>
          <p:cNvPr id="54280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D11C5F0-EA82-4B15-8D4D-CB4C381A1330}" type="slidenum">
              <a:rPr lang="fr-FR" smtClean="0"/>
              <a:pPr/>
              <a:t>42</a:t>
            </a:fld>
            <a:r>
              <a:rPr lang="fr-FR" smtClean="0"/>
              <a:t>/29</a:t>
            </a:r>
          </a:p>
        </p:txBody>
      </p:sp>
    </p:spTree>
  </p:cSld>
  <p:clrMapOvr>
    <a:masterClrMapping/>
  </p:clrMapOvr>
  <p:transition advTm="125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2008, February 6th</a:t>
            </a:r>
            <a:endParaRPr lang="en-US" smtClean="0"/>
          </a:p>
        </p:txBody>
      </p:sp>
      <p:sp>
        <p:nvSpPr>
          <p:cNvPr id="55299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Quarkonia production in cold and hot matters - raphael@in2p3.fr</a:t>
            </a:r>
            <a:endParaRPr lang="fr-FR" smtClean="0"/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>
                <a:solidFill>
                  <a:schemeClr val="hlink"/>
                </a:solidFill>
              </a:rPr>
              <a:t>Tuchin &amp; Kharzeev…</a:t>
            </a:r>
          </a:p>
        </p:txBody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fr-FR" smtClean="0"/>
              <a:t>+ absorption for </a:t>
            </a:r>
          </a:p>
          <a:p>
            <a:pPr eaLnBrk="1" hangingPunct="1">
              <a:buFontTx/>
              <a:buNone/>
            </a:pPr>
            <a:r>
              <a:rPr lang="fr-FR" smtClean="0"/>
              <a:t>SPS &amp; fermilab</a:t>
            </a:r>
          </a:p>
        </p:txBody>
      </p:sp>
      <p:pic>
        <p:nvPicPr>
          <p:cNvPr id="55302" name="Picture 4" descr="snap"/>
          <p:cNvPicPr>
            <a:picLocks noChangeAspect="1" noChangeArrowheads="1"/>
          </p:cNvPicPr>
          <p:nvPr/>
        </p:nvPicPr>
        <p:blipFill>
          <a:blip r:embed="rId3"/>
          <a:srcRect r="1308"/>
          <a:stretch>
            <a:fillRect/>
          </a:stretch>
        </p:blipFill>
        <p:spPr bwMode="auto">
          <a:xfrm>
            <a:off x="3968750" y="1196975"/>
            <a:ext cx="5175250" cy="495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3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A17C29-B582-495F-B01A-142FBA2DD415}" type="slidenum">
              <a:rPr lang="fr-FR" smtClean="0"/>
              <a:pPr/>
              <a:t>43</a:t>
            </a:fld>
            <a:r>
              <a:rPr lang="fr-FR" smtClean="0"/>
              <a:t>/29</a:t>
            </a:r>
          </a:p>
        </p:txBody>
      </p:sp>
    </p:spTree>
  </p:cSld>
  <p:clrMapOvr>
    <a:masterClrMapping/>
  </p:clrMapOvr>
  <p:transition advTm="141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>
                <a:solidFill>
                  <a:srgbClr val="FF0000"/>
                </a:solidFill>
              </a:rPr>
              <a:t>R</a:t>
            </a:r>
            <a:r>
              <a:rPr lang="fr-FR" baseline="-25000" smtClean="0">
                <a:solidFill>
                  <a:srgbClr val="FF0000"/>
                </a:solidFill>
              </a:rPr>
              <a:t>AuAu</a:t>
            </a:r>
            <a:r>
              <a:rPr lang="fr-FR" smtClean="0">
                <a:solidFill>
                  <a:srgbClr val="FF0000"/>
                </a:solidFill>
              </a:rPr>
              <a:t> (y≈0 in PHENIX) </a:t>
            </a:r>
            <a:r>
              <a:rPr lang="fr-FR" smtClean="0">
                <a:solidFill>
                  <a:schemeClr val="tx1"/>
                </a:solidFill>
              </a:rPr>
              <a:t>≈ R</a:t>
            </a:r>
            <a:r>
              <a:rPr lang="fr-FR" baseline="-25000" smtClean="0">
                <a:solidFill>
                  <a:schemeClr val="tx1"/>
                </a:solidFill>
              </a:rPr>
              <a:t>PbPb</a:t>
            </a:r>
            <a:r>
              <a:rPr lang="fr-FR" smtClean="0">
                <a:solidFill>
                  <a:schemeClr val="tx1"/>
                </a:solidFill>
              </a:rPr>
              <a:t> (@ SPS)</a:t>
            </a: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14313" y="1341438"/>
            <a:ext cx="4281487" cy="4784725"/>
          </a:xfrm>
        </p:spPr>
        <p:txBody>
          <a:bodyPr/>
          <a:lstStyle/>
          <a:p>
            <a:pPr eaLnBrk="1" hangingPunct="1"/>
            <a:r>
              <a:rPr lang="en-US" sz="2800" smtClean="0"/>
              <a:t>Lower rapidity R</a:t>
            </a:r>
            <a:r>
              <a:rPr lang="en-US" sz="2800" baseline="-25000" smtClean="0"/>
              <a:t>AA</a:t>
            </a:r>
            <a:r>
              <a:rPr lang="en-US" sz="2800" smtClean="0"/>
              <a:t> looks surprisingly similar, while there are obvious differences:</a:t>
            </a:r>
          </a:p>
          <a:p>
            <a:pPr lvl="1" eaLnBrk="1" hangingPunct="1"/>
            <a:r>
              <a:rPr lang="en-US" sz="2400" smtClean="0"/>
              <a:t>At a given N</a:t>
            </a:r>
            <a:r>
              <a:rPr lang="en-US" sz="2400" baseline="-25000" smtClean="0"/>
              <a:t>part</a:t>
            </a:r>
            <a:r>
              <a:rPr lang="en-US" sz="2400" smtClean="0"/>
              <a:t>, different energy densities…</a:t>
            </a:r>
          </a:p>
          <a:p>
            <a:pPr lvl="1" eaLnBrk="1" hangingPunct="1"/>
            <a:r>
              <a:rPr lang="en-US" sz="2400" smtClean="0"/>
              <a:t>Cold nuclear matter effects (x</a:t>
            </a:r>
            <a:r>
              <a:rPr lang="en-US" sz="2400" baseline="-25000" smtClean="0"/>
              <a:t>Bjorken</a:t>
            </a:r>
            <a:r>
              <a:rPr lang="en-US" sz="2400" smtClean="0"/>
              <a:t>, </a:t>
            </a:r>
            <a:r>
              <a:rPr lang="el-GR" sz="2400" smtClean="0"/>
              <a:t>σ</a:t>
            </a:r>
            <a:r>
              <a:rPr lang="fr-FR" sz="2400" baseline="-25000" smtClean="0"/>
              <a:t>abs</a:t>
            </a:r>
            <a:r>
              <a:rPr lang="fr-FR" sz="2400" smtClean="0"/>
              <a:t>…</a:t>
            </a:r>
            <a:r>
              <a:rPr lang="en-US" sz="2400" smtClean="0"/>
              <a:t>)</a:t>
            </a:r>
          </a:p>
          <a:p>
            <a:pPr lvl="1" eaLnBrk="1" hangingPunct="1"/>
            <a:r>
              <a:rPr lang="en-US" sz="2400" smtClean="0"/>
              <a:t>…</a:t>
            </a:r>
          </a:p>
        </p:txBody>
      </p:sp>
      <p:sp>
        <p:nvSpPr>
          <p:cNvPr id="16388" name="Line 27"/>
          <p:cNvSpPr>
            <a:spLocks noChangeShapeType="1"/>
          </p:cNvSpPr>
          <p:nvPr/>
        </p:nvSpPr>
        <p:spPr bwMode="auto">
          <a:xfrm>
            <a:off x="3419475" y="908050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9" name="Espace réservé de la date 2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2008, February 6th</a:t>
            </a:r>
            <a:endParaRPr lang="en-US" smtClean="0"/>
          </a:p>
        </p:txBody>
      </p:sp>
      <p:sp>
        <p:nvSpPr>
          <p:cNvPr id="16390" name="Espace réservé du pied de page 2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Quarkonia production in cold and hot matters - raphael@in2p3.fr</a:t>
            </a:r>
            <a:endParaRPr lang="fr-FR" smtClean="0"/>
          </a:p>
        </p:txBody>
      </p:sp>
      <p:sp>
        <p:nvSpPr>
          <p:cNvPr id="16391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B92E447-01A3-458F-8106-233DB5070A47}" type="slidenum">
              <a:rPr lang="fr-FR" smtClean="0"/>
              <a:pPr/>
              <a:t>5</a:t>
            </a:fld>
            <a:r>
              <a:rPr lang="fr-FR" smtClean="0"/>
              <a:t>/29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500813" y="3643313"/>
            <a:ext cx="1643062" cy="1000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REDO</a:t>
            </a:r>
          </a:p>
          <a:p>
            <a:pPr algn="ctr">
              <a:defRPr/>
            </a:pPr>
            <a:r>
              <a:rPr lang="fr-FR" dirty="0" err="1"/>
              <a:t>Without</a:t>
            </a:r>
            <a:r>
              <a:rPr lang="fr-FR" dirty="0"/>
              <a:t> </a:t>
            </a:r>
            <a:r>
              <a:rPr lang="fr-FR" dirty="0" err="1"/>
              <a:t>forward</a:t>
            </a:r>
            <a:endParaRPr lang="fr-FR" dirty="0"/>
          </a:p>
        </p:txBody>
      </p:sp>
      <p:sp>
        <p:nvSpPr>
          <p:cNvPr id="25" name="Parchemin horizontal 24"/>
          <p:cNvSpPr/>
          <p:nvPr/>
        </p:nvSpPr>
        <p:spPr>
          <a:xfrm>
            <a:off x="5214938" y="5715000"/>
            <a:ext cx="3143250" cy="63817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lnSpc>
                <a:spcPct val="90000"/>
              </a:lnSpc>
              <a:buSzPct val="80000"/>
              <a:buFont typeface="Symbol" pitchFamily="18" charset="2"/>
              <a:buNone/>
              <a:defRPr/>
            </a:pPr>
            <a:r>
              <a:rPr lang="en-GB" sz="1400" dirty="0"/>
              <a:t>PHENIX, PRL98 (2007) 232301</a:t>
            </a:r>
          </a:p>
          <a:p>
            <a:pPr algn="ctr">
              <a:lnSpc>
                <a:spcPct val="90000"/>
              </a:lnSpc>
              <a:buSzPct val="80000"/>
              <a:buFont typeface="Symbol" pitchFamily="18" charset="2"/>
              <a:buNone/>
              <a:defRPr/>
            </a:pPr>
            <a:r>
              <a:rPr lang="en-GB" sz="1400" dirty="0"/>
              <a:t>SPS from </a:t>
            </a:r>
            <a:r>
              <a:rPr lang="en-GB" sz="1400" dirty="0" err="1"/>
              <a:t>Scomparin</a:t>
            </a:r>
            <a:r>
              <a:rPr lang="en-GB" sz="1400" dirty="0"/>
              <a:t> @ QM06</a:t>
            </a:r>
          </a:p>
        </p:txBody>
      </p:sp>
      <p:pic>
        <p:nvPicPr>
          <p:cNvPr id="16394" name="Espace réservé du contenu 25" descr="QM08_01_bis.gif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1268413"/>
            <a:ext cx="4587875" cy="4403725"/>
          </a:xfrm>
        </p:spPr>
      </p:pic>
    </p:spTree>
  </p:cSld>
  <p:clrMapOvr>
    <a:masterClrMapping/>
  </p:clrMapOvr>
  <p:transition advTm="28406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>
                <a:solidFill>
                  <a:srgbClr val="0000FF"/>
                </a:solidFill>
              </a:rPr>
              <a:t>R</a:t>
            </a:r>
            <a:r>
              <a:rPr lang="fr-FR" baseline="-25000" smtClean="0">
                <a:solidFill>
                  <a:srgbClr val="0000FF"/>
                </a:solidFill>
              </a:rPr>
              <a:t>AuAu</a:t>
            </a:r>
            <a:r>
              <a:rPr lang="fr-FR" smtClean="0">
                <a:solidFill>
                  <a:srgbClr val="0000FF"/>
                </a:solidFill>
              </a:rPr>
              <a:t> (y≈1.7)</a:t>
            </a:r>
            <a:r>
              <a:rPr lang="fr-FR" smtClean="0">
                <a:solidFill>
                  <a:schemeClr val="accent1"/>
                </a:solidFill>
              </a:rPr>
              <a:t> &lt; </a:t>
            </a:r>
            <a:r>
              <a:rPr lang="fr-FR" smtClean="0">
                <a:solidFill>
                  <a:srgbClr val="FF0000"/>
                </a:solidFill>
              </a:rPr>
              <a:t>R</a:t>
            </a:r>
            <a:r>
              <a:rPr lang="fr-FR" baseline="-25000" smtClean="0">
                <a:solidFill>
                  <a:srgbClr val="FF0000"/>
                </a:solidFill>
              </a:rPr>
              <a:t>AuAu</a:t>
            </a:r>
            <a:r>
              <a:rPr lang="fr-FR" smtClean="0">
                <a:solidFill>
                  <a:srgbClr val="FF0000"/>
                </a:solidFill>
              </a:rPr>
              <a:t> (y≈0)</a:t>
            </a:r>
            <a:r>
              <a:rPr lang="fr-FR" smtClean="0"/>
              <a:t> </a:t>
            </a:r>
            <a:r>
              <a:rPr lang="fr-FR" smtClean="0">
                <a:solidFill>
                  <a:schemeClr val="accent1"/>
                </a:solidFill>
              </a:rPr>
              <a:t>in PHENIX</a:t>
            </a:r>
          </a:p>
        </p:txBody>
      </p:sp>
      <p:sp>
        <p:nvSpPr>
          <p:cNvPr id="1741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71612"/>
            <a:ext cx="4038600" cy="2214577"/>
          </a:xfrm>
        </p:spPr>
        <p:txBody>
          <a:bodyPr/>
          <a:lstStyle/>
          <a:p>
            <a:pPr eaLnBrk="1" hangingPunct="1"/>
            <a:r>
              <a:rPr lang="en-US" sz="2800" dirty="0" smtClean="0"/>
              <a:t>@ RHIC, more J/</a:t>
            </a:r>
            <a:r>
              <a:rPr lang="el-GR" sz="2800" dirty="0" smtClean="0"/>
              <a:t>ψ</a:t>
            </a:r>
            <a:r>
              <a:rPr lang="fr-FR" sz="2800" dirty="0" smtClean="0"/>
              <a:t> </a:t>
            </a:r>
            <a:r>
              <a:rPr lang="en-US" sz="2800" dirty="0" smtClean="0"/>
              <a:t>suppression at forward rapidity </a:t>
            </a:r>
            <a:r>
              <a:rPr lang="en-US" sz="2800" dirty="0" smtClean="0"/>
              <a:t>!</a:t>
            </a:r>
          </a:p>
          <a:p>
            <a:pPr eaLnBrk="1" hangingPunct="1"/>
            <a:r>
              <a:rPr lang="en-US" sz="2800" dirty="0" smtClean="0"/>
              <a:t>While energy density should be smaller…</a:t>
            </a:r>
            <a:endParaRPr lang="en-US" sz="2800" dirty="0" smtClean="0"/>
          </a:p>
        </p:txBody>
      </p:sp>
      <p:sp>
        <p:nvSpPr>
          <p:cNvPr id="17412" name="Line 25"/>
          <p:cNvSpPr>
            <a:spLocks noChangeShapeType="1"/>
          </p:cNvSpPr>
          <p:nvPr/>
        </p:nvSpPr>
        <p:spPr bwMode="auto">
          <a:xfrm>
            <a:off x="3419475" y="908050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e 30"/>
          <p:cNvGrpSpPr>
            <a:grpSpLocks/>
          </p:cNvGrpSpPr>
          <p:nvPr/>
        </p:nvGrpSpPr>
        <p:grpSpPr bwMode="auto">
          <a:xfrm>
            <a:off x="98425" y="3929066"/>
            <a:ext cx="4616450" cy="2470150"/>
            <a:chOff x="98426" y="3316304"/>
            <a:chExt cx="4616450" cy="2470150"/>
          </a:xfrm>
        </p:grpSpPr>
        <p:grpSp>
          <p:nvGrpSpPr>
            <p:cNvPr id="17420" name="Group 28"/>
            <p:cNvGrpSpPr>
              <a:grpSpLocks/>
            </p:cNvGrpSpPr>
            <p:nvPr/>
          </p:nvGrpSpPr>
          <p:grpSpPr bwMode="auto">
            <a:xfrm>
              <a:off x="98426" y="3316304"/>
              <a:ext cx="4616450" cy="2470150"/>
              <a:chOff x="17" y="2432"/>
              <a:chExt cx="2908" cy="1556"/>
            </a:xfrm>
          </p:grpSpPr>
          <p:pic>
            <p:nvPicPr>
              <p:cNvPr id="17423" name="Picture 9" descr="raa_super_ratio_AuAu_1106"/>
              <p:cNvPicPr>
                <a:picLocks noChangeAspect="1" noChangeArrowheads="1"/>
              </p:cNvPicPr>
              <p:nvPr/>
            </p:nvPicPr>
            <p:blipFill>
              <a:blip r:embed="rId3"/>
              <a:srcRect t="52057"/>
              <a:stretch>
                <a:fillRect/>
              </a:stretch>
            </p:blipFill>
            <p:spPr bwMode="auto">
              <a:xfrm>
                <a:off x="17" y="2432"/>
                <a:ext cx="2908" cy="15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7424" name="Group 27"/>
              <p:cNvGrpSpPr>
                <a:grpSpLocks/>
              </p:cNvGrpSpPr>
              <p:nvPr/>
            </p:nvGrpSpPr>
            <p:grpSpPr bwMode="auto">
              <a:xfrm>
                <a:off x="486" y="3294"/>
                <a:ext cx="840" cy="452"/>
                <a:chOff x="566" y="3397"/>
                <a:chExt cx="840" cy="452"/>
              </a:xfrm>
            </p:grpSpPr>
            <p:sp>
              <p:nvSpPr>
                <p:cNvPr id="17425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566" y="3397"/>
                  <a:ext cx="840" cy="4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fr-FR">
                      <a:solidFill>
                        <a:srgbClr val="0000FF"/>
                      </a:solidFill>
                    </a:rPr>
                    <a:t>R</a:t>
                  </a:r>
                  <a:r>
                    <a:rPr lang="fr-FR" baseline="-25000">
                      <a:solidFill>
                        <a:srgbClr val="0000FF"/>
                      </a:solidFill>
                    </a:rPr>
                    <a:t>AA</a:t>
                  </a:r>
                  <a:r>
                    <a:rPr lang="fr-FR">
                      <a:solidFill>
                        <a:srgbClr val="0000FF"/>
                      </a:solidFill>
                    </a:rPr>
                    <a:t>(y~1.7)</a:t>
                  </a:r>
                  <a:r>
                    <a:rPr lang="fr-FR"/>
                    <a:t> </a:t>
                  </a:r>
                </a:p>
                <a:p>
                  <a:pPr algn="ctr"/>
                  <a:endParaRPr lang="fr-FR" sz="500">
                    <a:solidFill>
                      <a:srgbClr val="0000FF"/>
                    </a:solidFill>
                  </a:endParaRPr>
                </a:p>
                <a:p>
                  <a:pPr algn="ctr"/>
                  <a:r>
                    <a:rPr lang="fr-FR">
                      <a:solidFill>
                        <a:srgbClr val="FF0000"/>
                      </a:solidFill>
                    </a:rPr>
                    <a:t>R</a:t>
                  </a:r>
                  <a:r>
                    <a:rPr lang="fr-FR" baseline="-25000">
                      <a:solidFill>
                        <a:srgbClr val="FF0000"/>
                      </a:solidFill>
                    </a:rPr>
                    <a:t>AA</a:t>
                  </a:r>
                  <a:r>
                    <a:rPr lang="fr-FR">
                      <a:solidFill>
                        <a:srgbClr val="FF0000"/>
                      </a:solidFill>
                    </a:rPr>
                    <a:t>(y~0)</a:t>
                  </a:r>
                </a:p>
              </p:txBody>
            </p:sp>
            <p:sp>
              <p:nvSpPr>
                <p:cNvPr id="17426" name="Line 26"/>
                <p:cNvSpPr>
                  <a:spLocks noChangeShapeType="1"/>
                </p:cNvSpPr>
                <p:nvPr/>
              </p:nvSpPr>
              <p:spPr bwMode="auto">
                <a:xfrm>
                  <a:off x="612" y="3633"/>
                  <a:ext cx="72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7421" name="Line 29"/>
            <p:cNvSpPr>
              <a:spLocks noChangeShapeType="1"/>
            </p:cNvSpPr>
            <p:nvPr/>
          </p:nvSpPr>
          <p:spPr bwMode="auto">
            <a:xfrm>
              <a:off x="682626" y="4446604"/>
              <a:ext cx="388937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2" name="Text Box 30"/>
            <p:cNvSpPr txBox="1">
              <a:spLocks noChangeArrowheads="1"/>
            </p:cNvSpPr>
            <p:nvPr/>
          </p:nvSpPr>
          <p:spPr bwMode="auto">
            <a:xfrm>
              <a:off x="3930651" y="4057667"/>
              <a:ext cx="6413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/>
                <a:t>60%</a:t>
              </a:r>
            </a:p>
          </p:txBody>
        </p:sp>
      </p:grpSp>
      <p:sp>
        <p:nvSpPr>
          <p:cNvPr id="17414" name="Espace réservé de la date 29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2008, February 6th</a:t>
            </a:r>
            <a:endParaRPr lang="en-US" smtClean="0"/>
          </a:p>
        </p:txBody>
      </p:sp>
      <p:sp>
        <p:nvSpPr>
          <p:cNvPr id="17415" name="Espace réservé du pied de page 3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Quarkonia production in cold and hot matters - raphael@in2p3.fr</a:t>
            </a:r>
            <a:endParaRPr lang="fr-FR" smtClean="0"/>
          </a:p>
        </p:txBody>
      </p:sp>
      <p:sp>
        <p:nvSpPr>
          <p:cNvPr id="17416" name="Espace réservé du numéro de diapositive 3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473238B-66A0-429F-B411-249080C8F162}" type="slidenum">
              <a:rPr lang="fr-FR" smtClean="0"/>
              <a:pPr/>
              <a:t>6</a:t>
            </a:fld>
            <a:r>
              <a:rPr lang="fr-FR" smtClean="0"/>
              <a:t>/29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500813" y="3643313"/>
            <a:ext cx="1643062" cy="1000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REDO</a:t>
            </a:r>
          </a:p>
        </p:txBody>
      </p:sp>
      <p:pic>
        <p:nvPicPr>
          <p:cNvPr id="17418" name="Espace réservé du contenu 34" descr="QM08_02_bis.gif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648200" y="1268413"/>
            <a:ext cx="4587875" cy="4403725"/>
          </a:xfrm>
        </p:spPr>
      </p:pic>
      <p:sp>
        <p:nvSpPr>
          <p:cNvPr id="36" name="Parchemin horizontal 35"/>
          <p:cNvSpPr/>
          <p:nvPr/>
        </p:nvSpPr>
        <p:spPr>
          <a:xfrm>
            <a:off x="5715000" y="5929313"/>
            <a:ext cx="3143250" cy="381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lnSpc>
                <a:spcPct val="90000"/>
              </a:lnSpc>
              <a:buSzPct val="80000"/>
              <a:buFont typeface="Symbol" pitchFamily="18" charset="2"/>
              <a:buNone/>
              <a:defRPr/>
            </a:pPr>
            <a:r>
              <a:rPr lang="en-GB" sz="1400" dirty="0"/>
              <a:t>PHENIX, PRL98 (2007) 232301</a:t>
            </a:r>
          </a:p>
        </p:txBody>
      </p:sp>
    </p:spTree>
  </p:cSld>
  <p:clrMapOvr>
    <a:masterClrMapping/>
  </p:clrMapOvr>
  <p:transition advTm="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2784475" algn="l"/>
              </a:tabLst>
            </a:pPr>
            <a:r>
              <a:rPr lang="fr-FR" smtClean="0">
                <a:solidFill>
                  <a:srgbClr val="0070C0"/>
                </a:solidFill>
              </a:rPr>
              <a:t>R</a:t>
            </a:r>
            <a:r>
              <a:rPr lang="fr-FR" baseline="-25000" smtClean="0">
                <a:solidFill>
                  <a:srgbClr val="0070C0"/>
                </a:solidFill>
              </a:rPr>
              <a:t>AuAu</a:t>
            </a:r>
            <a:r>
              <a:rPr lang="fr-FR" smtClean="0">
                <a:solidFill>
                  <a:srgbClr val="0070C0"/>
                </a:solidFill>
              </a:rPr>
              <a:t> (run 4) </a:t>
            </a:r>
            <a:r>
              <a:rPr lang="fr-FR" smtClean="0">
                <a:solidFill>
                  <a:schemeClr val="tx1"/>
                </a:solidFill>
              </a:rPr>
              <a:t>=</a:t>
            </a:r>
            <a:r>
              <a:rPr lang="fr-FR" smtClean="0">
                <a:solidFill>
                  <a:srgbClr val="0070C0"/>
                </a:solidFill>
              </a:rPr>
              <a:t> </a:t>
            </a:r>
            <a:r>
              <a:rPr lang="fr-FR" smtClean="0">
                <a:solidFill>
                  <a:schemeClr val="tx1"/>
                </a:solidFill>
              </a:rPr>
              <a:t>R</a:t>
            </a:r>
            <a:r>
              <a:rPr lang="fr-FR" baseline="-25000" smtClean="0">
                <a:solidFill>
                  <a:schemeClr val="tx1"/>
                </a:solidFill>
              </a:rPr>
              <a:t>AuAu</a:t>
            </a:r>
            <a:r>
              <a:rPr lang="fr-FR" smtClean="0">
                <a:solidFill>
                  <a:schemeClr val="tx1"/>
                </a:solidFill>
              </a:rPr>
              <a:t> (run 7)</a:t>
            </a:r>
            <a:endParaRPr lang="fr-FR" smtClean="0">
              <a:solidFill>
                <a:srgbClr val="0070C0"/>
              </a:solidFill>
            </a:endParaRP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71625"/>
            <a:ext cx="4038600" cy="4357688"/>
          </a:xfrm>
        </p:spPr>
        <p:txBody>
          <a:bodyPr/>
          <a:lstStyle/>
          <a:p>
            <a:pPr eaLnBrk="1" hangingPunct="1"/>
            <a:r>
              <a:rPr lang="en-US" sz="2800" smtClean="0"/>
              <a:t>Forward rapidity only (for now)</a:t>
            </a:r>
          </a:p>
          <a:p>
            <a:pPr eaLnBrk="1" hangingPunct="1"/>
            <a:r>
              <a:rPr lang="en-US" sz="2800" smtClean="0"/>
              <a:t>More bins at higher centrality</a:t>
            </a:r>
          </a:p>
          <a:p>
            <a:pPr eaLnBrk="1" hangingPunct="1"/>
            <a:r>
              <a:rPr lang="en-US" sz="2800" smtClean="0"/>
              <a:t>Confirm the trend</a:t>
            </a:r>
          </a:p>
          <a:p>
            <a:pPr lvl="1" eaLnBrk="1" hangingPunct="1"/>
            <a:r>
              <a:rPr lang="en-US" sz="2400" smtClean="0"/>
              <a:t>R</a:t>
            </a:r>
            <a:r>
              <a:rPr lang="en-US" sz="2400" baseline="-25000" smtClean="0"/>
              <a:t>AA</a:t>
            </a:r>
            <a:r>
              <a:rPr lang="en-US" sz="2400" smtClean="0"/>
              <a:t>(y≈1.7) &lt; R</a:t>
            </a:r>
            <a:r>
              <a:rPr lang="en-US" sz="2400" baseline="-25000" smtClean="0"/>
              <a:t>AA</a:t>
            </a:r>
            <a:r>
              <a:rPr lang="en-US" sz="2400" smtClean="0"/>
              <a:t>(y≈0) </a:t>
            </a:r>
          </a:p>
        </p:txBody>
      </p:sp>
      <p:sp>
        <p:nvSpPr>
          <p:cNvPr id="18436" name="Line 25"/>
          <p:cNvSpPr>
            <a:spLocks noChangeShapeType="1"/>
          </p:cNvSpPr>
          <p:nvPr/>
        </p:nvSpPr>
        <p:spPr bwMode="auto">
          <a:xfrm>
            <a:off x="3419475" y="908050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7" name="Espace réservé de la date 29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2008, February 6th</a:t>
            </a:r>
            <a:endParaRPr lang="en-US" smtClean="0"/>
          </a:p>
        </p:txBody>
      </p:sp>
      <p:sp>
        <p:nvSpPr>
          <p:cNvPr id="18438" name="Espace réservé du pied de page 3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Quarkonia production in cold and hot matters - raphael@in2p3.fr</a:t>
            </a:r>
            <a:endParaRPr lang="fr-FR" smtClean="0"/>
          </a:p>
        </p:txBody>
      </p:sp>
      <p:sp>
        <p:nvSpPr>
          <p:cNvPr id="18439" name="Espace réservé du numéro de diapositive 3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8104DAC-042D-431B-AF8C-03718E6B83A8}" type="slidenum">
              <a:rPr lang="fr-FR" smtClean="0"/>
              <a:pPr/>
              <a:t>7</a:t>
            </a:fld>
            <a:r>
              <a:rPr lang="fr-FR" smtClean="0"/>
              <a:t>/29</a:t>
            </a:r>
          </a:p>
        </p:txBody>
      </p:sp>
      <p:pic>
        <p:nvPicPr>
          <p:cNvPr id="18440" name="Espace réservé du contenu 24" descr="QM08_03.gif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1268413"/>
            <a:ext cx="4587875" cy="4403725"/>
          </a:xfrm>
        </p:spPr>
      </p:pic>
      <p:sp>
        <p:nvSpPr>
          <p:cNvPr id="31" name="Explosion 1 30"/>
          <p:cNvSpPr/>
          <p:nvPr/>
        </p:nvSpPr>
        <p:spPr>
          <a:xfrm>
            <a:off x="7143750" y="71438"/>
            <a:ext cx="1928813" cy="135731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800" dirty="0">
                <a:solidFill>
                  <a:schemeClr val="bg1"/>
                </a:solidFill>
              </a:rPr>
              <a:t>NEW</a:t>
            </a:r>
          </a:p>
        </p:txBody>
      </p:sp>
    </p:spTree>
  </p:cSld>
  <p:clrMapOvr>
    <a:masterClrMapping/>
  </p:clrMapOvr>
  <p:transition advTm="34828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R</a:t>
            </a:r>
            <a:r>
              <a:rPr lang="en-US" baseline="-25000" smtClean="0">
                <a:solidFill>
                  <a:srgbClr val="FF0000"/>
                </a:solidFill>
              </a:rPr>
              <a:t>AuAu</a:t>
            </a:r>
            <a:r>
              <a:rPr lang="en-US" smtClean="0"/>
              <a:t> vs </a:t>
            </a:r>
            <a:r>
              <a:rPr lang="en-US" smtClean="0">
                <a:solidFill>
                  <a:srgbClr val="FFC000"/>
                </a:solidFill>
              </a:rPr>
              <a:t>R</a:t>
            </a:r>
            <a:r>
              <a:rPr lang="en-US" baseline="-25000" smtClean="0">
                <a:solidFill>
                  <a:srgbClr val="FFC000"/>
                </a:solidFill>
              </a:rPr>
              <a:t>CuCu</a:t>
            </a:r>
            <a:r>
              <a:rPr lang="en-US" smtClean="0">
                <a:solidFill>
                  <a:schemeClr val="tx1"/>
                </a:solidFill>
              </a:rPr>
              <a:t> @RHIC</a:t>
            </a:r>
          </a:p>
        </p:txBody>
      </p:sp>
      <p:sp>
        <p:nvSpPr>
          <p:cNvPr id="19459" name="Espace réservé du texte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Final CuCu analysis</a:t>
            </a:r>
          </a:p>
          <a:p>
            <a:pPr eaLnBrk="1" hangingPunct="1"/>
            <a:r>
              <a:rPr lang="en-US" smtClean="0"/>
              <a:t>Slightly below 1 in CuCu</a:t>
            </a:r>
          </a:p>
          <a:p>
            <a:pPr eaLnBrk="1" hangingPunct="1"/>
            <a:endParaRPr lang="en-US" smtClean="0"/>
          </a:p>
        </p:txBody>
      </p:sp>
      <p:sp>
        <p:nvSpPr>
          <p:cNvPr id="19460" name="Line 25"/>
          <p:cNvSpPr>
            <a:spLocks noChangeShapeType="1"/>
          </p:cNvSpPr>
          <p:nvPr/>
        </p:nvSpPr>
        <p:spPr bwMode="auto">
          <a:xfrm>
            <a:off x="3419475" y="908050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1" name="Espace réservé de la date 2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2008, February 6th</a:t>
            </a:r>
            <a:endParaRPr lang="en-US" smtClean="0"/>
          </a:p>
        </p:txBody>
      </p:sp>
      <p:sp>
        <p:nvSpPr>
          <p:cNvPr id="19462" name="Espace réservé du pied de page 2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Quarkonia production in cold and hot matters - raphael@in2p3.fr</a:t>
            </a:r>
            <a:endParaRPr lang="fr-FR" smtClean="0"/>
          </a:p>
        </p:txBody>
      </p:sp>
      <p:sp>
        <p:nvSpPr>
          <p:cNvPr id="19463" name="Espace réservé du numéro de diapositive 2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51A3E50-C2D1-4830-ABBB-AB9C38F4FC2F}" type="slidenum">
              <a:rPr lang="fr-FR" smtClean="0"/>
              <a:pPr/>
              <a:t>8</a:t>
            </a:fld>
            <a:r>
              <a:rPr lang="fr-FR" smtClean="0"/>
              <a:t>/29</a:t>
            </a:r>
          </a:p>
        </p:txBody>
      </p:sp>
      <p:sp>
        <p:nvSpPr>
          <p:cNvPr id="24" name="Parchemin horizontal 23"/>
          <p:cNvSpPr/>
          <p:nvPr/>
        </p:nvSpPr>
        <p:spPr>
          <a:xfrm>
            <a:off x="5715000" y="5927725"/>
            <a:ext cx="3178175" cy="381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lnSpc>
                <a:spcPct val="90000"/>
              </a:lnSpc>
              <a:buSzPct val="80000"/>
              <a:buFont typeface="Symbol" pitchFamily="18" charset="2"/>
              <a:buNone/>
              <a:defRPr/>
            </a:pPr>
            <a:r>
              <a:rPr lang="en-GB" sz="1400" dirty="0"/>
              <a:t>PHENIX, arXiv:0801.0220</a:t>
            </a:r>
          </a:p>
        </p:txBody>
      </p:sp>
      <p:pic>
        <p:nvPicPr>
          <p:cNvPr id="19465" name="Espace réservé du contenu 27" descr="QM08_04.gif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1268413"/>
            <a:ext cx="4559300" cy="4375150"/>
          </a:xfrm>
        </p:spPr>
      </p:pic>
      <p:pic>
        <p:nvPicPr>
          <p:cNvPr id="23565" name="Image 28" descr="QM08_04_bis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268413"/>
            <a:ext cx="4557712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Explosion 1 24"/>
          <p:cNvSpPr/>
          <p:nvPr/>
        </p:nvSpPr>
        <p:spPr>
          <a:xfrm>
            <a:off x="7143750" y="71438"/>
            <a:ext cx="1928813" cy="135731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800" dirty="0">
                <a:solidFill>
                  <a:schemeClr val="bg1"/>
                </a:solidFill>
              </a:rPr>
              <a:t>PUB</a:t>
            </a:r>
          </a:p>
        </p:txBody>
      </p:sp>
      <p:sp>
        <p:nvSpPr>
          <p:cNvPr id="19468" name="Text Box 24"/>
          <p:cNvSpPr txBox="1">
            <a:spLocks noChangeArrowheads="1"/>
          </p:cNvSpPr>
          <p:nvPr/>
        </p:nvSpPr>
        <p:spPr bwMode="auto">
          <a:xfrm>
            <a:off x="3167063" y="3500438"/>
            <a:ext cx="133350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>
                <a:solidFill>
                  <a:srgbClr val="00B050"/>
                </a:solidFill>
              </a:rPr>
              <a:t>R</a:t>
            </a:r>
            <a:r>
              <a:rPr lang="fr-FR" baseline="-25000">
                <a:solidFill>
                  <a:srgbClr val="00B050"/>
                </a:solidFill>
              </a:rPr>
              <a:t>AA</a:t>
            </a:r>
            <a:r>
              <a:rPr lang="fr-FR">
                <a:solidFill>
                  <a:srgbClr val="00B050"/>
                </a:solidFill>
              </a:rPr>
              <a:t>(y~1.7) </a:t>
            </a:r>
          </a:p>
          <a:p>
            <a:pPr algn="ctr"/>
            <a:endParaRPr lang="fr-FR" sz="500">
              <a:solidFill>
                <a:srgbClr val="0000FF"/>
              </a:solidFill>
            </a:endParaRPr>
          </a:p>
          <a:p>
            <a:pPr algn="ctr"/>
            <a:r>
              <a:rPr lang="fr-FR">
                <a:solidFill>
                  <a:srgbClr val="FF9900"/>
                </a:solidFill>
              </a:rPr>
              <a:t>R</a:t>
            </a:r>
            <a:r>
              <a:rPr lang="fr-FR" baseline="-25000">
                <a:solidFill>
                  <a:srgbClr val="FF9900"/>
                </a:solidFill>
              </a:rPr>
              <a:t>AA</a:t>
            </a:r>
            <a:r>
              <a:rPr lang="fr-FR">
                <a:solidFill>
                  <a:srgbClr val="FF9900"/>
                </a:solidFill>
              </a:rPr>
              <a:t>(y~0)</a:t>
            </a:r>
          </a:p>
        </p:txBody>
      </p:sp>
      <p:sp>
        <p:nvSpPr>
          <p:cNvPr id="19469" name="Line 26"/>
          <p:cNvSpPr>
            <a:spLocks noChangeShapeType="1"/>
          </p:cNvSpPr>
          <p:nvPr/>
        </p:nvSpPr>
        <p:spPr bwMode="auto">
          <a:xfrm>
            <a:off x="3214688" y="3857625"/>
            <a:ext cx="11525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" name="Bulle ronde 30"/>
          <p:cNvSpPr/>
          <p:nvPr/>
        </p:nvSpPr>
        <p:spPr>
          <a:xfrm>
            <a:off x="71438" y="71438"/>
            <a:ext cx="1928812" cy="103822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fr-FR" sz="1400" b="1" dirty="0"/>
              <a:t>S. Oda, Session 18, Saturday</a:t>
            </a:r>
          </a:p>
        </p:txBody>
      </p:sp>
      <p:pic>
        <p:nvPicPr>
          <p:cNvPr id="19471" name="Image 15" descr="r_aa_npart_separated_rapidity.gif"/>
          <p:cNvPicPr>
            <a:picLocks noChangeAspect="1"/>
          </p:cNvPicPr>
          <p:nvPr/>
        </p:nvPicPr>
        <p:blipFill>
          <a:blip r:embed="rId5"/>
          <a:srcRect t="63637"/>
          <a:stretch>
            <a:fillRect/>
          </a:stretch>
        </p:blipFill>
        <p:spPr bwMode="auto">
          <a:xfrm>
            <a:off x="285750" y="4357688"/>
            <a:ext cx="43910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377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R</a:t>
            </a:r>
            <a:r>
              <a:rPr lang="fr-FR" baseline="-25000" smtClean="0"/>
              <a:t>CuCu</a:t>
            </a:r>
            <a:r>
              <a:rPr lang="fr-FR" smtClean="0"/>
              <a:t> (STAR, high p</a:t>
            </a:r>
            <a:r>
              <a:rPr lang="fr-FR" baseline="-25000" smtClean="0"/>
              <a:t>T</a:t>
            </a:r>
            <a:r>
              <a:rPr lang="fr-FR" smtClean="0"/>
              <a:t>) ≈ 1</a:t>
            </a:r>
          </a:p>
        </p:txBody>
      </p:sp>
      <p:sp>
        <p:nvSpPr>
          <p:cNvPr id="20483" name="Espace réservé du texte 22"/>
          <p:cNvSpPr>
            <a:spLocks noGrp="1"/>
          </p:cNvSpPr>
          <p:nvPr>
            <p:ph type="body" idx="1"/>
          </p:nvPr>
        </p:nvSpPr>
        <p:spPr>
          <a:xfrm>
            <a:off x="142875" y="1535113"/>
            <a:ext cx="4354513" cy="639762"/>
          </a:xfrm>
        </p:spPr>
        <p:txBody>
          <a:bodyPr/>
          <a:lstStyle/>
          <a:p>
            <a:r>
              <a:rPr lang="fr-FR" smtClean="0"/>
              <a:t>2 sigma J/</a:t>
            </a:r>
            <a:r>
              <a:rPr lang="el-GR" smtClean="0"/>
              <a:t>ψ</a:t>
            </a:r>
            <a:r>
              <a:rPr lang="fr-FR" smtClean="0"/>
              <a:t> signal in Cu+Cu</a:t>
            </a:r>
          </a:p>
          <a:p>
            <a:r>
              <a:rPr lang="fr-FR" smtClean="0"/>
              <a:t>STAR = PHENIX charm spectra </a:t>
            </a:r>
            <a:r>
              <a:rPr lang="fr-FR" smtClean="0">
                <a:sym typeface="Wingdings" pitchFamily="2" charset="2"/>
              </a:rPr>
              <a:t></a:t>
            </a:r>
            <a:endParaRPr lang="fr-FR" smtClean="0"/>
          </a:p>
        </p:txBody>
      </p:sp>
      <p:pic>
        <p:nvPicPr>
          <p:cNvPr id="20484" name="Picture 1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2227263"/>
            <a:ext cx="4040188" cy="3538537"/>
          </a:xfrm>
          <a:noFill/>
        </p:spPr>
      </p:pic>
      <p:sp>
        <p:nvSpPr>
          <p:cNvPr id="20485" name="Espace réservé du texte 2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r"/>
            <a:r>
              <a:rPr lang="fr-FR" smtClean="0"/>
              <a:t>R</a:t>
            </a:r>
            <a:r>
              <a:rPr lang="fr-FR" baseline="-25000" smtClean="0"/>
              <a:t>CuCu</a:t>
            </a:r>
            <a:r>
              <a:rPr lang="fr-FR" smtClean="0"/>
              <a:t> raising with p</a:t>
            </a:r>
            <a:r>
              <a:rPr lang="fr-FR" baseline="-25000" smtClean="0"/>
              <a:t>T</a:t>
            </a:r>
            <a:endParaRPr lang="fr-FR" smtClean="0"/>
          </a:p>
        </p:txBody>
      </p:sp>
      <p:pic>
        <p:nvPicPr>
          <p:cNvPr id="20486" name="Espace réservé du contenu 8" descr="STAR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4645025" y="2143125"/>
            <a:ext cx="4041775" cy="3706813"/>
          </a:xfrm>
        </p:spPr>
      </p:pic>
      <p:sp>
        <p:nvSpPr>
          <p:cNvPr id="20487" name="Espace réservé de la date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2008, February 6th</a:t>
            </a:r>
            <a:endParaRPr lang="en-US" smtClean="0"/>
          </a:p>
        </p:txBody>
      </p:sp>
      <p:sp>
        <p:nvSpPr>
          <p:cNvPr id="20488" name="Espace réservé du pied de page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Quarkonia production in cold and hot matters - raphael@in2p3.fr</a:t>
            </a:r>
            <a:endParaRPr lang="fr-FR" smtClean="0"/>
          </a:p>
        </p:txBody>
      </p:sp>
      <p:sp>
        <p:nvSpPr>
          <p:cNvPr id="20489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974D55F-81D8-4F0F-B164-0E84D1A449AF}" type="slidenum">
              <a:rPr lang="fr-FR" smtClean="0"/>
              <a:pPr/>
              <a:t>9</a:t>
            </a:fld>
            <a:r>
              <a:rPr lang="fr-FR" smtClean="0"/>
              <a:t>/29</a:t>
            </a:r>
          </a:p>
        </p:txBody>
      </p:sp>
      <p:sp>
        <p:nvSpPr>
          <p:cNvPr id="20490" name="Line 27"/>
          <p:cNvSpPr>
            <a:spLocks noChangeShapeType="1"/>
          </p:cNvSpPr>
          <p:nvPr/>
        </p:nvSpPr>
        <p:spPr bwMode="auto">
          <a:xfrm>
            <a:off x="3419475" y="908050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" name="Parchemin vertical 19"/>
          <p:cNvSpPr/>
          <p:nvPr/>
        </p:nvSpPr>
        <p:spPr>
          <a:xfrm>
            <a:off x="142875" y="5789613"/>
            <a:ext cx="1857375" cy="639762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fr-FR" sz="1400" dirty="0"/>
              <a:t>M.R. </a:t>
            </a:r>
            <a:r>
              <a:rPr lang="fr-FR" sz="1400" dirty="0" err="1"/>
              <a:t>Cosentino</a:t>
            </a:r>
            <a:r>
              <a:rPr lang="fr-FR" sz="1400" dirty="0"/>
              <a:t>,</a:t>
            </a:r>
          </a:p>
          <a:p>
            <a:pPr algn="ctr">
              <a:defRPr/>
            </a:pPr>
            <a:r>
              <a:rPr lang="fr-FR" sz="1400" dirty="0"/>
              <a:t>Poster 109</a:t>
            </a:r>
          </a:p>
        </p:txBody>
      </p:sp>
      <p:sp>
        <p:nvSpPr>
          <p:cNvPr id="21" name="Bulle ronde 20"/>
          <p:cNvSpPr/>
          <p:nvPr/>
        </p:nvSpPr>
        <p:spPr>
          <a:xfrm>
            <a:off x="71438" y="71438"/>
            <a:ext cx="1785937" cy="103822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fr-FR" sz="1400" b="1" dirty="0"/>
              <a:t>Z. Tang, Session 18, Saturday</a:t>
            </a:r>
          </a:p>
        </p:txBody>
      </p:sp>
      <p:sp>
        <p:nvSpPr>
          <p:cNvPr id="14" name="Explosion 1 13"/>
          <p:cNvSpPr/>
          <p:nvPr/>
        </p:nvSpPr>
        <p:spPr>
          <a:xfrm>
            <a:off x="7143750" y="71438"/>
            <a:ext cx="1928813" cy="135731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800" dirty="0">
                <a:solidFill>
                  <a:schemeClr val="bg1"/>
                </a:solidFill>
              </a:rPr>
              <a:t>NEW</a:t>
            </a:r>
          </a:p>
        </p:txBody>
      </p:sp>
      <p:grpSp>
        <p:nvGrpSpPr>
          <p:cNvPr id="19" name="Groupe 18"/>
          <p:cNvGrpSpPr/>
          <p:nvPr/>
        </p:nvGrpSpPr>
        <p:grpSpPr>
          <a:xfrm>
            <a:off x="2813050" y="2262188"/>
            <a:ext cx="5759450" cy="4229100"/>
            <a:chOff x="2813050" y="2262188"/>
            <a:chExt cx="5759450" cy="4229100"/>
          </a:xfrm>
        </p:grpSpPr>
        <p:sp>
          <p:nvSpPr>
            <p:cNvPr id="17" name="ZoneTexte 16"/>
            <p:cNvSpPr txBox="1">
              <a:spLocks noChangeArrowheads="1"/>
            </p:cNvSpPr>
            <p:nvPr/>
          </p:nvSpPr>
          <p:spPr bwMode="auto">
            <a:xfrm>
              <a:off x="2813050" y="5845175"/>
              <a:ext cx="5759450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1"/>
                  </a:solidFill>
                </a:rPr>
                <a:t>* These are not phenix results yet, but could become </a:t>
              </a:r>
            </a:p>
            <a:p>
              <a:r>
                <a:rPr lang="en-US">
                  <a:solidFill>
                    <a:schemeClr val="accent1"/>
                  </a:solidFill>
                </a:rPr>
                <a:t>as soon as the two experiments talk to each others </a:t>
              </a:r>
              <a:r>
                <a:rPr lang="en-US">
                  <a:solidFill>
                    <a:schemeClr val="accent1"/>
                  </a:solidFill>
                  <a:sym typeface="Wingdings" pitchFamily="2" charset="2"/>
                </a:rPr>
                <a:t></a:t>
              </a:r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8" name="ZoneTexte 17"/>
            <p:cNvSpPr txBox="1">
              <a:spLocks noChangeArrowheads="1"/>
            </p:cNvSpPr>
            <p:nvPr/>
          </p:nvSpPr>
          <p:spPr bwMode="auto">
            <a:xfrm>
              <a:off x="7643813" y="2559050"/>
              <a:ext cx="582612" cy="420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1"/>
                  </a:solidFill>
                  <a:sym typeface="Symbol" pitchFamily="18" charset="2"/>
                </a:rPr>
                <a:t> </a:t>
              </a:r>
              <a:r>
                <a:rPr lang="en-US" sz="3200" baseline="-25000">
                  <a:solidFill>
                    <a:schemeClr val="accent1"/>
                  </a:solidFill>
                </a:rPr>
                <a:t>*</a:t>
              </a:r>
            </a:p>
          </p:txBody>
        </p:sp>
        <p:sp>
          <p:nvSpPr>
            <p:cNvPr id="22" name="ZoneTexte 21"/>
            <p:cNvSpPr txBox="1">
              <a:spLocks noChangeArrowheads="1"/>
            </p:cNvSpPr>
            <p:nvPr/>
          </p:nvSpPr>
          <p:spPr bwMode="auto">
            <a:xfrm>
              <a:off x="7643813" y="2711450"/>
              <a:ext cx="582612" cy="420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1"/>
                  </a:solidFill>
                  <a:sym typeface="Symbol" pitchFamily="18" charset="2"/>
                </a:rPr>
                <a:t> </a:t>
              </a:r>
              <a:r>
                <a:rPr lang="en-US" sz="3200" baseline="-25000">
                  <a:solidFill>
                    <a:schemeClr val="accent1"/>
                  </a:solidFill>
                </a:rPr>
                <a:t>*</a:t>
              </a:r>
            </a:p>
          </p:txBody>
        </p:sp>
        <p:sp>
          <p:nvSpPr>
            <p:cNvPr id="23" name="ZoneTexte 22"/>
            <p:cNvSpPr txBox="1">
              <a:spLocks noChangeArrowheads="1"/>
            </p:cNvSpPr>
            <p:nvPr/>
          </p:nvSpPr>
          <p:spPr bwMode="auto">
            <a:xfrm>
              <a:off x="7643813" y="2262188"/>
              <a:ext cx="582612" cy="420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1"/>
                  </a:solidFill>
                  <a:sym typeface="Symbol" pitchFamily="18" charset="2"/>
                </a:rPr>
                <a:t> </a:t>
              </a:r>
              <a:r>
                <a:rPr lang="en-US" sz="3200" baseline="-25000">
                  <a:solidFill>
                    <a:schemeClr val="accent1"/>
                  </a:solidFill>
                </a:rPr>
                <a:t>*</a:t>
              </a:r>
            </a:p>
          </p:txBody>
        </p:sp>
      </p:grpSp>
    </p:spTree>
  </p:cSld>
  <p:clrMapOvr>
    <a:masterClrMapping/>
  </p:clrMapOvr>
  <p:transition advTm="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2|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.1|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.4|21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2|4.4|9.9|16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9|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heme/theme1.xml><?xml version="1.0" encoding="utf-8"?>
<a:theme xmlns:a="http://schemas.openxmlformats.org/drawingml/2006/main" name="Modèle par défaut">
  <a:themeElements>
    <a:clrScheme name="Capitaux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Modèle par défaut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27605</TotalTime>
  <Words>2972</Words>
  <Application>Microsoft PowerPoint</Application>
  <PresentationFormat>Affichage à l'écran (4:3)</PresentationFormat>
  <Paragraphs>554</Paragraphs>
  <Slides>43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43</vt:i4>
      </vt:variant>
    </vt:vector>
  </HeadingPairs>
  <TitlesOfParts>
    <vt:vector size="51" baseType="lpstr">
      <vt:lpstr>Arial</vt:lpstr>
      <vt:lpstr>Calibri</vt:lpstr>
      <vt:lpstr>Comic Sans MS</vt:lpstr>
      <vt:lpstr>Symbol</vt:lpstr>
      <vt:lpstr>Wingdings</vt:lpstr>
      <vt:lpstr>Franklin Gothic Book</vt:lpstr>
      <vt:lpstr>ＭＳ Ｐゴシック</vt:lpstr>
      <vt:lpstr>Modèle par défaut</vt:lpstr>
      <vt:lpstr>Quarkonia Production  in Cold and Hot Matters</vt:lpstr>
      <vt:lpstr>The normal introduction</vt:lpstr>
      <vt:lpstr>Cold and hot matters @ SPS</vt:lpstr>
      <vt:lpstr>At SPS, J/ψ behave pretty much  like the predicted golden QGP signature</vt:lpstr>
      <vt:lpstr>RAuAu (y≈0 in PHENIX) ≈ RPbPb (@ SPS)</vt:lpstr>
      <vt:lpstr>RAuAu (y≈1.7) &lt; RAuAu (y≈0) in PHENIX</vt:lpstr>
      <vt:lpstr>RAuAu (run 4) = RAuAu (run 7)</vt:lpstr>
      <vt:lpstr>RAuAu vs RCuCu @RHIC</vt:lpstr>
      <vt:lpstr>RCuCu (STAR, high pT) ≈ 1</vt:lpstr>
      <vt:lpstr>Various RXY(pT)</vt:lpstr>
      <vt:lpstr>@ RHIC, more suppression  at forward rapidity !</vt:lpstr>
      <vt:lpstr>I. Coalescence, regeneration</vt:lpstr>
      <vt:lpstr>II. A trick of cold matter ?</vt:lpstr>
      <vt:lpstr>How to move forward experimentally ?</vt:lpstr>
      <vt:lpstr>2. Cold matter</vt:lpstr>
      <vt:lpstr>2. Cold matter</vt:lpstr>
      <vt:lpstr>2. Cold matter again ?</vt:lpstr>
      <vt:lpstr>RHIC run 8 dAu ≈ 30 x run 3 !</vt:lpstr>
      <vt:lpstr>Look at other observables</vt:lpstr>
      <vt:lpstr>3. pT broadening @ RHIC ? vs Npart ?</vt:lpstr>
      <vt:lpstr>3. pT broadening @ RHIC ? vs thickness ?</vt:lpstr>
      <vt:lpstr>3. pT broadening @ SPS ?</vt:lpstr>
      <vt:lpstr>4. J/ψ flow in PHENIX?</vt:lpstr>
      <vt:lpstr>4. Elliptic flow in NA60 ?</vt:lpstr>
      <vt:lpstr>Look at other particles</vt:lpstr>
      <vt:lpstr>5. Feed down to J/ψ (from pp collisions)</vt:lpstr>
      <vt:lpstr>6. STAR upsilon’s</vt:lpstr>
      <vt:lpstr>What else ?</vt:lpstr>
      <vt:lpstr>7. Search for an onset? </vt:lpstr>
      <vt:lpstr>8. LHC ? </vt:lpstr>
      <vt:lpstr>Anomalous conclusions</vt:lpstr>
      <vt:lpstr>That’s all folks</vt:lpstr>
      <vt:lpstr>Density threshold ? No !</vt:lpstr>
      <vt:lpstr>RdAu(y)</vt:lpstr>
      <vt:lpstr>RdAu(centrality,y)</vt:lpstr>
      <vt:lpstr>Diapositive 36</vt:lpstr>
      <vt:lpstr>Regeneration ?</vt:lpstr>
      <vt:lpstr>From dA to AA @ RHIC</vt:lpstr>
      <vt:lpstr>What’s going on @SPS ?</vt:lpstr>
      <vt:lpstr>“NA50 only” effects @ RHIC</vt:lpstr>
      <vt:lpstr>Unaccounted CNM ?</vt:lpstr>
      <vt:lpstr>Tuchin &amp; Kharzeev </vt:lpstr>
      <vt:lpstr>Tuchin &amp; Kharzeev…</vt:lpstr>
    </vt:vector>
  </TitlesOfParts>
  <Company> IN2P3 - CNRS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J/Psi production in p+p and Au+Au @ 200 GeV</dc:title>
  <dc:creator>Raphaël Granier de Cassagnac</dc:creator>
  <cp:lastModifiedBy>Raphaël Granier de Cassagnac</cp:lastModifiedBy>
  <cp:revision>310</cp:revision>
  <dcterms:created xsi:type="dcterms:W3CDTF">2003-06-17T06:00:35Z</dcterms:created>
  <dcterms:modified xsi:type="dcterms:W3CDTF">2008-02-06T07:18:28Z</dcterms:modified>
</cp:coreProperties>
</file>