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32"/>
  </p:notesMasterIdLst>
  <p:sldIdLst>
    <p:sldId id="648" r:id="rId2"/>
    <p:sldId id="1057" r:id="rId3"/>
    <p:sldId id="1187" r:id="rId4"/>
    <p:sldId id="1059" r:id="rId5"/>
    <p:sldId id="1083" r:id="rId6"/>
    <p:sldId id="838" r:id="rId7"/>
    <p:sldId id="1073" r:id="rId8"/>
    <p:sldId id="1064" r:id="rId9"/>
    <p:sldId id="1070" r:id="rId10"/>
    <p:sldId id="851" r:id="rId11"/>
    <p:sldId id="1079" r:id="rId12"/>
    <p:sldId id="855" r:id="rId13"/>
    <p:sldId id="856" r:id="rId14"/>
    <p:sldId id="857" r:id="rId15"/>
    <p:sldId id="858" r:id="rId16"/>
    <p:sldId id="860" r:id="rId17"/>
    <p:sldId id="907" r:id="rId18"/>
    <p:sldId id="865" r:id="rId19"/>
    <p:sldId id="915" r:id="rId20"/>
    <p:sldId id="870" r:id="rId21"/>
    <p:sldId id="871" r:id="rId22"/>
    <p:sldId id="925" r:id="rId23"/>
    <p:sldId id="924" r:id="rId24"/>
    <p:sldId id="1077" r:id="rId25"/>
    <p:sldId id="1074" r:id="rId26"/>
    <p:sldId id="1024" r:id="rId27"/>
    <p:sldId id="1029" r:id="rId28"/>
    <p:sldId id="1031" r:id="rId29"/>
    <p:sldId id="1033" r:id="rId30"/>
    <p:sldId id="829" r:id="rId31"/>
  </p:sldIdLst>
  <p:sldSz cx="9144000" cy="6858000" type="screen4x3"/>
  <p:notesSz cx="6746875" cy="98679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00CC66"/>
    <a:srgbClr val="000070"/>
    <a:srgbClr val="000058"/>
    <a:srgbClr val="000068"/>
    <a:srgbClr val="FF0066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593" autoAdjust="0"/>
    <p:restoredTop sz="95430" autoAdjust="0"/>
  </p:normalViewPr>
  <p:slideViewPr>
    <p:cSldViewPr>
      <p:cViewPr varScale="1">
        <p:scale>
          <a:sx n="71" d="100"/>
          <a:sy n="71" d="100"/>
        </p:scale>
        <p:origin x="-2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2700" y="0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6463" y="741363"/>
            <a:ext cx="493395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87888"/>
            <a:ext cx="5397500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defTabSz="923925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2700" y="9374188"/>
            <a:ext cx="29225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18" tIns="46159" rIns="92318" bIns="46159" numCol="1" anchor="b" anchorCtr="0" compatLnSpc="1">
            <a:prstTxWarp prst="textNoShape">
              <a:avLst/>
            </a:prstTxWarp>
          </a:bodyPr>
          <a:lstStyle>
            <a:lvl1pPr algn="r" defTabSz="923925" eaLnBrk="1" hangingPunct="1">
              <a:defRPr sz="1200"/>
            </a:lvl1pPr>
          </a:lstStyle>
          <a:p>
            <a:pPr>
              <a:defRPr/>
            </a:pPr>
            <a:fld id="{E2E15E63-F770-498C-93D4-1E89FEAD5C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41C7C1-1801-4DC0-A18E-9DC27014E09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3D456E-CAB6-4AE4-A420-CA83E30DD7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36B4E2-545B-4FD1-AB8E-2A937EC0B364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FFF518-ED84-4D6C-ACD1-097A1632EC0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74FE48-2A5C-418C-AF8E-70771D117E8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70352D-5EB4-45C5-998C-3F96F59BFE4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061A83-79F5-4A8E-8CF0-E8BAF2D6F7A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AE2FDC-126B-4324-9A67-7AF23F86ADE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CB1A6B-CE05-4E9F-83FD-99342DB2F6B6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AECE61-1F6C-4BED-AE74-4B139559436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516BC4-8DE2-4AFF-A5B4-5025D8C24DB0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EF4E6-F3DE-4523-88C0-2B6A49C6CC7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81A8D4-E900-46BA-AA56-0FA5F1EE25D0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24A9BC-E061-4E3C-A211-BF2281797BD3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B9044-5255-44DB-A653-196ABECC844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436DFD-4D44-4C43-8746-C41399B4B78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F8BF12-AC0E-47AE-8AFF-2A8170127C89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EB8943-CE10-4A0E-9284-7D3DCDAC202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56EEF-00AD-4332-A345-491FEDB886AF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3A056-4D6A-4831-A6AE-20D41955E93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823CF-0802-47BF-A51B-2865673C842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75A72C-055B-44D5-875F-0C693A71363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5A12A-A866-4781-81DB-72C9A3B4639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AD9901-55D8-4F78-B8C4-FF9DD681B720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02EE1-44EA-48EE-8893-19787637FE6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39775"/>
            <a:ext cx="4933950" cy="370046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686300"/>
            <a:ext cx="5397500" cy="4441825"/>
          </a:xfrm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3BB08-51E4-4D32-9DBF-AEF9D370BC7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28600" y="1447800"/>
            <a:ext cx="2286000" cy="1117600"/>
            <a:chOff x="144" y="912"/>
            <a:chExt cx="1440" cy="1584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5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9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22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0064A1B-2FE5-4648-960F-3856A82F4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BC210-883A-4B34-846B-C8AADC0DA5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03A5E-0342-415D-9CCB-437C1571D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320B2-0857-4781-98AA-C002C6989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D70FE-3125-443A-B9DB-AF29C0BE7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D7685-5A30-4991-A101-33C457F269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7CD9E-D2F0-473E-AC7D-C9937B468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E07AF-46B5-43FA-A35A-BD58179D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923C4-7E7B-4CC4-88AB-F05239DD9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09548-FB6B-42DF-A18D-35302D507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D52B-8B1A-4D0E-8C26-68F78C97D1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418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638" y="6613525"/>
            <a:ext cx="3543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S. Damjanovic, Quark Matter 2008</a:t>
            </a:r>
            <a:endParaRPr lang="en-US"/>
          </a:p>
        </p:txBody>
      </p:sp>
      <p:sp>
        <p:nvSpPr>
          <p:cNvPr id="43418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6913" y="6613525"/>
            <a:ext cx="21336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hlink"/>
                </a:solidFill>
              </a:defRPr>
            </a:lvl1pPr>
          </a:lstStyle>
          <a:p>
            <a:pPr>
              <a:defRPr/>
            </a:pPr>
            <a:fld id="{CC1599FD-BB4D-49C3-97DC-F986D37FF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34183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44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 advClick="0"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oleObject" Target="../embeddings/oleObject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E786237-7791-4738-8492-7156EEBC238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898525" y="844550"/>
            <a:ext cx="7673975" cy="1727200"/>
          </a:xfrm>
        </p:spPr>
        <p:txBody>
          <a:bodyPr/>
          <a:lstStyle/>
          <a:p>
            <a:pPr eaLnBrk="1" hangingPunct="1"/>
            <a:r>
              <a:rPr lang="en-GB" sz="3500" smtClean="0">
                <a:solidFill>
                  <a:schemeClr val="folHlink"/>
                </a:solidFill>
              </a:rPr>
              <a:t>Thermal dileptons at SPS energies</a:t>
            </a:r>
            <a:endParaRPr lang="en-US" sz="3500" smtClean="0">
              <a:solidFill>
                <a:schemeClr val="folHlink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700338" y="3573463"/>
            <a:ext cx="5832475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Sanja Damjanovic </a:t>
            </a:r>
            <a:br>
              <a:rPr lang="en-GB" sz="2800"/>
            </a:br>
            <a:r>
              <a:rPr lang="en-GB" sz="2800"/>
              <a:t>NA60 Collaboration</a:t>
            </a:r>
            <a:endParaRPr lang="en-US" sz="28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705110" y="5500688"/>
            <a:ext cx="32956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Quark Matter 2008, </a:t>
            </a:r>
            <a:r>
              <a:rPr lang="en-GB" sz="2000" dirty="0" err="1"/>
              <a:t>Jaipur</a:t>
            </a:r>
            <a:r>
              <a:rPr lang="en-GB" sz="2000" dirty="0"/>
              <a:t> </a:t>
            </a:r>
            <a:endParaRPr lang="en-US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8857E7-6A90-456C-9B48-94D436FB1BC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5003800" y="1298575"/>
            <a:ext cx="42481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</a:rPr>
              <a:t>Predictions </a:t>
            </a:r>
            <a:r>
              <a:rPr lang="en-GB" sz="2000"/>
              <a:t>by Rapp (2003) </a:t>
            </a:r>
            <a:br>
              <a:rPr lang="en-GB" sz="2000"/>
            </a:br>
            <a:r>
              <a:rPr lang="en-GB" sz="2000"/>
              <a:t>for all scenarios</a:t>
            </a:r>
            <a:endParaRPr lang="en-US" sz="200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900113" y="388938"/>
            <a:ext cx="75247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Comparison of data to RW, BR and Vacuum </a:t>
            </a:r>
            <a:r>
              <a:rPr lang="en-GB" sz="2800">
                <a:sym typeface="Symbol" pitchFamily="18" charset="2"/>
              </a:rPr>
              <a:t>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989513" y="3636963"/>
            <a:ext cx="4211637" cy="1952625"/>
          </a:xfrm>
          <a:prstGeom prst="rect">
            <a:avLst/>
          </a:prstGeom>
          <a:noFill/>
          <a:ln w="31750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/>
              <a:t>Data and predictions as shown, after acceptance filtering, </a:t>
            </a:r>
            <a:br>
              <a:rPr lang="en-GB" sz="2000"/>
            </a:br>
            <a:r>
              <a:rPr lang="en-GB" sz="2000"/>
              <a:t>roughly mirror the </a:t>
            </a:r>
            <a:r>
              <a:rPr lang="en-GB" sz="2000">
                <a:solidFill>
                  <a:schemeClr val="folHlink"/>
                </a:solidFill>
                <a:latin typeface="Symbol" pitchFamily="18" charset="2"/>
              </a:rPr>
              <a:t> r</a:t>
            </a:r>
            <a:r>
              <a:rPr lang="en-GB" sz="2000">
                <a:solidFill>
                  <a:schemeClr val="folHlink"/>
                </a:solidFill>
              </a:rPr>
              <a:t> spectral function, averaged over </a:t>
            </a:r>
            <a:br>
              <a:rPr lang="en-GB" sz="2000">
                <a:solidFill>
                  <a:schemeClr val="folHlink"/>
                </a:solidFill>
              </a:rPr>
            </a:br>
            <a:r>
              <a:rPr lang="en-GB" sz="2000">
                <a:solidFill>
                  <a:schemeClr val="folHlink"/>
                </a:solidFill>
              </a:rPr>
              <a:t>space-time and momenta.</a:t>
            </a:r>
            <a:br>
              <a:rPr lang="en-GB" sz="2000">
                <a:solidFill>
                  <a:schemeClr val="folHlink"/>
                </a:solidFill>
              </a:rPr>
            </a:br>
            <a:r>
              <a:rPr lang="en-GB" sz="2000" i="1"/>
              <a:t>(Eur.Phys.J.C 49 (2007) 235)</a:t>
            </a:r>
            <a:endParaRPr lang="en-US" sz="2000" i="1"/>
          </a:p>
        </p:txBody>
      </p:sp>
      <p:pic>
        <p:nvPicPr>
          <p:cNvPr id="16391" name="Picture 5" descr="ThoryComparison_OrgFig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341438"/>
            <a:ext cx="4413250" cy="457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5005388" y="2238375"/>
            <a:ext cx="424815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Theoretical yields normalized to data for M&lt;0.9 GeV</a:t>
            </a:r>
            <a:r>
              <a:rPr lang="en-GB"/>
              <a:t> </a:t>
            </a:r>
            <a:endParaRPr lang="en-US"/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 rot="-5400000">
            <a:off x="4279900" y="2784475"/>
            <a:ext cx="517525" cy="7134225"/>
          </a:xfrm>
          <a:prstGeom prst="rect">
            <a:avLst/>
          </a:prstGeom>
          <a:noFill/>
          <a:ln w="28575" cap="sq" algn="ctr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    Only broadening of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 r</a:t>
            </a:r>
            <a:r>
              <a:rPr lang="en-US" sz="2000">
                <a:solidFill>
                  <a:schemeClr val="folHlink"/>
                </a:solidFill>
              </a:rPr>
              <a:t> (RW) observed,  no mass shift (BR)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428466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Phys. Rev. Lett. 96 (2006) 162302</a:t>
            </a:r>
            <a:endParaRPr lang="en-US" sz="2000" i="1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EEFD7CA-3E36-4F4F-B9E7-7B644364E6B0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95288" y="1143000"/>
            <a:ext cx="424815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cs typeface="Arial" charset="0"/>
              </a:rPr>
              <a:t>measurement of muon offsets </a:t>
            </a:r>
            <a:r>
              <a:rPr lang="it-IT" sz="2000">
                <a:latin typeface="Symbol" pitchFamily="18" charset="2"/>
                <a:cs typeface="Arial" charset="0"/>
              </a:rPr>
              <a:t>Dm</a:t>
            </a:r>
            <a:r>
              <a:rPr lang="it-IT" sz="2000">
                <a:cs typeface="Arial" charset="0"/>
              </a:rPr>
              <a:t>:</a:t>
            </a:r>
            <a:br>
              <a:rPr lang="it-IT" sz="2000">
                <a:cs typeface="Arial" charset="0"/>
              </a:rPr>
            </a:br>
            <a:r>
              <a:rPr lang="it-IT" sz="2000">
                <a:cs typeface="Arial" charset="0"/>
              </a:rPr>
              <a:t>distance between interaction vertex and track impact point </a:t>
            </a:r>
            <a:endParaRPr lang="it-IT" sz="2000">
              <a:cs typeface="Arial" charset="0"/>
              <a:sym typeface="Symbol" pitchFamily="18" charset="2"/>
            </a:endParaRP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682625" y="5786438"/>
            <a:ext cx="33845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cs typeface="Arial" charset="0"/>
              </a:rPr>
              <a:t>charm </a:t>
            </a:r>
            <a:r>
              <a:rPr lang="it-IT" sz="2000">
                <a:solidFill>
                  <a:schemeClr val="folHlink"/>
                </a:solidFill>
                <a:cs typeface="Arial" charset="0"/>
              </a:rPr>
              <a:t>not</a:t>
            </a:r>
            <a:r>
              <a:rPr lang="it-IT" sz="2000">
                <a:cs typeface="Arial" charset="0"/>
              </a:rPr>
              <a:t> enhanced; </a:t>
            </a:r>
            <a:br>
              <a:rPr lang="it-IT" sz="2000">
                <a:cs typeface="Arial" charset="0"/>
              </a:rPr>
            </a:br>
            <a:r>
              <a:rPr lang="it-IT" sz="2000">
                <a:solidFill>
                  <a:schemeClr val="folHlink"/>
                </a:solidFill>
                <a:cs typeface="Arial" charset="0"/>
              </a:rPr>
              <a:t>excess prompt; 2.4 × DY</a:t>
            </a:r>
          </a:p>
        </p:txBody>
      </p:sp>
      <p:pic>
        <p:nvPicPr>
          <p:cNvPr id="17414" name="Picture 5" descr="IMR_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2214563"/>
            <a:ext cx="3671888" cy="344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4824413" y="5786438"/>
            <a:ext cx="39957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cs typeface="Arial" charset="0"/>
              </a:rPr>
              <a:t>excess similar to open charm</a:t>
            </a:r>
            <a:br>
              <a:rPr lang="it-IT" sz="2000">
                <a:cs typeface="Arial" charset="0"/>
              </a:rPr>
            </a:br>
            <a:r>
              <a:rPr lang="it-IT" sz="2000">
                <a:solidFill>
                  <a:schemeClr val="folHlink"/>
                </a:solidFill>
                <a:cs typeface="Arial" charset="0"/>
              </a:rPr>
              <a:t>steeper than Drell-Yan</a:t>
            </a:r>
            <a:r>
              <a:rPr lang="it-IT" sz="2000">
                <a:cs typeface="Arial" charset="0"/>
              </a:rPr>
              <a:t> 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4786313" y="1143000"/>
            <a:ext cx="4357687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it-IT" sz="2000">
                <a:cs typeface="Arial" charset="0"/>
              </a:rPr>
              <a:t>isolation of </a:t>
            </a:r>
            <a:r>
              <a:rPr lang="it-IT" sz="2000">
                <a:solidFill>
                  <a:srgbClr val="FFC000"/>
                </a:solidFill>
                <a:cs typeface="Arial" charset="0"/>
              </a:rPr>
              <a:t>excess</a:t>
            </a:r>
            <a:r>
              <a:rPr lang="it-IT" sz="2000">
                <a:cs typeface="Arial" charset="0"/>
              </a:rPr>
              <a:t> by subtraction </a:t>
            </a:r>
            <a:br>
              <a:rPr lang="it-IT" sz="2000">
                <a:cs typeface="Arial" charset="0"/>
              </a:rPr>
            </a:br>
            <a:r>
              <a:rPr lang="it-IT" sz="2000">
                <a:cs typeface="Arial" charset="0"/>
              </a:rPr>
              <a:t>of  </a:t>
            </a:r>
            <a:r>
              <a:rPr lang="it-IT" sz="2000">
                <a:solidFill>
                  <a:srgbClr val="FFC000"/>
                </a:solidFill>
                <a:cs typeface="Arial" charset="0"/>
              </a:rPr>
              <a:t>measured </a:t>
            </a:r>
            <a:r>
              <a:rPr lang="it-IT" sz="2000">
                <a:cs typeface="Arial" charset="0"/>
              </a:rPr>
              <a:t>open charm and </a:t>
            </a:r>
            <a:br>
              <a:rPr lang="it-IT" sz="2000">
                <a:cs typeface="Arial" charset="0"/>
              </a:rPr>
            </a:br>
            <a:r>
              <a:rPr lang="it-IT" sz="2000">
                <a:cs typeface="Arial" charset="0"/>
              </a:rPr>
              <a:t>Drell-Yan 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468313" y="409575"/>
            <a:ext cx="7954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cs typeface="Arial" charset="0"/>
                <a:sym typeface="Symbol" pitchFamily="18" charset="2"/>
              </a:rPr>
              <a:t>       Extension to intermediate mass region   </a:t>
            </a:r>
            <a:endParaRPr lang="en-US" sz="2000">
              <a:cs typeface="Arial" charset="0"/>
              <a:sym typeface="Symbol" pitchFamily="18" charset="2"/>
            </a:endParaRPr>
          </a:p>
        </p:txBody>
      </p:sp>
      <p:pic>
        <p:nvPicPr>
          <p:cNvPr id="17418" name="Picture 10" descr="IMR_fig1_Er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2238375"/>
            <a:ext cx="3709987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00D947-21E5-4B26-B800-A823DEAA6BC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87938" y="908050"/>
            <a:ext cx="388778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Renk/Ruppert, hep-ph/0702012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179388" y="5391150"/>
            <a:ext cx="439261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Mass region above 1 GeV described in terms of </a:t>
            </a:r>
            <a:r>
              <a:rPr lang="en-GB" sz="2000">
                <a:solidFill>
                  <a:schemeClr val="folHlink"/>
                </a:solidFill>
              </a:rPr>
              <a:t>hadronic processes</a:t>
            </a:r>
            <a:r>
              <a:rPr lang="en-GB" sz="2000"/>
              <a:t>, 4</a:t>
            </a:r>
            <a:r>
              <a:rPr lang="en-GB" sz="2000">
                <a:latin typeface="Symbol" pitchFamily="18" charset="2"/>
              </a:rPr>
              <a:t>p</a:t>
            </a:r>
            <a:r>
              <a:rPr lang="en-GB" sz="2000"/>
              <a:t> …</a:t>
            </a:r>
            <a:endParaRPr lang="en-US" sz="200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436563" y="908050"/>
            <a:ext cx="417671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/>
              <a:t>Hees/Rapp Phys.Rev.Lett. (2006) </a:t>
            </a:r>
            <a:endParaRPr lang="en-US" sz="1800"/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547813" y="333375"/>
            <a:ext cx="62642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Hadron-Parton Duality for M &gt;1 GeV </a:t>
            </a:r>
            <a:endParaRPr lang="en-GB" sz="2800">
              <a:sym typeface="Symbol" pitchFamily="18" charset="2"/>
            </a:endParaRPr>
          </a:p>
        </p:txBody>
      </p:sp>
      <p:pic>
        <p:nvPicPr>
          <p:cNvPr id="18440" name="Picture 6" descr="RenkRuppert"/>
          <p:cNvPicPr>
            <a:picLocks noChangeAspect="1" noChangeArrowheads="1"/>
          </p:cNvPicPr>
          <p:nvPr/>
        </p:nvPicPr>
        <p:blipFill>
          <a:blip r:embed="rId3"/>
          <a:srcRect t="1149" r="1241"/>
          <a:stretch>
            <a:fillRect/>
          </a:stretch>
        </p:blipFill>
        <p:spPr bwMode="auto">
          <a:xfrm>
            <a:off x="4845050" y="1341438"/>
            <a:ext cx="4105275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7" descr="RappHees_wBaryons"/>
          <p:cNvPicPr>
            <a:picLocks noChangeAspect="1" noChangeArrowheads="1"/>
          </p:cNvPicPr>
          <p:nvPr/>
        </p:nvPicPr>
        <p:blipFill>
          <a:blip r:embed="rId4"/>
          <a:srcRect t="1378"/>
          <a:stretch>
            <a:fillRect/>
          </a:stretch>
        </p:blipFill>
        <p:spPr bwMode="auto">
          <a:xfrm>
            <a:off x="242888" y="1327150"/>
            <a:ext cx="4176712" cy="377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442" name="Group 8"/>
          <p:cNvGrpSpPr>
            <a:grpSpLocks/>
          </p:cNvGrpSpPr>
          <p:nvPr/>
        </p:nvGrpSpPr>
        <p:grpSpPr bwMode="auto">
          <a:xfrm>
            <a:off x="4752975" y="5391150"/>
            <a:ext cx="4787900" cy="701675"/>
            <a:chOff x="2903" y="3532"/>
            <a:chExt cx="3016" cy="442"/>
          </a:xfrm>
        </p:grpSpPr>
        <p:sp>
          <p:nvSpPr>
            <p:cNvPr id="18448" name="Rectangle 9"/>
            <p:cNvSpPr>
              <a:spLocks noChangeArrowheads="1"/>
            </p:cNvSpPr>
            <p:nvPr/>
          </p:nvSpPr>
          <p:spPr bwMode="auto">
            <a:xfrm>
              <a:off x="2903" y="3532"/>
              <a:ext cx="301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/>
                <a:t>Mass region above 1 GeV described</a:t>
              </a:r>
              <a:br>
                <a:rPr lang="en-GB" sz="2000"/>
              </a:br>
              <a:r>
                <a:rPr lang="en-GB" sz="2000"/>
                <a:t>in terms of </a:t>
              </a:r>
              <a:r>
                <a:rPr lang="en-GB" sz="2000">
                  <a:solidFill>
                    <a:schemeClr val="folHlink"/>
                  </a:solidFill>
                </a:rPr>
                <a:t>partonic processes</a:t>
              </a:r>
              <a:r>
                <a:rPr lang="en-GB" sz="2000"/>
                <a:t>, qq…</a:t>
              </a:r>
              <a:endParaRPr lang="en-US" sz="2000"/>
            </a:p>
          </p:txBody>
        </p:sp>
        <p:sp>
          <p:nvSpPr>
            <p:cNvPr id="18449" name="Line 10"/>
            <p:cNvSpPr>
              <a:spLocks noChangeShapeType="1"/>
            </p:cNvSpPr>
            <p:nvPr/>
          </p:nvSpPr>
          <p:spPr bwMode="auto">
            <a:xfrm flipV="1">
              <a:off x="5275" y="3774"/>
              <a:ext cx="91" cy="1"/>
            </a:xfrm>
            <a:prstGeom prst="line">
              <a:avLst/>
            </a:prstGeom>
            <a:noFill/>
            <a:ln w="22225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348038" y="6165850"/>
            <a:ext cx="27368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rgbClr val="FF0066"/>
                </a:solidFill>
              </a:rPr>
              <a:t>How to distinguish?</a:t>
            </a:r>
            <a:endParaRPr lang="en-US" sz="2000">
              <a:solidFill>
                <a:srgbClr val="FF0066"/>
              </a:solidFill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276600" y="3573463"/>
            <a:ext cx="935038" cy="1081087"/>
          </a:xfrm>
          <a:prstGeom prst="rect">
            <a:avLst/>
          </a:prstGeom>
          <a:solidFill>
            <a:srgbClr val="FFFF00">
              <a:alpha val="34117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885113" y="3571875"/>
            <a:ext cx="935037" cy="1081088"/>
          </a:xfrm>
          <a:prstGeom prst="rect">
            <a:avLst/>
          </a:prstGeom>
          <a:solidFill>
            <a:srgbClr val="FFFF00">
              <a:alpha val="34117"/>
            </a:srgbClr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3635375" y="4724400"/>
            <a:ext cx="0" cy="6477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7" name="Line 15"/>
          <p:cNvSpPr>
            <a:spLocks noChangeShapeType="1"/>
          </p:cNvSpPr>
          <p:nvPr/>
        </p:nvSpPr>
        <p:spPr bwMode="auto">
          <a:xfrm>
            <a:off x="8172450" y="4724400"/>
            <a:ext cx="0" cy="647700"/>
          </a:xfrm>
          <a:prstGeom prst="line">
            <a:avLst/>
          </a:prstGeom>
          <a:noFill/>
          <a:ln w="9525">
            <a:solidFill>
              <a:srgbClr val="FFFF00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E877B7E-EEF7-4E80-A914-51EECC27200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9460" name="Text Box 2"/>
          <p:cNvSpPr txBox="1">
            <a:spLocks noChangeArrowheads="1"/>
          </p:cNvSpPr>
          <p:nvPr/>
        </p:nvSpPr>
        <p:spPr bwMode="auto">
          <a:xfrm>
            <a:off x="1862138" y="1916113"/>
            <a:ext cx="549275" cy="144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539750" y="2738438"/>
            <a:ext cx="80645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4400">
                <a:solidFill>
                  <a:schemeClr val="tx2"/>
                </a:solidFill>
              </a:rPr>
              <a:t>Transverse momentum spectra </a:t>
            </a:r>
            <a:endParaRPr lang="en-US" sz="44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8D0EEF-1C02-42CF-9B78-21AD1668561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107950" y="1225550"/>
            <a:ext cx="8929688" cy="5000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 </a:t>
            </a:r>
            <a:r>
              <a:rPr lang="en-GB" sz="1800">
                <a:sym typeface="Wingdings" pitchFamily="2" charset="2"/>
              </a:rPr>
              <a:t>   </a:t>
            </a:r>
            <a:r>
              <a:rPr lang="en-GB" sz="2000"/>
              <a:t>reduce 4-dimensional acceptance correction in M-p</a:t>
            </a:r>
            <a:r>
              <a:rPr lang="en-GB" sz="2000" baseline="-25000"/>
              <a:t>T</a:t>
            </a:r>
            <a:r>
              <a:rPr lang="en-GB" sz="2000"/>
              <a:t>-y-</a:t>
            </a:r>
            <a:r>
              <a:rPr lang="en-US" sz="2000"/>
              <a:t>cos</a:t>
            </a:r>
            <a:r>
              <a:rPr lang="en-US" sz="2000">
                <a:latin typeface="Symbol" pitchFamily="18" charset="2"/>
                <a:sym typeface="Symbol" pitchFamily="18" charset="2"/>
              </a:rPr>
              <a:t>Q</a:t>
            </a:r>
            <a:r>
              <a:rPr lang="en-US" sz="2000" baseline="-25000">
                <a:sym typeface="Symbol" pitchFamily="18" charset="2"/>
              </a:rPr>
              <a:t>CS</a:t>
            </a:r>
            <a:br>
              <a:rPr lang="en-US" sz="2000" baseline="-25000">
                <a:sym typeface="Symbol" pitchFamily="18" charset="2"/>
              </a:rPr>
            </a:br>
            <a:r>
              <a:rPr lang="en-US" sz="2000" baseline="-25000">
                <a:sym typeface="Symbol" pitchFamily="18" charset="2"/>
              </a:rPr>
              <a:t>      </a:t>
            </a:r>
            <a:r>
              <a:rPr lang="en-GB" sz="2000"/>
              <a:t>  to 2-dimensional correction in M-p</a:t>
            </a:r>
            <a:r>
              <a:rPr lang="en-GB" sz="2000" baseline="-25000"/>
              <a:t>T</a:t>
            </a:r>
            <a:r>
              <a:rPr lang="en-GB" sz="2000"/>
              <a:t>, using </a:t>
            </a:r>
            <a:r>
              <a:rPr lang="en-GB" sz="2000">
                <a:solidFill>
                  <a:schemeClr val="folHlink"/>
                </a:solidFill>
              </a:rPr>
              <a:t>measured</a:t>
            </a:r>
            <a:r>
              <a:rPr lang="en-GB" sz="2000"/>
              <a:t>  y distributions </a:t>
            </a:r>
            <a:br>
              <a:rPr lang="en-GB" sz="2000"/>
            </a:br>
            <a:r>
              <a:rPr lang="en-GB" sz="2000"/>
              <a:t>      and </a:t>
            </a:r>
            <a:r>
              <a:rPr lang="en-GB" sz="2000">
                <a:solidFill>
                  <a:srgbClr val="FFC000"/>
                </a:solidFill>
              </a:rPr>
              <a:t>measured</a:t>
            </a:r>
            <a:r>
              <a:rPr lang="en-GB" sz="2000"/>
              <a:t> </a:t>
            </a:r>
            <a:r>
              <a:rPr lang="en-US" sz="2000"/>
              <a:t>cos</a:t>
            </a:r>
            <a:r>
              <a:rPr lang="en-US" sz="2000">
                <a:latin typeface="Symbol" pitchFamily="18" charset="2"/>
                <a:sym typeface="Symbol" pitchFamily="18" charset="2"/>
              </a:rPr>
              <a:t>Q</a:t>
            </a:r>
            <a:r>
              <a:rPr lang="en-US" sz="2000" baseline="-25000">
                <a:sym typeface="Symbol" pitchFamily="18" charset="2"/>
              </a:rPr>
              <a:t>CS</a:t>
            </a:r>
            <a:r>
              <a:rPr lang="en-US" sz="2000">
                <a:sym typeface="Symbol" pitchFamily="18" charset="2"/>
              </a:rPr>
              <a:t>  distributions</a:t>
            </a:r>
            <a:r>
              <a:rPr lang="en-GB" sz="2000"/>
              <a:t> as an input</a:t>
            </a:r>
            <a:br>
              <a:rPr lang="en-GB" sz="2000"/>
            </a:br>
            <a:r>
              <a:rPr lang="en-GB" sz="2000"/>
              <a:t/>
            </a:r>
            <a:br>
              <a:rPr lang="en-GB" sz="2000"/>
            </a:br>
            <a:r>
              <a:rPr lang="en-GB"/>
              <a:t> </a:t>
            </a:r>
            <a:r>
              <a:rPr lang="en-GB">
                <a:cs typeface="Arial" charset="0"/>
              </a:rPr>
              <a:t>●  </a:t>
            </a:r>
            <a:r>
              <a:rPr lang="en-US" sz="2000">
                <a:cs typeface="Arial" charset="0"/>
              </a:rPr>
              <a:t>requires separate treatment  </a:t>
            </a:r>
            <a:br>
              <a:rPr lang="en-US" sz="2000">
                <a:cs typeface="Arial" charset="0"/>
              </a:rPr>
            </a:br>
            <a:r>
              <a:rPr lang="en-US" sz="2000">
                <a:cs typeface="Arial" charset="0"/>
              </a:rPr>
              <a:t>       of the excess and the other </a:t>
            </a:r>
            <a:br>
              <a:rPr lang="en-US" sz="2000">
                <a:cs typeface="Arial" charset="0"/>
              </a:rPr>
            </a:br>
            <a:r>
              <a:rPr lang="en-US" sz="2000">
                <a:cs typeface="Arial" charset="0"/>
              </a:rPr>
              <a:t>       sources, due to differences </a:t>
            </a:r>
            <a:br>
              <a:rPr lang="en-US" sz="2000">
                <a:cs typeface="Arial" charset="0"/>
              </a:rPr>
            </a:br>
            <a:r>
              <a:rPr lang="en-US" sz="2000">
                <a:cs typeface="Arial" charset="0"/>
              </a:rPr>
              <a:t>       in the y and the </a:t>
            </a:r>
            <a:r>
              <a:rPr lang="en-US" sz="2000"/>
              <a:t>cos</a:t>
            </a:r>
            <a:r>
              <a:rPr lang="en-US" sz="2000">
                <a:latin typeface="Symbol" pitchFamily="18" charset="2"/>
                <a:sym typeface="Symbol" pitchFamily="18" charset="2"/>
              </a:rPr>
              <a:t>Q</a:t>
            </a:r>
            <a:r>
              <a:rPr lang="en-US" sz="2000" baseline="-25000">
                <a:sym typeface="Symbol" pitchFamily="18" charset="2"/>
              </a:rPr>
              <a:t>CS</a:t>
            </a:r>
            <a:r>
              <a:rPr lang="en-US" sz="2000">
                <a:cs typeface="Arial" charset="0"/>
              </a:rPr>
              <a:t> </a:t>
            </a:r>
            <a:br>
              <a:rPr lang="en-US" sz="2000">
                <a:cs typeface="Arial" charset="0"/>
              </a:rPr>
            </a:br>
            <a:r>
              <a:rPr lang="en-US" sz="2000">
                <a:cs typeface="Arial" charset="0"/>
              </a:rPr>
              <a:t>       distributions </a:t>
            </a:r>
            <a:br>
              <a:rPr lang="en-US" sz="2000">
                <a:cs typeface="Arial" charset="0"/>
              </a:rPr>
            </a:br>
            <a:r>
              <a:rPr lang="en-US" sz="2000">
                <a:cs typeface="Arial" charset="0"/>
              </a:rPr>
              <a:t>       </a:t>
            </a:r>
            <a:r>
              <a:rPr lang="en-US" sz="2000">
                <a:sym typeface="Symbol" pitchFamily="18" charset="2"/>
              </a:rPr>
              <a:t> </a:t>
            </a:r>
            <a:r>
              <a:rPr lang="en-GB" sz="2000"/>
              <a:t> </a:t>
            </a:r>
          </a:p>
          <a:p>
            <a:pPr>
              <a:spcBef>
                <a:spcPct val="50000"/>
              </a:spcBef>
            </a:pPr>
            <a:r>
              <a:rPr lang="en-GB" sz="1800">
                <a:sym typeface="Wingdings" pitchFamily="2" charset="2"/>
              </a:rPr>
              <a:t>  </a:t>
            </a:r>
            <a:br>
              <a:rPr lang="en-GB" sz="1800">
                <a:sym typeface="Wingdings" pitchFamily="2" charset="2"/>
              </a:rPr>
            </a:br>
            <a:r>
              <a:rPr lang="en-GB" sz="1800">
                <a:sym typeface="Wingdings" pitchFamily="2" charset="2"/>
              </a:rPr>
              <a:t>       </a:t>
            </a: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acceptance vs. M, p</a:t>
            </a:r>
            <a:r>
              <a:rPr lang="en-GB" sz="2000" baseline="-25000">
                <a:solidFill>
                  <a:srgbClr val="FFC000"/>
                </a:solidFill>
                <a:sym typeface="Wingdings" pitchFamily="2" charset="2"/>
              </a:rPr>
              <a:t>T</a:t>
            </a: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, y, and </a:t>
            </a:r>
            <a:br>
              <a:rPr lang="en-GB" sz="2000">
                <a:solidFill>
                  <a:srgbClr val="FFC000"/>
                </a:solidFill>
                <a:sym typeface="Wingdings" pitchFamily="2" charset="2"/>
              </a:rPr>
            </a:b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      cos</a:t>
            </a:r>
            <a:r>
              <a:rPr lang="el-GR" sz="2000">
                <a:solidFill>
                  <a:srgbClr val="FFC000"/>
                </a:solidFill>
                <a:sym typeface="Wingdings" pitchFamily="2" charset="2"/>
              </a:rPr>
              <a:t>Θ</a:t>
            </a:r>
            <a:r>
              <a:rPr lang="en-US" sz="2000">
                <a:solidFill>
                  <a:srgbClr val="FFC000"/>
                </a:solidFill>
                <a:sym typeface="Wingdings" pitchFamily="2" charset="2"/>
              </a:rPr>
              <a:t> </a:t>
            </a: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understood to within </a:t>
            </a:r>
            <a:br>
              <a:rPr lang="en-GB" sz="2000">
                <a:solidFill>
                  <a:srgbClr val="FFC000"/>
                </a:solidFill>
                <a:sym typeface="Wingdings" pitchFamily="2" charset="2"/>
              </a:rPr>
            </a:b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      &lt;10%, based on a detailed </a:t>
            </a:r>
            <a:br>
              <a:rPr lang="en-GB" sz="2000">
                <a:solidFill>
                  <a:srgbClr val="FFC000"/>
                </a:solidFill>
                <a:sym typeface="Wingdings" pitchFamily="2" charset="2"/>
              </a:rPr>
            </a:br>
            <a:r>
              <a:rPr lang="en-GB" sz="2000">
                <a:solidFill>
                  <a:srgbClr val="FFC000"/>
                </a:solidFill>
                <a:sym typeface="Wingdings" pitchFamily="2" charset="2"/>
              </a:rPr>
              <a:t>      study of the peripheral data</a:t>
            </a:r>
            <a:endParaRPr lang="en-US" sz="2000">
              <a:solidFill>
                <a:srgbClr val="FFC000"/>
              </a:solidFill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 rot="-5400000">
            <a:off x="6831012" y="3835401"/>
            <a:ext cx="5492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898525" y="476250"/>
            <a:ext cx="7129463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      Strategy of acceptance correction</a:t>
            </a:r>
            <a:endParaRPr lang="en-US" sz="2800"/>
          </a:p>
        </p:txBody>
      </p:sp>
      <p:pic>
        <p:nvPicPr>
          <p:cNvPr id="20487" name="Picture 13" descr="AccVsPt_ColorPlot"/>
          <p:cNvPicPr>
            <a:picLocks noChangeAspect="1" noChangeArrowheads="1"/>
          </p:cNvPicPr>
          <p:nvPr/>
        </p:nvPicPr>
        <p:blipFill>
          <a:blip r:embed="rId3"/>
          <a:srcRect t="4672" r="2399"/>
          <a:stretch>
            <a:fillRect/>
          </a:stretch>
        </p:blipFill>
        <p:spPr bwMode="auto">
          <a:xfrm>
            <a:off x="4286250" y="2714625"/>
            <a:ext cx="4286250" cy="349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D63E851-414A-428B-94F1-0D7FF6E1315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1508" name="Text Box 2"/>
          <p:cNvSpPr txBox="1">
            <a:spLocks noChangeArrowheads="1"/>
          </p:cNvSpPr>
          <p:nvPr/>
        </p:nvSpPr>
        <p:spPr bwMode="auto">
          <a:xfrm>
            <a:off x="34925" y="404813"/>
            <a:ext cx="91090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 Experimental results on the y distribution of the excess </a:t>
            </a:r>
            <a:endParaRPr lang="en-US" sz="2800">
              <a:latin typeface="Symbol" pitchFamily="18" charset="2"/>
            </a:endParaRP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5435600" y="1214438"/>
            <a:ext cx="3563938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use measured mass and p</a:t>
            </a:r>
            <a:r>
              <a:rPr lang="en-GB" sz="2000" baseline="-25000"/>
              <a:t>T</a:t>
            </a:r>
            <a:r>
              <a:rPr lang="en-GB" sz="2000"/>
              <a:t> spectrum as input to the acceptance correction in y </a:t>
            </a:r>
            <a:br>
              <a:rPr lang="en-GB" sz="2000"/>
            </a:br>
            <a:r>
              <a:rPr lang="en-GB" sz="2000"/>
              <a:t>(iteration procedure)</a:t>
            </a:r>
            <a:endParaRPr lang="en-US" sz="2000"/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5429250" y="4819650"/>
            <a:ext cx="3455988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/>
              <a:t>average rapidity density in NA60 acceptance </a:t>
            </a:r>
            <a:r>
              <a:rPr lang="en-GB" sz="2000" dirty="0">
                <a:solidFill>
                  <a:srgbClr val="FFC000"/>
                </a:solidFill>
              </a:rPr>
              <a:t>smaller </a:t>
            </a:r>
            <a:br>
              <a:rPr lang="en-GB" sz="2000" dirty="0">
                <a:solidFill>
                  <a:srgbClr val="FFC000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by only </a:t>
            </a:r>
            <a:r>
              <a:rPr lang="en-GB" sz="2000" dirty="0">
                <a:solidFill>
                  <a:srgbClr val="FFC000"/>
                </a:solidFill>
                <a:cs typeface="Arial" charset="0"/>
              </a:rPr>
              <a:t>~</a:t>
            </a:r>
            <a:r>
              <a:rPr lang="en-GB" sz="2000" dirty="0">
                <a:solidFill>
                  <a:srgbClr val="FFC000"/>
                </a:solidFill>
              </a:rPr>
              <a:t>15%</a:t>
            </a:r>
            <a:r>
              <a:rPr lang="en-GB" sz="2000" dirty="0"/>
              <a:t> than at </a:t>
            </a:r>
            <a:br>
              <a:rPr lang="en-GB" sz="2000" dirty="0"/>
            </a:br>
            <a:r>
              <a:rPr lang="en-GB" sz="2000" dirty="0"/>
              <a:t>mid-rapidity  </a:t>
            </a:r>
            <a:endParaRPr lang="en-US" sz="2000" dirty="0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5443538" y="3341688"/>
            <a:ext cx="3486150" cy="101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results close to</a:t>
            </a:r>
            <a:r>
              <a:rPr lang="en-GB" sz="2000">
                <a:latin typeface="Symbol" pitchFamily="18" charset="2"/>
              </a:rPr>
              <a:t> </a:t>
            </a:r>
            <a:r>
              <a:rPr lang="en-GB" sz="2000"/>
              <a:t>rapidity distribution of </a:t>
            </a:r>
            <a:r>
              <a:rPr lang="en-GB" sz="2000">
                <a:solidFill>
                  <a:schemeClr val="folHlink"/>
                </a:solidFill>
              </a:rPr>
              <a:t>pions,  </a:t>
            </a:r>
            <a:r>
              <a:rPr lang="en-GB" sz="2000"/>
              <a:t>independent of p</a:t>
            </a:r>
            <a:r>
              <a:rPr lang="en-GB" sz="2000" baseline="-25000"/>
              <a:t>T</a:t>
            </a:r>
            <a:endParaRPr lang="en-US" sz="2000" baseline="-25000"/>
          </a:p>
        </p:txBody>
      </p:sp>
      <p:grpSp>
        <p:nvGrpSpPr>
          <p:cNvPr id="21512" name="Group 6"/>
          <p:cNvGrpSpPr>
            <a:grpSpLocks/>
          </p:cNvGrpSpPr>
          <p:nvPr/>
        </p:nvGrpSpPr>
        <p:grpSpPr bwMode="auto">
          <a:xfrm>
            <a:off x="179388" y="1243013"/>
            <a:ext cx="5038725" cy="5065712"/>
            <a:chOff x="113" y="783"/>
            <a:chExt cx="3174" cy="3191"/>
          </a:xfrm>
        </p:grpSpPr>
        <p:pic>
          <p:nvPicPr>
            <p:cNvPr id="21515" name="Picture 7" descr="excess_rapidity"/>
            <p:cNvPicPr>
              <a:picLocks noChangeAspect="1" noChangeArrowheads="1"/>
            </p:cNvPicPr>
            <p:nvPr/>
          </p:nvPicPr>
          <p:blipFill>
            <a:blip r:embed="rId3"/>
            <a:srcRect t="4401" r="1891"/>
            <a:stretch>
              <a:fillRect/>
            </a:stretch>
          </p:blipFill>
          <p:spPr bwMode="auto">
            <a:xfrm>
              <a:off x="113" y="783"/>
              <a:ext cx="3174" cy="31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6" name="Text Box 8"/>
            <p:cNvSpPr txBox="1">
              <a:spLocks noChangeArrowheads="1"/>
            </p:cNvSpPr>
            <p:nvPr/>
          </p:nvSpPr>
          <p:spPr bwMode="auto">
            <a:xfrm>
              <a:off x="1791" y="3022"/>
              <a:ext cx="1270" cy="231"/>
            </a:xfrm>
            <a:prstGeom prst="rect">
              <a:avLst/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800" dirty="0">
                  <a:solidFill>
                    <a:srgbClr val="000000"/>
                  </a:solidFill>
                </a:rPr>
                <a:t>NA60 </a:t>
              </a:r>
              <a:r>
                <a:rPr lang="en-GB" sz="1800" dirty="0">
                  <a:solidFill>
                    <a:srgbClr val="000000"/>
                  </a:solidFill>
                  <a:latin typeface="Symbol" pitchFamily="18" charset="2"/>
                </a:rPr>
                <a:t>p</a:t>
              </a:r>
              <a:r>
                <a:rPr lang="en-GB" sz="1800" dirty="0">
                  <a:solidFill>
                    <a:srgbClr val="000000"/>
                  </a:solidFill>
                </a:rPr>
                <a:t> (</a:t>
              </a:r>
              <a:r>
                <a:rPr lang="en-GB" sz="1800" dirty="0">
                  <a:solidFill>
                    <a:srgbClr val="000000"/>
                  </a:solidFill>
                  <a:latin typeface="Symbol" pitchFamily="18" charset="2"/>
                </a:rPr>
                <a:t>s</a:t>
              </a:r>
              <a:r>
                <a:rPr lang="en-GB" sz="1800" dirty="0">
                  <a:solidFill>
                    <a:srgbClr val="000000"/>
                  </a:solidFill>
                </a:rPr>
                <a:t>=1.5)</a:t>
              </a:r>
              <a:endParaRPr 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1513" name="TextBox 10"/>
          <p:cNvSpPr txBox="1">
            <a:spLocks noChangeArrowheads="1"/>
          </p:cNvSpPr>
          <p:nvPr/>
        </p:nvSpPr>
        <p:spPr bwMode="auto">
          <a:xfrm>
            <a:off x="3857625" y="1500188"/>
            <a:ext cx="1071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In-In</a:t>
            </a:r>
          </a:p>
        </p:txBody>
      </p:sp>
      <p:cxnSp>
        <p:nvCxnSpPr>
          <p:cNvPr id="21514" name="Straight Arrow Connector 28"/>
          <p:cNvCxnSpPr>
            <a:cxnSpLocks noChangeShapeType="1"/>
          </p:cNvCxnSpPr>
          <p:nvPr/>
        </p:nvCxnSpPr>
        <p:spPr bwMode="auto">
          <a:xfrm rot="5400000">
            <a:off x="6430169" y="4571206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02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E5D8386-293E-47A2-AEF6-C013227DBB8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29" name="Text Box 2"/>
          <p:cNvSpPr txBox="1">
            <a:spLocks noChangeArrowheads="1"/>
          </p:cNvSpPr>
          <p:nvPr/>
        </p:nvSpPr>
        <p:spPr bwMode="auto">
          <a:xfrm>
            <a:off x="4068763" y="4086225"/>
            <a:ext cx="4751387" cy="1322388"/>
          </a:xfrm>
          <a:prstGeom prst="rect">
            <a:avLst/>
          </a:prstGeom>
          <a:noFill/>
          <a:ln w="9525" algn="ctr">
            <a:solidFill>
              <a:srgbClr val="00006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For the first time, the </a:t>
            </a:r>
            <a:r>
              <a:rPr lang="en-GB" sz="2000">
                <a:solidFill>
                  <a:schemeClr val="folHlink"/>
                </a:solidFill>
              </a:rPr>
              <a:t>polarization of</a:t>
            </a:r>
            <a:r>
              <a:rPr lang="en-GB" sz="2000"/>
              <a:t> </a:t>
            </a:r>
            <a:r>
              <a:rPr lang="en-GB" sz="2000">
                <a:solidFill>
                  <a:schemeClr val="folHlink"/>
                </a:solidFill>
              </a:rPr>
              <a:t>thermal radiation</a:t>
            </a:r>
            <a:r>
              <a:rPr lang="en-GB" sz="2000"/>
              <a:t>  is measured and found to be</a:t>
            </a:r>
            <a:r>
              <a:rPr lang="en-GB" sz="2000">
                <a:solidFill>
                  <a:schemeClr val="folHlink"/>
                </a:solidFill>
              </a:rPr>
              <a:t> zero</a:t>
            </a:r>
            <a:r>
              <a:rPr lang="en-GB" sz="2000"/>
              <a:t> (different from DY), as anticipated since decades. </a:t>
            </a:r>
            <a:endParaRPr lang="en-US" sz="2000"/>
          </a:p>
        </p:txBody>
      </p:sp>
      <p:sp>
        <p:nvSpPr>
          <p:cNvPr id="1030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87852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 Experimental results on cos</a:t>
            </a:r>
            <a:r>
              <a:rPr lang="en-GB" sz="2800">
                <a:latin typeface="Symbol" pitchFamily="18" charset="2"/>
              </a:rPr>
              <a:t>Q</a:t>
            </a:r>
            <a:r>
              <a:rPr lang="en-GB" sz="2800" baseline="-25000"/>
              <a:t>CS</a:t>
            </a:r>
            <a:r>
              <a:rPr lang="en-GB" sz="2800"/>
              <a:t> distributions: excess  </a:t>
            </a:r>
            <a:endParaRPr lang="en-US" sz="2800">
              <a:latin typeface="Symbol" pitchFamily="18" charset="2"/>
            </a:endParaRPr>
          </a:p>
        </p:txBody>
      </p:sp>
      <p:grpSp>
        <p:nvGrpSpPr>
          <p:cNvPr id="1031" name="Group 4"/>
          <p:cNvGrpSpPr>
            <a:grpSpLocks/>
          </p:cNvGrpSpPr>
          <p:nvPr/>
        </p:nvGrpSpPr>
        <p:grpSpPr bwMode="auto">
          <a:xfrm>
            <a:off x="3662363" y="1125538"/>
            <a:ext cx="5013325" cy="2735262"/>
            <a:chOff x="2307" y="709"/>
            <a:chExt cx="3158" cy="1723"/>
          </a:xfrm>
        </p:grpSpPr>
        <p:grpSp>
          <p:nvGrpSpPr>
            <p:cNvPr id="1036" name="Group 5"/>
            <p:cNvGrpSpPr>
              <a:grpSpLocks/>
            </p:cNvGrpSpPr>
            <p:nvPr/>
          </p:nvGrpSpPr>
          <p:grpSpPr bwMode="auto">
            <a:xfrm>
              <a:off x="2307" y="716"/>
              <a:ext cx="1888" cy="1716"/>
              <a:chOff x="2426" y="709"/>
              <a:chExt cx="1888" cy="1716"/>
            </a:xfrm>
          </p:grpSpPr>
          <p:sp>
            <p:nvSpPr>
              <p:cNvPr id="1040" name="Rectangle 6"/>
              <p:cNvSpPr>
                <a:spLocks noChangeArrowheads="1"/>
              </p:cNvSpPr>
              <p:nvPr/>
            </p:nvSpPr>
            <p:spPr bwMode="auto">
              <a:xfrm>
                <a:off x="2426" y="709"/>
                <a:ext cx="1888" cy="1691"/>
              </a:xfrm>
              <a:prstGeom prst="rect">
                <a:avLst/>
              </a:prstGeom>
              <a:noFill/>
              <a:ln w="28575" algn="ctr">
                <a:solidFill>
                  <a:srgbClr val="00007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/>
            </p:nvSpPr>
            <p:spPr bwMode="auto">
              <a:xfrm flipV="1">
                <a:off x="3144" y="1451"/>
                <a:ext cx="331" cy="3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/>
            </p:nvSpPr>
            <p:spPr bwMode="auto">
              <a:xfrm flipV="1">
                <a:off x="2510" y="1781"/>
                <a:ext cx="629" cy="2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3" name="Freeform 9"/>
              <p:cNvSpPr>
                <a:spLocks/>
              </p:cNvSpPr>
              <p:nvPr/>
            </p:nvSpPr>
            <p:spPr bwMode="auto">
              <a:xfrm>
                <a:off x="3252" y="1611"/>
                <a:ext cx="168" cy="165"/>
              </a:xfrm>
              <a:custGeom>
                <a:avLst/>
                <a:gdLst>
                  <a:gd name="T0" fmla="*/ 0 w 192"/>
                  <a:gd name="T1" fmla="*/ 0 h 192"/>
                  <a:gd name="T2" fmla="*/ 11 w 192"/>
                  <a:gd name="T3" fmla="*/ 3 h 192"/>
                  <a:gd name="T4" fmla="*/ 14 w 192"/>
                  <a:gd name="T5" fmla="*/ 9 h 192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192"/>
                  <a:gd name="T11" fmla="*/ 192 w 192"/>
                  <a:gd name="T12" fmla="*/ 192 h 192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192">
                    <a:moveTo>
                      <a:pt x="0" y="0"/>
                    </a:moveTo>
                    <a:cubicBezTo>
                      <a:pt x="56" y="8"/>
                      <a:pt x="112" y="16"/>
                      <a:pt x="144" y="48"/>
                    </a:cubicBezTo>
                    <a:cubicBezTo>
                      <a:pt x="176" y="80"/>
                      <a:pt x="184" y="168"/>
                      <a:pt x="192" y="192"/>
                    </a:cubicBezTo>
                  </a:path>
                </a:pathLst>
              </a:custGeom>
              <a:noFill/>
              <a:ln w="76200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/>
            </p:nvSpPr>
            <p:spPr bwMode="auto">
              <a:xfrm flipV="1">
                <a:off x="3139" y="1204"/>
                <a:ext cx="378" cy="577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5" name="Text Box 11"/>
              <p:cNvSpPr txBox="1">
                <a:spLocks noChangeArrowheads="1"/>
              </p:cNvSpPr>
              <p:nvPr/>
            </p:nvSpPr>
            <p:spPr bwMode="auto">
              <a:xfrm>
                <a:off x="2542" y="1954"/>
                <a:ext cx="578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p</a:t>
                </a:r>
                <a:r>
                  <a:rPr lang="en-US" sz="1800" baseline="-25000">
                    <a:cs typeface="Arial" charset="0"/>
                  </a:rPr>
                  <a:t>projectile</a:t>
                </a:r>
              </a:p>
            </p:txBody>
          </p:sp>
          <p:sp>
            <p:nvSpPr>
              <p:cNvPr id="1046" name="Text Box 12"/>
              <p:cNvSpPr txBox="1">
                <a:spLocks noChangeArrowheads="1"/>
              </p:cNvSpPr>
              <p:nvPr/>
            </p:nvSpPr>
            <p:spPr bwMode="auto">
              <a:xfrm>
                <a:off x="3350" y="1954"/>
                <a:ext cx="441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p</a:t>
                </a:r>
                <a:r>
                  <a:rPr lang="en-US" sz="1800" baseline="-25000">
                    <a:cs typeface="Arial" charset="0"/>
                  </a:rPr>
                  <a:t>target</a:t>
                </a:r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/>
            </p:nvSpPr>
            <p:spPr bwMode="auto">
              <a:xfrm>
                <a:off x="3139" y="1781"/>
                <a:ext cx="1049" cy="0"/>
              </a:xfrm>
              <a:prstGeom prst="line">
                <a:avLst/>
              </a:prstGeom>
              <a:noFill/>
              <a:ln w="57150">
                <a:solidFill>
                  <a:srgbClr val="33CCFF"/>
                </a:solidFill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/>
            </p:nvSpPr>
            <p:spPr bwMode="auto">
              <a:xfrm flipH="1" flipV="1">
                <a:off x="3124" y="1779"/>
                <a:ext cx="672" cy="28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9" name="Text Box 15"/>
              <p:cNvSpPr txBox="1">
                <a:spLocks noChangeArrowheads="1"/>
              </p:cNvSpPr>
              <p:nvPr/>
            </p:nvSpPr>
            <p:spPr bwMode="auto">
              <a:xfrm>
                <a:off x="3727" y="1597"/>
                <a:ext cx="455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z </a:t>
                </a:r>
                <a:r>
                  <a:rPr lang="en-US" sz="1600">
                    <a:cs typeface="Arial" charset="0"/>
                  </a:rPr>
                  <a:t>axis</a:t>
                </a:r>
              </a:p>
            </p:txBody>
          </p:sp>
          <p:sp>
            <p:nvSpPr>
              <p:cNvPr id="1050" name="Text Box 16"/>
              <p:cNvSpPr txBox="1">
                <a:spLocks noChangeArrowheads="1"/>
              </p:cNvSpPr>
              <p:nvPr/>
            </p:nvSpPr>
            <p:spPr bwMode="auto">
              <a:xfrm>
                <a:off x="3390" y="1519"/>
                <a:ext cx="350" cy="25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2000">
                    <a:cs typeface="Arial" charset="0"/>
                    <a:sym typeface="Symbol" pitchFamily="18" charset="2"/>
                  </a:rPr>
                  <a:t></a:t>
                </a:r>
                <a:r>
                  <a:rPr lang="en-US" sz="1800" baseline="-25000">
                    <a:cs typeface="Arial" charset="0"/>
                    <a:sym typeface="Symbol" pitchFamily="18" charset="2"/>
                  </a:rPr>
                  <a:t>CS</a:t>
                </a:r>
              </a:p>
            </p:txBody>
          </p:sp>
          <p:sp>
            <p:nvSpPr>
              <p:cNvPr id="1051" name="Text Box 17"/>
              <p:cNvSpPr txBox="1">
                <a:spLocks noChangeArrowheads="1"/>
              </p:cNvSpPr>
              <p:nvPr/>
            </p:nvSpPr>
            <p:spPr bwMode="auto">
              <a:xfrm>
                <a:off x="3223" y="1089"/>
                <a:ext cx="307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p</a:t>
                </a:r>
                <a:r>
                  <a:rPr lang="en-US" sz="1800" baseline="-25000">
                    <a:cs typeface="Arial" charset="0"/>
                  </a:rPr>
                  <a:t>µ+</a:t>
                </a:r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/>
            </p:nvSpPr>
            <p:spPr bwMode="auto">
              <a:xfrm flipV="1">
                <a:off x="3139" y="791"/>
                <a:ext cx="0" cy="9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3" name="Text Box 19"/>
              <p:cNvSpPr txBox="1">
                <a:spLocks noChangeArrowheads="1"/>
              </p:cNvSpPr>
              <p:nvPr/>
            </p:nvSpPr>
            <p:spPr bwMode="auto">
              <a:xfrm>
                <a:off x="2929" y="791"/>
                <a:ext cx="188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y</a:t>
                </a:r>
              </a:p>
            </p:txBody>
          </p:sp>
          <p:sp>
            <p:nvSpPr>
              <p:cNvPr id="1054" name="Text Box 20"/>
              <p:cNvSpPr txBox="1">
                <a:spLocks noChangeArrowheads="1"/>
              </p:cNvSpPr>
              <p:nvPr/>
            </p:nvSpPr>
            <p:spPr bwMode="auto">
              <a:xfrm>
                <a:off x="3475" y="1328"/>
                <a:ext cx="188" cy="23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800">
                    <a:cs typeface="Arial" charset="0"/>
                  </a:rPr>
                  <a:t>x</a:t>
                </a:r>
              </a:p>
            </p:txBody>
          </p:sp>
          <p:sp>
            <p:nvSpPr>
              <p:cNvPr id="1055" name="Text Box 21"/>
              <p:cNvSpPr txBox="1">
                <a:spLocks noChangeArrowheads="1"/>
              </p:cNvSpPr>
              <p:nvPr/>
            </p:nvSpPr>
            <p:spPr bwMode="auto">
              <a:xfrm>
                <a:off x="2761" y="2271"/>
                <a:ext cx="1258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>
                  <a:spcBef>
                    <a:spcPct val="50000"/>
                  </a:spcBef>
                </a:pPr>
                <a:r>
                  <a:rPr lang="en-US" sz="1000">
                    <a:solidFill>
                      <a:schemeClr val="tx2"/>
                    </a:solidFill>
                    <a:cs typeface="Arial" charset="0"/>
                  </a:rPr>
                  <a:t>Viewed from dimuon</a:t>
                </a:r>
                <a:r>
                  <a:rPr lang="en-US" sz="1000">
                    <a:solidFill>
                      <a:schemeClr val="tx2"/>
                    </a:solidFill>
                    <a:latin typeface="Symbol" pitchFamily="18" charset="2"/>
                    <a:cs typeface="Arial" charset="0"/>
                  </a:rPr>
                  <a:t>  </a:t>
                </a:r>
                <a:r>
                  <a:rPr lang="en-US" sz="1000">
                    <a:solidFill>
                      <a:schemeClr val="tx2"/>
                    </a:solidFill>
                    <a:cs typeface="Arial" charset="0"/>
                  </a:rPr>
                  <a:t>rest frame</a:t>
                </a:r>
              </a:p>
            </p:txBody>
          </p:sp>
        </p:grpSp>
        <p:graphicFrame>
          <p:nvGraphicFramePr>
            <p:cNvPr id="1026" name="Object 22"/>
            <p:cNvGraphicFramePr>
              <a:graphicFrameLocks noChangeAspect="1"/>
            </p:cNvGraphicFramePr>
            <p:nvPr/>
          </p:nvGraphicFramePr>
          <p:xfrm>
            <a:off x="4195" y="1797"/>
            <a:ext cx="1225" cy="391"/>
          </p:xfrm>
          <a:graphic>
            <a:graphicData uri="http://schemas.openxmlformats.org/presentationml/2006/ole">
              <p:oleObj spid="_x0000_s1026" name="Equation" r:id="rId4" imgW="1231560" imgH="393480" progId="Equation.3">
                <p:embed/>
              </p:oleObj>
            </a:graphicData>
          </a:graphic>
        </p:graphicFrame>
        <p:sp>
          <p:nvSpPr>
            <p:cNvPr id="1037" name="Text Box 23"/>
            <p:cNvSpPr txBox="1">
              <a:spLocks noChangeArrowheads="1"/>
            </p:cNvSpPr>
            <p:nvPr/>
          </p:nvSpPr>
          <p:spPr bwMode="auto">
            <a:xfrm rot="10800000">
              <a:off x="4014" y="709"/>
              <a:ext cx="1431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rot="10800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u="sng"/>
                <a:t>Collins Soper frame</a:t>
              </a:r>
              <a:r>
                <a:rPr lang="en-US"/>
                <a:t> </a:t>
              </a:r>
            </a:p>
          </p:txBody>
        </p:sp>
        <p:sp>
          <p:nvSpPr>
            <p:cNvPr id="1038" name="Text Box 24"/>
            <p:cNvSpPr txBox="1">
              <a:spLocks noChangeArrowheads="1"/>
            </p:cNvSpPr>
            <p:nvPr/>
          </p:nvSpPr>
          <p:spPr bwMode="auto">
            <a:xfrm rot="10800000">
              <a:off x="4287" y="1109"/>
              <a:ext cx="1178" cy="46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rot="108000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/>
                <a:t>integration over azimuth angle</a:t>
              </a:r>
              <a:r>
                <a:rPr lang="en-US"/>
                <a:t> </a:t>
              </a:r>
            </a:p>
          </p:txBody>
        </p:sp>
        <p:sp>
          <p:nvSpPr>
            <p:cNvPr id="1039" name="Line 25"/>
            <p:cNvSpPr>
              <a:spLocks noChangeShapeType="1"/>
            </p:cNvSpPr>
            <p:nvPr/>
          </p:nvSpPr>
          <p:spPr bwMode="auto">
            <a:xfrm>
              <a:off x="4694" y="1616"/>
              <a:ext cx="0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032" name="Text Box 26"/>
          <p:cNvSpPr txBox="1">
            <a:spLocks noChangeArrowheads="1"/>
          </p:cNvSpPr>
          <p:nvPr/>
        </p:nvSpPr>
        <p:spPr bwMode="auto">
          <a:xfrm>
            <a:off x="4067175" y="6237288"/>
            <a:ext cx="2881313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errors purely statistical</a:t>
            </a:r>
            <a:endParaRPr lang="en-US" sz="2000"/>
          </a:p>
        </p:txBody>
      </p:sp>
      <p:pic>
        <p:nvPicPr>
          <p:cNvPr id="1033" name="Picture 27" descr="Trento_CosCS_Excess04M06"/>
          <p:cNvPicPr>
            <a:picLocks noChangeAspect="1" noChangeArrowheads="1"/>
          </p:cNvPicPr>
          <p:nvPr/>
        </p:nvPicPr>
        <p:blipFill>
          <a:blip r:embed="rId5"/>
          <a:srcRect t="2135" r="2432"/>
          <a:stretch>
            <a:fillRect/>
          </a:stretch>
        </p:blipFill>
        <p:spPr bwMode="auto">
          <a:xfrm>
            <a:off x="323850" y="981075"/>
            <a:ext cx="3384550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8" descr="Trento_CosCS_Excess06M09"/>
          <p:cNvPicPr>
            <a:picLocks noChangeAspect="1" noChangeArrowheads="1"/>
          </p:cNvPicPr>
          <p:nvPr/>
        </p:nvPicPr>
        <p:blipFill>
          <a:blip r:embed="rId6"/>
          <a:srcRect t="2853" r="803"/>
          <a:stretch>
            <a:fillRect/>
          </a:stretch>
        </p:blipFill>
        <p:spPr bwMode="auto">
          <a:xfrm>
            <a:off x="323850" y="3860800"/>
            <a:ext cx="3384550" cy="26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Text Box 26"/>
          <p:cNvSpPr txBox="1">
            <a:spLocks noChangeArrowheads="1"/>
          </p:cNvSpPr>
          <p:nvPr/>
        </p:nvSpPr>
        <p:spPr bwMode="auto">
          <a:xfrm>
            <a:off x="4071938" y="5507038"/>
            <a:ext cx="4643437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Polarization also found to be </a:t>
            </a:r>
            <a:r>
              <a:rPr lang="en-GB" sz="2000">
                <a:solidFill>
                  <a:srgbClr val="FFC000"/>
                </a:solidFill>
              </a:rPr>
              <a:t>zero</a:t>
            </a:r>
            <a:r>
              <a:rPr lang="en-GB" sz="2000"/>
              <a:t> for the </a:t>
            </a:r>
            <a:r>
              <a:rPr lang="el-GR" sz="2000">
                <a:solidFill>
                  <a:srgbClr val="FFC000"/>
                </a:solidFill>
                <a:cs typeface="Arial" charset="0"/>
              </a:rPr>
              <a:t>ω</a:t>
            </a:r>
            <a:r>
              <a:rPr lang="en-US" sz="2000">
                <a:cs typeface="Arial" charset="0"/>
              </a:rPr>
              <a:t> </a:t>
            </a:r>
            <a:r>
              <a:rPr lang="en-US" sz="2000">
                <a:solidFill>
                  <a:srgbClr val="FFC000"/>
                </a:solidFill>
                <a:cs typeface="Arial" charset="0"/>
              </a:rPr>
              <a:t>and</a:t>
            </a:r>
            <a:r>
              <a:rPr lang="en-US" sz="2000">
                <a:cs typeface="Arial" charset="0"/>
              </a:rPr>
              <a:t> </a:t>
            </a:r>
            <a:r>
              <a:rPr lang="en-US" sz="2000">
                <a:solidFill>
                  <a:srgbClr val="FFC000"/>
                </a:solidFill>
                <a:cs typeface="Arial" charset="0"/>
              </a:rPr>
              <a:t>ɸ</a:t>
            </a:r>
            <a:r>
              <a:rPr lang="en-GB" sz="2000">
                <a:solidFill>
                  <a:srgbClr val="FFC000"/>
                </a:solidFill>
              </a:rPr>
              <a:t> </a:t>
            </a:r>
            <a:endParaRPr lang="en-US" sz="200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05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2BD19B-C439-42E5-BEBB-81556FDF6443}" type="slidenum">
              <a:rPr lang="en-US" smtClean="0"/>
              <a:pPr/>
              <a:t>17</a:t>
            </a:fld>
            <a:endParaRPr lang="en-US" smtClean="0"/>
          </a:p>
        </p:txBody>
      </p:sp>
      <p:pic>
        <p:nvPicPr>
          <p:cNvPr id="2053" name="Picture 2" descr="MtSpectra"/>
          <p:cNvPicPr>
            <a:picLocks noChangeAspect="1" noChangeArrowheads="1"/>
          </p:cNvPicPr>
          <p:nvPr/>
        </p:nvPicPr>
        <p:blipFill>
          <a:blip r:embed="rId4"/>
          <a:srcRect t="2307" r="2362"/>
          <a:stretch>
            <a:fillRect/>
          </a:stretch>
        </p:blipFill>
        <p:spPr bwMode="auto">
          <a:xfrm>
            <a:off x="179388" y="1414463"/>
            <a:ext cx="4357687" cy="446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1116013" y="404813"/>
            <a:ext cx="705643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Centrality-integrated excess m</a:t>
            </a:r>
            <a:r>
              <a:rPr lang="en-GB" sz="2800" baseline="-25000"/>
              <a:t>T</a:t>
            </a:r>
            <a:r>
              <a:rPr lang="en-GB" sz="2800"/>
              <a:t> spectra</a:t>
            </a:r>
            <a:endParaRPr lang="en-US" sz="280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219700" y="5041900"/>
          <a:ext cx="3022600" cy="835025"/>
        </p:xfrm>
        <a:graphic>
          <a:graphicData uri="http://schemas.openxmlformats.org/presentationml/2006/ole">
            <p:oleObj spid="_x0000_s2050" name="Equation" r:id="rId5" imgW="1562040" imgH="431640" progId="Equation.3">
              <p:embed/>
            </p:oleObj>
          </a:graphicData>
        </a:graphic>
      </p:graphicFrame>
      <p:sp>
        <p:nvSpPr>
          <p:cNvPr id="2055" name="Text Box 5"/>
          <p:cNvSpPr txBox="1">
            <a:spLocks noChangeArrowheads="1"/>
          </p:cNvSpPr>
          <p:nvPr/>
        </p:nvSpPr>
        <p:spPr bwMode="auto">
          <a:xfrm>
            <a:off x="4716463" y="2295525"/>
            <a:ext cx="4038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steepening at low m</a:t>
            </a:r>
            <a:r>
              <a:rPr lang="it-IT" sz="2000" baseline="-25000"/>
              <a:t>T</a:t>
            </a:r>
            <a:r>
              <a:rPr lang="it-IT" sz="2000"/>
              <a:t>; not observed for </a:t>
            </a:r>
            <a:r>
              <a:rPr lang="en-GB" sz="2000"/>
              <a:t>hadrons (like </a:t>
            </a:r>
            <a:r>
              <a:rPr lang="en-GB" sz="2000">
                <a:latin typeface="Symbol" pitchFamily="18" charset="2"/>
              </a:rPr>
              <a:t>f)</a:t>
            </a:r>
            <a:endParaRPr lang="it-IT" sz="1800"/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4708525" y="4471988"/>
            <a:ext cx="43561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fit m</a:t>
            </a:r>
            <a:r>
              <a:rPr lang="it-IT" sz="2000" baseline="-25000"/>
              <a:t>T</a:t>
            </a:r>
            <a:r>
              <a:rPr lang="it-IT" sz="2000"/>
              <a:t> spectra for p</a:t>
            </a:r>
            <a:r>
              <a:rPr lang="it-IT" sz="2000" baseline="-25000"/>
              <a:t>T</a:t>
            </a:r>
            <a:r>
              <a:rPr lang="it-IT" sz="2000"/>
              <a:t>&gt;0.4 GeV</a:t>
            </a:r>
            <a:r>
              <a:rPr lang="it-IT" sz="1800"/>
              <a:t> </a:t>
            </a:r>
            <a:r>
              <a:rPr lang="it-IT" sz="2000"/>
              <a:t>with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4708525" y="3143250"/>
            <a:ext cx="40386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monotonic flattening of spectra with mass up to M=1 GeV,  followed by a steepening above </a:t>
            </a:r>
            <a:endParaRPr lang="it-IT" sz="1800"/>
          </a:p>
        </p:txBody>
      </p:sp>
      <p:sp>
        <p:nvSpPr>
          <p:cNvPr id="2058" name="Text Box 8"/>
          <p:cNvSpPr txBox="1">
            <a:spLocks noChangeArrowheads="1"/>
          </p:cNvSpPr>
          <p:nvPr/>
        </p:nvSpPr>
        <p:spPr bwMode="auto">
          <a:xfrm rot="-5400000">
            <a:off x="4730750" y="3082925"/>
            <a:ext cx="549275" cy="633412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folHlink"/>
                </a:solidFill>
              </a:rPr>
              <a:t>signs for mass-dependent radial flow? </a:t>
            </a:r>
          </a:p>
        </p:txBody>
      </p:sp>
      <p:sp>
        <p:nvSpPr>
          <p:cNvPr id="2059" name="Text Box 9"/>
          <p:cNvSpPr txBox="1">
            <a:spLocks noChangeArrowheads="1"/>
          </p:cNvSpPr>
          <p:nvPr/>
        </p:nvSpPr>
        <p:spPr bwMode="auto">
          <a:xfrm>
            <a:off x="4716463" y="1303338"/>
            <a:ext cx="42846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transverse mass: m</a:t>
            </a:r>
            <a:r>
              <a:rPr lang="it-IT" sz="2000" baseline="-25000"/>
              <a:t>T</a:t>
            </a:r>
            <a:r>
              <a:rPr lang="it-IT" sz="2000"/>
              <a:t> = (p</a:t>
            </a:r>
            <a:r>
              <a:rPr lang="it-IT" sz="2000" baseline="-25000"/>
              <a:t>T</a:t>
            </a:r>
            <a:r>
              <a:rPr lang="it-IT" sz="2000" baseline="30000"/>
              <a:t>2</a:t>
            </a:r>
            <a:r>
              <a:rPr lang="it-IT" sz="2000"/>
              <a:t> + M</a:t>
            </a:r>
            <a:r>
              <a:rPr lang="it-IT" sz="2000" baseline="30000"/>
              <a:t>2</a:t>
            </a:r>
            <a:r>
              <a:rPr lang="it-IT" sz="2000"/>
              <a:t>)</a:t>
            </a:r>
            <a:r>
              <a:rPr lang="it-IT" sz="2000" baseline="30000"/>
              <a:t>1/2</a:t>
            </a:r>
          </a:p>
        </p:txBody>
      </p:sp>
      <p:sp>
        <p:nvSpPr>
          <p:cNvPr id="2060" name="Text Box 10"/>
          <p:cNvSpPr txBox="1">
            <a:spLocks noChangeArrowheads="1"/>
          </p:cNvSpPr>
          <p:nvPr/>
        </p:nvSpPr>
        <p:spPr bwMode="auto">
          <a:xfrm>
            <a:off x="214313" y="1016000"/>
            <a:ext cx="4786312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Phys. Rev. Lett. 100 (2008) 022302</a:t>
            </a:r>
            <a:endParaRPr lang="en-US" sz="2000" i="1"/>
          </a:p>
        </p:txBody>
      </p:sp>
      <p:sp>
        <p:nvSpPr>
          <p:cNvPr id="2061" name="Text Box 11"/>
          <p:cNvSpPr txBox="1">
            <a:spLocks noChangeArrowheads="1"/>
          </p:cNvSpPr>
          <p:nvPr/>
        </p:nvSpPr>
        <p:spPr bwMode="auto">
          <a:xfrm>
            <a:off x="4711700" y="1773238"/>
            <a:ext cx="4038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proper relative normalization</a:t>
            </a:r>
            <a:endParaRPr lang="it-IT" sz="18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10012B2-4694-4E5F-891F-0274B15090EB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1862138" y="1916113"/>
            <a:ext cx="549275" cy="144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393700" y="1978025"/>
            <a:ext cx="8281988" cy="2530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4000">
                <a:solidFill>
                  <a:schemeClr val="tx2"/>
                </a:solidFill>
              </a:rPr>
              <a:t>What can we learn from p</a:t>
            </a:r>
            <a:r>
              <a:rPr lang="en-GB" sz="4000" baseline="-25000">
                <a:solidFill>
                  <a:schemeClr val="tx2"/>
                </a:solidFill>
              </a:rPr>
              <a:t>T </a:t>
            </a:r>
            <a:r>
              <a:rPr lang="en-GB" sz="4000">
                <a:solidFill>
                  <a:schemeClr val="tx2"/>
                </a:solidFill>
              </a:rPr>
              <a:t>spectra?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4000">
                <a:solidFill>
                  <a:schemeClr val="tx2"/>
                </a:solidFill>
              </a:rPr>
              <a:t>  </a:t>
            </a:r>
            <a:r>
              <a:rPr lang="en-GB" sz="4000">
                <a:solidFill>
                  <a:schemeClr val="tx2"/>
                </a:solidFill>
                <a:sym typeface="Wingdings" pitchFamily="2" charset="2"/>
              </a:rPr>
              <a:t>      </a:t>
            </a:r>
            <a:r>
              <a:rPr lang="en-GB" sz="4000">
                <a:solidFill>
                  <a:schemeClr val="folHlink"/>
                </a:solidFill>
                <a:sym typeface="Wingdings" pitchFamily="2" charset="2"/>
              </a:rPr>
              <a:t>Radial Flow</a:t>
            </a:r>
            <a:r>
              <a:rPr lang="en-GB" sz="4000">
                <a:solidFill>
                  <a:schemeClr val="tx2"/>
                </a:solidFill>
                <a:sym typeface="Wingdings" pitchFamily="2" charset="2"/>
              </a:rPr>
              <a:t>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4000">
                <a:solidFill>
                  <a:schemeClr val="tx2"/>
                </a:solidFill>
                <a:sym typeface="Wingdings" pitchFamily="2" charset="2"/>
              </a:rPr>
              <a:t>        </a:t>
            </a:r>
            <a:r>
              <a:rPr lang="en-GB" sz="4000">
                <a:solidFill>
                  <a:schemeClr val="folHlink"/>
                </a:solidFill>
                <a:sym typeface="Wingdings" pitchFamily="2" charset="2"/>
              </a:rPr>
              <a:t>Origin of dileptons</a:t>
            </a:r>
            <a:r>
              <a:rPr lang="en-GB" sz="4000">
                <a:solidFill>
                  <a:schemeClr val="tx2"/>
                </a:solidFill>
                <a:sym typeface="Wingdings" pitchFamily="2" charset="2"/>
              </a:rPr>
              <a:t> </a:t>
            </a:r>
            <a:endParaRPr lang="en-US" sz="40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5E39124-8F9F-4899-80F2-04F5BBF86EE3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1260475" y="404813"/>
            <a:ext cx="69119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Dilepton transverse momentum spectra          </a:t>
            </a:r>
            <a:endParaRPr lang="en-US" sz="280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539750" y="1196975"/>
            <a:ext cx="70564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three contributions to p</a:t>
            </a:r>
            <a:r>
              <a:rPr lang="it-IT" sz="2000" baseline="-25000"/>
              <a:t>T</a:t>
            </a:r>
            <a:r>
              <a:rPr lang="it-IT" sz="2000"/>
              <a:t> spectra  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458913" y="2671763"/>
            <a:ext cx="73453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>
                <a:solidFill>
                  <a:srgbClr val="00FFFF"/>
                </a:solidFill>
              </a:rPr>
              <a:t>note: final-state lepton pairs themselves only weakly coupled</a:t>
            </a:r>
            <a:r>
              <a:rPr lang="it-IT" sz="2000"/>
              <a:t> 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 rot="-5400000">
            <a:off x="4148932" y="2859881"/>
            <a:ext cx="488950" cy="698658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  <a:cs typeface="Arial" charset="0"/>
              </a:rPr>
              <a:t>→  </a:t>
            </a:r>
            <a:r>
              <a:rPr lang="en-US" sz="2000">
                <a:solidFill>
                  <a:schemeClr val="folHlink"/>
                </a:solidFill>
              </a:rPr>
              <a:t>handle on emission region, i.e. nature of emitting source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539750" y="1685925"/>
            <a:ext cx="8316913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       T  - dependence of </a:t>
            </a:r>
            <a:r>
              <a:rPr lang="it-IT" sz="2000">
                <a:solidFill>
                  <a:schemeClr val="folHlink"/>
                </a:solidFill>
              </a:rPr>
              <a:t>thermal distribution</a:t>
            </a:r>
            <a:r>
              <a:rPr lang="it-IT" sz="2000"/>
              <a:t> of “mother” hadrons/partons</a:t>
            </a:r>
          </a:p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       M - dependent </a:t>
            </a:r>
            <a:r>
              <a:rPr lang="it-IT" sz="2000">
                <a:solidFill>
                  <a:schemeClr val="folHlink"/>
                </a:solidFill>
              </a:rPr>
              <a:t>radial flow</a:t>
            </a:r>
            <a:r>
              <a:rPr lang="it-IT" sz="2000"/>
              <a:t> (v</a:t>
            </a:r>
            <a:r>
              <a:rPr lang="it-IT" sz="2000" baseline="-25000">
                <a:latin typeface="Symbol" pitchFamily="18" charset="2"/>
              </a:rPr>
              <a:t>T</a:t>
            </a:r>
            <a:r>
              <a:rPr lang="it-IT" sz="2000"/>
              <a:t>) of “mother” hadrons/partons  </a:t>
            </a:r>
          </a:p>
          <a:p>
            <a:pPr eaLnBrk="1" hangingPunct="1">
              <a:buClr>
                <a:schemeClr val="accent1"/>
              </a:buClr>
              <a:buSzPct val="150000"/>
            </a:pPr>
            <a:r>
              <a:rPr lang="it-IT" sz="1800"/>
              <a:t>       </a:t>
            </a:r>
            <a:r>
              <a:rPr lang="it-IT" sz="2000"/>
              <a:t>p</a:t>
            </a:r>
            <a:r>
              <a:rPr lang="it-IT" sz="2000" baseline="-25000"/>
              <a:t>T</a:t>
            </a:r>
            <a:r>
              <a:rPr lang="it-IT" sz="2000"/>
              <a:t> - dependence of </a:t>
            </a:r>
            <a:r>
              <a:rPr lang="it-IT" sz="2000">
                <a:solidFill>
                  <a:schemeClr val="folHlink"/>
                </a:solidFill>
              </a:rPr>
              <a:t>spectral function, </a:t>
            </a:r>
            <a:r>
              <a:rPr lang="it-IT" sz="2000"/>
              <a:t>weak (dispersion relation)</a:t>
            </a:r>
          </a:p>
          <a:p>
            <a:pPr eaLnBrk="1" hangingPunct="1">
              <a:buClr>
                <a:schemeClr val="accent1"/>
              </a:buClr>
              <a:buSzPct val="150000"/>
            </a:pPr>
            <a:endParaRPr lang="it-IT" sz="2000"/>
          </a:p>
        </p:txBody>
      </p:sp>
      <p:sp>
        <p:nvSpPr>
          <p:cNvPr id="23561" name="Text Box 8"/>
          <p:cNvSpPr txBox="1">
            <a:spLocks noChangeArrowheads="1"/>
          </p:cNvSpPr>
          <p:nvPr/>
        </p:nvSpPr>
        <p:spPr bwMode="auto">
          <a:xfrm>
            <a:off x="552450" y="4040188"/>
            <a:ext cx="78501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dilepton p</a:t>
            </a:r>
            <a:r>
              <a:rPr lang="it-IT" sz="2000" baseline="-25000"/>
              <a:t>T</a:t>
            </a:r>
            <a:r>
              <a:rPr lang="it-IT" sz="2000"/>
              <a:t> spectra superposition from </a:t>
            </a:r>
            <a:r>
              <a:rPr lang="it-IT" sz="2000">
                <a:solidFill>
                  <a:schemeClr val="folHlink"/>
                </a:solidFill>
              </a:rPr>
              <a:t>all fireball stages </a:t>
            </a:r>
          </a:p>
        </p:txBody>
      </p:sp>
      <p:sp>
        <p:nvSpPr>
          <p:cNvPr id="23562" name="Text Box 9"/>
          <p:cNvSpPr txBox="1">
            <a:spLocks noChangeArrowheads="1"/>
          </p:cNvSpPr>
          <p:nvPr/>
        </p:nvSpPr>
        <p:spPr bwMode="auto">
          <a:xfrm>
            <a:off x="1476375" y="4487863"/>
            <a:ext cx="74882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early emission:  </a:t>
            </a:r>
            <a:r>
              <a:rPr lang="it-IT" sz="2000">
                <a:solidFill>
                  <a:schemeClr val="folHlink"/>
                </a:solidFill>
              </a:rPr>
              <a:t>high T</a:t>
            </a:r>
            <a:r>
              <a:rPr lang="it-IT" sz="2000"/>
              <a:t>, low v</a:t>
            </a:r>
            <a:r>
              <a:rPr lang="it-IT" sz="2000" baseline="-25000"/>
              <a:t>T</a:t>
            </a:r>
            <a:br>
              <a:rPr lang="it-IT" sz="2000" baseline="-25000"/>
            </a:br>
            <a:r>
              <a:rPr lang="it-IT" sz="2000"/>
              <a:t>late emission:    low T, </a:t>
            </a:r>
            <a:r>
              <a:rPr lang="it-IT" sz="2000">
                <a:solidFill>
                  <a:schemeClr val="folHlink"/>
                </a:solidFill>
              </a:rPr>
              <a:t>high v</a:t>
            </a:r>
            <a:r>
              <a:rPr lang="it-IT" sz="2000" baseline="-25000">
                <a:solidFill>
                  <a:schemeClr val="folHlink"/>
                </a:solidFill>
              </a:rPr>
              <a:t>T</a:t>
            </a:r>
            <a:r>
              <a:rPr lang="it-IT" sz="2000">
                <a:solidFill>
                  <a:schemeClr val="folHlink"/>
                </a:solidFill>
              </a:rPr>
              <a:t> </a:t>
            </a:r>
            <a:endParaRPr lang="it-IT" sz="2000" baseline="-25000">
              <a:solidFill>
                <a:schemeClr val="folHlink"/>
              </a:solidFill>
            </a:endParaRPr>
          </a:p>
        </p:txBody>
      </p:sp>
      <p:sp>
        <p:nvSpPr>
          <p:cNvPr id="23563" name="Text Box 10"/>
          <p:cNvSpPr txBox="1">
            <a:spLocks noChangeArrowheads="1"/>
          </p:cNvSpPr>
          <p:nvPr/>
        </p:nvSpPr>
        <p:spPr bwMode="auto">
          <a:xfrm>
            <a:off x="554038" y="5359400"/>
            <a:ext cx="7848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final spectra from space-time folding over T-v</a:t>
            </a:r>
            <a:r>
              <a:rPr lang="it-IT" sz="2000" baseline="-25000"/>
              <a:t>T</a:t>
            </a:r>
            <a:r>
              <a:rPr lang="it-IT" sz="2000"/>
              <a:t> history from T</a:t>
            </a:r>
            <a:r>
              <a:rPr lang="it-IT" sz="2000" baseline="-25000"/>
              <a:t>i </a:t>
            </a:r>
            <a:r>
              <a:rPr lang="it-IT" sz="2000">
                <a:cs typeface="Arial" charset="0"/>
              </a:rPr>
              <a:t>→ T</a:t>
            </a:r>
            <a:r>
              <a:rPr lang="it-IT" sz="2000" baseline="-25000">
                <a:cs typeface="Arial" charset="0"/>
              </a:rPr>
              <a:t>f</a:t>
            </a:r>
            <a:br>
              <a:rPr lang="it-IT" sz="2000" baseline="-25000">
                <a:cs typeface="Arial" charset="0"/>
              </a:rPr>
            </a:br>
            <a:r>
              <a:rPr lang="it-IT" sz="2000">
                <a:cs typeface="Arial" charset="0"/>
              </a:rPr>
              <a:t>(including low-flow partonic phase)</a:t>
            </a:r>
            <a:r>
              <a:rPr lang="it-IT" sz="2000"/>
              <a:t> </a:t>
            </a:r>
          </a:p>
        </p:txBody>
      </p:sp>
      <p:sp>
        <p:nvSpPr>
          <p:cNvPr id="23564" name="Text Box 11"/>
          <p:cNvSpPr txBox="1">
            <a:spLocks noChangeArrowheads="1"/>
          </p:cNvSpPr>
          <p:nvPr/>
        </p:nvSpPr>
        <p:spPr bwMode="auto">
          <a:xfrm>
            <a:off x="539750" y="3357563"/>
            <a:ext cx="80645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hadron p</a:t>
            </a:r>
            <a:r>
              <a:rPr lang="it-IT" sz="2000" baseline="-25000"/>
              <a:t>T</a:t>
            </a:r>
            <a:r>
              <a:rPr lang="it-IT" sz="2000"/>
              <a:t> spectra determined at freeze-out T</a:t>
            </a:r>
            <a:r>
              <a:rPr lang="it-IT" sz="2000" baseline="-25000"/>
              <a:t>f</a:t>
            </a:r>
            <a:r>
              <a:rPr lang="it-IT" sz="2000"/>
              <a:t> (</a:t>
            </a:r>
            <a:r>
              <a:rPr lang="it-IT" sz="2000">
                <a:solidFill>
                  <a:schemeClr val="folHlink"/>
                </a:solidFill>
              </a:rPr>
              <a:t>restricted information</a:t>
            </a:r>
            <a:r>
              <a:rPr lang="it-IT" sz="2000"/>
              <a:t>) 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787088E-C936-4C53-9950-647EB565BA6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50825" y="547688"/>
            <a:ext cx="8893175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Thermal dileptons in high energy nuclear collisions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4556125" y="1268413"/>
            <a:ext cx="4321175" cy="466725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ea typeface="MS PGothic" pitchFamily="34" charset="-128"/>
              </a:rPr>
              <a:t>Production sources  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4572000" y="1916113"/>
            <a:ext cx="2592388" cy="4524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300">
                <a:ea typeface="MS PGothic" pitchFamily="34" charset="-128"/>
              </a:rPr>
              <a:t>LMR:  M&lt;1 GeV</a:t>
            </a: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4572000" y="4129088"/>
            <a:ext cx="3887788" cy="4524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300">
                <a:ea typeface="MS PGothic" pitchFamily="34" charset="-128"/>
              </a:rPr>
              <a:t>IMR:  M&gt;1 GeV</a:t>
            </a:r>
          </a:p>
        </p:txBody>
      </p:sp>
      <p:sp>
        <p:nvSpPr>
          <p:cNvPr id="8200" name="Text Box 9"/>
          <p:cNvSpPr txBox="1">
            <a:spLocks noChangeArrowheads="1"/>
          </p:cNvSpPr>
          <p:nvPr/>
        </p:nvSpPr>
        <p:spPr bwMode="auto">
          <a:xfrm>
            <a:off x="4930775" y="2284413"/>
            <a:ext cx="3744913" cy="150495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300">
                <a:ea typeface="MS PGothic" pitchFamily="34" charset="-128"/>
              </a:rPr>
              <a:t>hadronic:  </a:t>
            </a:r>
            <a:r>
              <a:rPr lang="en-US" altLang="ja-JP" sz="2300">
                <a:latin typeface="Symbol" pitchFamily="18" charset="2"/>
                <a:ea typeface="MS PGothic" pitchFamily="34" charset="-128"/>
              </a:rPr>
              <a:t>pp</a:t>
            </a:r>
            <a:r>
              <a:rPr lang="en-US" altLang="ja-JP" sz="2300">
                <a:ea typeface="MS PGothic" pitchFamily="34" charset="-128"/>
              </a:rPr>
              <a:t> </a:t>
            </a:r>
            <a:r>
              <a:rPr lang="en-US" altLang="ja-JP" sz="2300">
                <a:ea typeface="MS PGothic" pitchFamily="34" charset="-128"/>
                <a:cs typeface="Arial" charset="0"/>
              </a:rPr>
              <a:t>→ </a:t>
            </a:r>
            <a:r>
              <a:rPr lang="en-US" altLang="ja-JP" sz="2300">
                <a:latin typeface="Symbol" pitchFamily="18" charset="2"/>
                <a:ea typeface="MS PGothic" pitchFamily="34" charset="-128"/>
                <a:cs typeface="Arial" charset="0"/>
              </a:rPr>
              <a:t>r</a:t>
            </a:r>
            <a:r>
              <a:rPr lang="en-US" altLang="ja-JP" sz="2300">
                <a:ea typeface="MS PGothic" pitchFamily="34" charset="-128"/>
                <a:cs typeface="Arial" charset="0"/>
              </a:rPr>
              <a:t>* → ℓℓ</a:t>
            </a:r>
            <a:br>
              <a:rPr lang="en-US" altLang="ja-JP" sz="2300">
                <a:ea typeface="MS PGothic" pitchFamily="34" charset="-128"/>
                <a:cs typeface="Arial" charset="0"/>
              </a:rPr>
            </a:br>
            <a:r>
              <a:rPr lang="en-US" altLang="ja-JP" sz="2300">
                <a:ea typeface="MS PGothic" pitchFamily="34" charset="-128"/>
                <a:cs typeface="Arial" charset="0"/>
              </a:rPr>
              <a:t>prime probe of </a:t>
            </a:r>
            <a:r>
              <a:rPr lang="en-US" altLang="ja-JP" sz="2300">
                <a:solidFill>
                  <a:schemeClr val="folHlink"/>
                </a:solidFill>
                <a:ea typeface="MS PGothic" pitchFamily="34" charset="-128"/>
                <a:cs typeface="Arial" charset="0"/>
              </a:rPr>
              <a:t>chiral symmetry restoration</a:t>
            </a:r>
            <a:r>
              <a:rPr lang="en-US" altLang="ja-JP" sz="2300">
                <a:ea typeface="MS PGothic" pitchFamily="34" charset="-128"/>
                <a:cs typeface="Arial" charset="0"/>
              </a:rPr>
              <a:t> </a:t>
            </a:r>
            <a:br>
              <a:rPr lang="en-US" altLang="ja-JP" sz="2300">
                <a:ea typeface="MS PGothic" pitchFamily="34" charset="-128"/>
                <a:cs typeface="Arial" charset="0"/>
              </a:rPr>
            </a:br>
            <a:r>
              <a:rPr lang="en-US" altLang="ja-JP" sz="2300">
                <a:ea typeface="MS PGothic" pitchFamily="34" charset="-128"/>
                <a:cs typeface="Arial" charset="0"/>
              </a:rPr>
              <a:t>(</a:t>
            </a:r>
            <a:r>
              <a:rPr lang="en-US" altLang="ja-JP" sz="2300" i="1">
                <a:ea typeface="MS PGothic" pitchFamily="34" charset="-128"/>
                <a:cs typeface="Arial" charset="0"/>
              </a:rPr>
              <a:t>R. Pisarski, PLB ‘82</a:t>
            </a:r>
            <a:r>
              <a:rPr lang="en-US" altLang="ja-JP" sz="2300">
                <a:ea typeface="MS PGothic" pitchFamily="34" charset="-128"/>
                <a:cs typeface="Arial" charset="0"/>
              </a:rPr>
              <a:t>)</a:t>
            </a:r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4926013" y="4508500"/>
            <a:ext cx="4141787" cy="185578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300">
                <a:ea typeface="MS PGothic" pitchFamily="34" charset="-128"/>
              </a:rPr>
              <a:t>hadronic: ???</a:t>
            </a:r>
            <a:r>
              <a:rPr lang="en-US" altLang="ja-JP" sz="2300">
                <a:ea typeface="MS PGothic" pitchFamily="34" charset="-128"/>
                <a:cs typeface="Arial" charset="0"/>
              </a:rPr>
              <a:t/>
            </a:r>
            <a:br>
              <a:rPr lang="en-US" altLang="ja-JP" sz="2300">
                <a:ea typeface="MS PGothic" pitchFamily="34" charset="-128"/>
                <a:cs typeface="Arial" charset="0"/>
              </a:rPr>
            </a:br>
            <a:r>
              <a:rPr lang="en-US" altLang="ja-JP" sz="2300">
                <a:ea typeface="MS PGothic" pitchFamily="34" charset="-128"/>
                <a:cs typeface="Arial" charset="0"/>
              </a:rPr>
              <a:t>partonic:  </a:t>
            </a:r>
            <a:r>
              <a:rPr lang="en-US" altLang="ja-JP" sz="2300">
                <a:latin typeface="MS PGothic" pitchFamily="34" charset="-128"/>
                <a:ea typeface="MS PGothic" pitchFamily="34" charset="-128"/>
                <a:cs typeface="Arial" charset="0"/>
              </a:rPr>
              <a:t>qq</a:t>
            </a:r>
            <a:r>
              <a:rPr lang="en-US" altLang="ja-JP" sz="2300">
                <a:ea typeface="MS PGothic" pitchFamily="34" charset="-128"/>
                <a:cs typeface="Arial" charset="0"/>
              </a:rPr>
              <a:t> → </a:t>
            </a:r>
            <a:r>
              <a:rPr lang="en-US" altLang="ja-JP" sz="2300">
                <a:latin typeface="MS PGothic" pitchFamily="34" charset="-128"/>
                <a:ea typeface="MS PGothic" pitchFamily="34" charset="-128"/>
              </a:rPr>
              <a:t>ℓℓ</a:t>
            </a:r>
            <a:r>
              <a:rPr lang="en-US" altLang="ja-JP" sz="2300">
                <a:ea typeface="MS PGothic" pitchFamily="34" charset="-128"/>
              </a:rPr>
              <a:t/>
            </a:r>
            <a:br>
              <a:rPr lang="en-US" altLang="ja-JP" sz="2300">
                <a:ea typeface="MS PGothic" pitchFamily="34" charset="-128"/>
              </a:rPr>
            </a:br>
            <a:r>
              <a:rPr lang="en-US" altLang="ja-JP" sz="2300">
                <a:ea typeface="MS PGothic" pitchFamily="34" charset="-128"/>
              </a:rPr>
              <a:t>original expectation : </a:t>
            </a:r>
            <a:br>
              <a:rPr lang="en-US" altLang="ja-JP" sz="2300">
                <a:ea typeface="MS PGothic" pitchFamily="34" charset="-128"/>
              </a:rPr>
            </a:br>
            <a:r>
              <a:rPr lang="en-US" altLang="ja-JP" sz="2300">
                <a:ea typeface="MS PGothic" pitchFamily="34" charset="-128"/>
              </a:rPr>
              <a:t>prime probe of </a:t>
            </a:r>
            <a:r>
              <a:rPr lang="en-US" altLang="ja-JP" sz="2300">
                <a:solidFill>
                  <a:schemeClr val="folHlink"/>
                </a:solidFill>
                <a:ea typeface="MS PGothic" pitchFamily="34" charset="-128"/>
              </a:rPr>
              <a:t>deconfinement </a:t>
            </a:r>
            <a:r>
              <a:rPr lang="en-US" altLang="ja-JP" sz="2300">
                <a:ea typeface="MS PGothic" pitchFamily="34" charset="-128"/>
              </a:rPr>
              <a:t/>
            </a:r>
            <a:br>
              <a:rPr lang="en-US" altLang="ja-JP" sz="2300">
                <a:ea typeface="MS PGothic" pitchFamily="34" charset="-128"/>
              </a:rPr>
            </a:br>
            <a:r>
              <a:rPr lang="en-US" altLang="ja-JP" sz="2300">
                <a:ea typeface="MS PGothic" pitchFamily="34" charset="-128"/>
              </a:rPr>
              <a:t>(Kajantie, McLerran, al. ‘82 ff)  </a:t>
            </a:r>
          </a:p>
        </p:txBody>
      </p:sp>
      <p:pic>
        <p:nvPicPr>
          <p:cNvPr id="8202" name="Picture 11" descr="Picture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557338"/>
            <a:ext cx="4103688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AF04CC8-1F04-47B2-9525-889B98DFB6D7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468313" y="404813"/>
            <a:ext cx="8280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it-IT" sz="2800"/>
              <a:t>Evolution of inverse slope parameter T</a:t>
            </a:r>
            <a:r>
              <a:rPr lang="it-IT" sz="2800" baseline="-25000"/>
              <a:t>eff</a:t>
            </a:r>
            <a:r>
              <a:rPr lang="it-IT" sz="2800"/>
              <a:t> with mass </a:t>
            </a:r>
            <a:endParaRPr lang="en-US" sz="2000"/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5364163" y="1125538"/>
            <a:ext cx="3708400" cy="4443412"/>
            <a:chOff x="3424" y="935"/>
            <a:chExt cx="2336" cy="2799"/>
          </a:xfrm>
        </p:grpSpPr>
        <p:sp>
          <p:nvSpPr>
            <p:cNvPr id="24584" name="Text Box 5"/>
            <p:cNvSpPr txBox="1">
              <a:spLocks noChangeArrowheads="1"/>
            </p:cNvSpPr>
            <p:nvPr/>
          </p:nvSpPr>
          <p:spPr bwMode="auto">
            <a:xfrm>
              <a:off x="3424" y="935"/>
              <a:ext cx="2268" cy="6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buClr>
                  <a:schemeClr val="accent1"/>
                </a:buClr>
                <a:buSzPct val="150000"/>
              </a:pPr>
              <a:r>
                <a:rPr lang="it-IT" sz="2000"/>
                <a:t>Strong rise of T</a:t>
              </a:r>
              <a:r>
                <a:rPr lang="it-IT" sz="2000" baseline="-25000"/>
                <a:t>eff</a:t>
              </a:r>
              <a:r>
                <a:rPr lang="it-IT" sz="2000"/>
                <a:t> with dimuon mass, followed by a sudden </a:t>
              </a:r>
              <a:br>
                <a:rPr lang="it-IT" sz="2000"/>
              </a:br>
              <a:r>
                <a:rPr lang="it-IT" sz="2000"/>
                <a:t>drop for M&gt;1 GeV </a:t>
              </a:r>
              <a:endParaRPr lang="it-IT" sz="1800"/>
            </a:p>
          </p:txBody>
        </p:sp>
        <p:sp>
          <p:nvSpPr>
            <p:cNvPr id="24585" name="Text Box 6"/>
            <p:cNvSpPr txBox="1">
              <a:spLocks noChangeArrowheads="1"/>
            </p:cNvSpPr>
            <p:nvPr/>
          </p:nvSpPr>
          <p:spPr bwMode="auto">
            <a:xfrm>
              <a:off x="3429" y="1718"/>
              <a:ext cx="2268" cy="44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buClr>
                  <a:schemeClr val="accent1"/>
                </a:buClr>
                <a:buSzPct val="150000"/>
              </a:pPr>
              <a:r>
                <a:rPr lang="it-IT" sz="2000"/>
                <a:t>Rise reminiscent of </a:t>
              </a:r>
              <a:r>
                <a:rPr lang="it-IT" sz="2000">
                  <a:solidFill>
                    <a:schemeClr val="folHlink"/>
                  </a:solidFill>
                </a:rPr>
                <a:t>radial flow of a hadronic source</a:t>
              </a:r>
              <a:endParaRPr lang="it-IT" sz="1800">
                <a:solidFill>
                  <a:schemeClr val="folHlink"/>
                </a:solidFill>
              </a:endParaRPr>
            </a:p>
          </p:txBody>
        </p:sp>
        <p:sp>
          <p:nvSpPr>
            <p:cNvPr id="24586" name="Text Box 7"/>
            <p:cNvSpPr txBox="1">
              <a:spLocks noChangeArrowheads="1"/>
            </p:cNvSpPr>
            <p:nvPr/>
          </p:nvSpPr>
          <p:spPr bwMode="auto">
            <a:xfrm>
              <a:off x="3425" y="2332"/>
              <a:ext cx="2335" cy="14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buClr>
                  <a:schemeClr val="accent1"/>
                </a:buClr>
                <a:buSzPct val="150000"/>
              </a:pPr>
              <a:r>
                <a:rPr lang="it-IT" sz="2000"/>
                <a:t>But:</a:t>
              </a:r>
              <a:br>
                <a:rPr lang="it-IT" sz="2000"/>
              </a:br>
              <a:r>
                <a:rPr lang="it-IT" sz="2000"/>
                <a:t>thermal dimuons emitted continuously during fireball expansion (reduced flow), while hadrons are emitted at final freeze-out (maximal flow);</a:t>
              </a:r>
              <a:br>
                <a:rPr lang="it-IT" sz="2000"/>
              </a:br>
              <a:r>
                <a:rPr lang="it-IT" sz="2000">
                  <a:solidFill>
                    <a:schemeClr val="folHlink"/>
                  </a:solidFill>
                </a:rPr>
                <a:t>how can T</a:t>
              </a:r>
              <a:r>
                <a:rPr lang="it-IT" sz="2000" baseline="-25000">
                  <a:solidFill>
                    <a:schemeClr val="folHlink"/>
                  </a:solidFill>
                </a:rPr>
                <a:t>eff </a:t>
              </a:r>
              <a:r>
                <a:rPr lang="it-IT" sz="2000">
                  <a:solidFill>
                    <a:schemeClr val="folHlink"/>
                  </a:solidFill>
                </a:rPr>
                <a:t>be</a:t>
              </a:r>
              <a:r>
                <a:rPr lang="it-IT" sz="2000" baseline="-25000">
                  <a:solidFill>
                    <a:schemeClr val="folHlink"/>
                  </a:solidFill>
                </a:rPr>
                <a:t>  </a:t>
              </a:r>
              <a:r>
                <a:rPr lang="it-IT" sz="2000">
                  <a:solidFill>
                    <a:schemeClr val="folHlink"/>
                  </a:solidFill>
                </a:rPr>
                <a:t>similar?</a:t>
              </a:r>
              <a:endParaRPr lang="it-IT" sz="1800">
                <a:solidFill>
                  <a:schemeClr val="folHlink"/>
                </a:solidFill>
              </a:endParaRPr>
            </a:p>
          </p:txBody>
        </p:sp>
      </p:grpSp>
      <p:pic>
        <p:nvPicPr>
          <p:cNvPr id="24582" name="Picture 8" descr="TeffEvolution_NewRubenPoints"/>
          <p:cNvPicPr>
            <a:picLocks noChangeAspect="1" noChangeArrowheads="1"/>
          </p:cNvPicPr>
          <p:nvPr/>
        </p:nvPicPr>
        <p:blipFill>
          <a:blip r:embed="rId3"/>
          <a:srcRect t="2327"/>
          <a:stretch>
            <a:fillRect/>
          </a:stretch>
        </p:blipFill>
        <p:spPr bwMode="auto">
          <a:xfrm>
            <a:off x="250825" y="1125538"/>
            <a:ext cx="48958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3" name="Text Box 10"/>
          <p:cNvSpPr txBox="1">
            <a:spLocks noChangeArrowheads="1"/>
          </p:cNvSpPr>
          <p:nvPr/>
        </p:nvSpPr>
        <p:spPr bwMode="auto">
          <a:xfrm rot="10800000">
            <a:off x="179388" y="6021388"/>
            <a:ext cx="8750300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>
                <a:solidFill>
                  <a:schemeClr val="folHlink"/>
                </a:solidFill>
              </a:rPr>
              <a:t>Systematic errors</a:t>
            </a:r>
            <a:r>
              <a:rPr lang="en-US" sz="1600"/>
              <a:t> studied in great detailed (CB, cocktail subtraction, acceptance, y and cos</a:t>
            </a:r>
            <a:r>
              <a:rPr lang="en-US" sz="1600">
                <a:sym typeface="Symbol" pitchFamily="18" charset="2"/>
              </a:rPr>
              <a:t></a:t>
            </a:r>
            <a:r>
              <a:rPr lang="en-US" sz="1600" baseline="-25000"/>
              <a:t>CS</a:t>
            </a:r>
            <a:r>
              <a:rPr lang="en-US" sz="1600"/>
              <a:t> distributions, subtraction of DY and open charm </a:t>
            </a:r>
            <a:r>
              <a:rPr lang="en-US" sz="1600">
                <a:sym typeface="Wingdings" pitchFamily="2" charset="2"/>
              </a:rPr>
              <a:t>  on level </a:t>
            </a:r>
            <a:r>
              <a:rPr lang="en-US" sz="1600">
                <a:solidFill>
                  <a:schemeClr val="folHlink"/>
                </a:solidFill>
                <a:sym typeface="Wingdings" pitchFamily="2" charset="2"/>
              </a:rPr>
              <a:t>&lt;= statistical errors</a:t>
            </a:r>
            <a:r>
              <a:rPr lang="en-US" sz="1600">
                <a:sym typeface="Wingdings" pitchFamily="2" charset="2"/>
              </a:rPr>
              <a:t>. 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DAEC712-BC12-4A00-B5E3-DFC979F09E2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862138" y="1916113"/>
            <a:ext cx="549275" cy="144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5605" name="Rectangle 3"/>
          <p:cNvSpPr>
            <a:spLocks noChangeArrowheads="1"/>
          </p:cNvSpPr>
          <p:nvPr/>
        </p:nvSpPr>
        <p:spPr bwMode="auto">
          <a:xfrm>
            <a:off x="1042988" y="2636838"/>
            <a:ext cx="7273925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/>
              <a:t> </a:t>
            </a:r>
            <a:r>
              <a:rPr lang="en-GB" sz="3600"/>
              <a:t>Disentangling the m</a:t>
            </a:r>
            <a:r>
              <a:rPr lang="en-GB" sz="3600" baseline="-25000"/>
              <a:t>T</a:t>
            </a:r>
            <a:r>
              <a:rPr lang="en-GB" sz="3600"/>
              <a:t> spectra of </a:t>
            </a:r>
            <a:br>
              <a:rPr lang="en-GB" sz="3600"/>
            </a:br>
            <a:r>
              <a:rPr lang="en-GB" sz="3600"/>
              <a:t> the </a:t>
            </a:r>
            <a:r>
              <a:rPr lang="en-GB" sz="4000">
                <a:latin typeface="Symbol" pitchFamily="18" charset="2"/>
              </a:rPr>
              <a:t>r</a:t>
            </a:r>
            <a:r>
              <a:rPr lang="en-GB" sz="4000"/>
              <a:t> </a:t>
            </a:r>
            <a:r>
              <a:rPr lang="en-GB" sz="3600"/>
              <a:t>peak and the continuum</a:t>
            </a:r>
            <a:r>
              <a:rPr lang="en-GB" sz="4000">
                <a:latin typeface="Symbol" pitchFamily="18" charset="2"/>
              </a:rPr>
              <a:t>  </a:t>
            </a:r>
            <a:endParaRPr lang="en-US" sz="4000">
              <a:latin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030C5AA-3B92-407B-B22C-5BEB2A9D842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5508625" y="4937125"/>
            <a:ext cx="3167063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peak:           C-1/2(L+U)    continuum:  3/2(L+U)  </a:t>
            </a:r>
            <a:endParaRPr lang="en-US" sz="2000"/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1730375" y="260350"/>
            <a:ext cx="6370638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3200"/>
              <a:t>   </a:t>
            </a:r>
            <a:r>
              <a:rPr lang="en-GB" sz="2800"/>
              <a:t>Shape analysis and p</a:t>
            </a:r>
            <a:r>
              <a:rPr lang="en-GB" sz="2800" baseline="-25000"/>
              <a:t>T</a:t>
            </a:r>
            <a:r>
              <a:rPr lang="en-GB" sz="2800"/>
              <a:t> spectra</a:t>
            </a:r>
            <a:r>
              <a:rPr lang="en-GB" sz="3200"/>
              <a:t>    </a:t>
            </a:r>
            <a:endParaRPr lang="en-US" sz="3200"/>
          </a:p>
        </p:txBody>
      </p:sp>
      <p:sp>
        <p:nvSpPr>
          <p:cNvPr id="26630" name="Text Box 5"/>
          <p:cNvSpPr txBox="1">
            <a:spLocks noChangeArrowheads="1"/>
          </p:cNvSpPr>
          <p:nvPr/>
        </p:nvSpPr>
        <p:spPr bwMode="auto">
          <a:xfrm rot="10800000">
            <a:off x="1187450" y="5675313"/>
            <a:ext cx="74199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</a:t>
            </a:r>
            <a:r>
              <a:rPr lang="en-US" sz="2000" baseline="-25000"/>
              <a:t>T</a:t>
            </a:r>
            <a:r>
              <a:rPr lang="en-US" sz="2000"/>
              <a:t> spectra very different for the</a:t>
            </a:r>
            <a:r>
              <a:rPr lang="en-US" sz="2000">
                <a:latin typeface="Symbol" pitchFamily="18" charset="2"/>
              </a:rPr>
              <a:t> r</a:t>
            </a:r>
            <a:r>
              <a:rPr lang="en-US" sz="2000"/>
              <a:t> peak and continuum: </a:t>
            </a:r>
            <a:br>
              <a:rPr lang="en-US" sz="2000"/>
            </a:br>
            <a:r>
              <a:rPr lang="en-US" sz="2000">
                <a:solidFill>
                  <a:schemeClr val="folHlink"/>
                </a:solidFill>
              </a:rPr>
              <a:t>T</a:t>
            </a:r>
            <a:r>
              <a:rPr lang="en-US" sz="2000" baseline="-25000">
                <a:solidFill>
                  <a:schemeClr val="folHlink"/>
                </a:solidFill>
              </a:rPr>
              <a:t>eff </a:t>
            </a:r>
            <a:r>
              <a:rPr lang="en-US" sz="2000">
                <a:solidFill>
                  <a:schemeClr val="folHlink"/>
                </a:solidFill>
              </a:rPr>
              <a:t>of peak</a:t>
            </a:r>
            <a:r>
              <a:rPr lang="en-US" sz="2000"/>
              <a:t> </a:t>
            </a:r>
            <a:r>
              <a:rPr lang="en-US" sz="2000">
                <a:solidFill>
                  <a:schemeClr val="folHlink"/>
                </a:solidFill>
              </a:rPr>
              <a:t>higher by 70+-7 MeV than that of the continuum</a:t>
            </a:r>
            <a:r>
              <a:rPr lang="en-US" sz="2000"/>
              <a:t> </a:t>
            </a:r>
            <a:r>
              <a:rPr lang="en-US" sz="2000">
                <a:solidFill>
                  <a:schemeClr val="folHlink"/>
                </a:solidFill>
              </a:rPr>
              <a:t>!</a:t>
            </a:r>
            <a:br>
              <a:rPr lang="en-US" sz="2000">
                <a:solidFill>
                  <a:schemeClr val="folHlink"/>
                </a:solidFill>
              </a:rPr>
            </a:br>
            <a:r>
              <a:rPr lang="en-US" sz="2000"/>
              <a:t>all spectra pure exponential, no evidence for hard contributions</a:t>
            </a:r>
            <a:r>
              <a:rPr lang="en-US" sz="2000">
                <a:solidFill>
                  <a:schemeClr val="folHlink"/>
                </a:solidFill>
              </a:rPr>
              <a:t>  </a:t>
            </a: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5364163" y="1793875"/>
            <a:ext cx="3097212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use side-window </a:t>
            </a:r>
            <a:br>
              <a:rPr lang="en-GB" sz="2000"/>
            </a:br>
            <a:r>
              <a:rPr lang="en-GB" sz="2000"/>
              <a:t>subtraction method  </a:t>
            </a:r>
            <a:endParaRPr lang="en-US" sz="2000"/>
          </a:p>
        </p:txBody>
      </p:sp>
      <p:pic>
        <p:nvPicPr>
          <p:cNvPr id="26632" name="Picture 7" descr="MtSpectra_Shape_UpTo3GeV"/>
          <p:cNvPicPr>
            <a:picLocks noChangeAspect="1" noChangeArrowheads="1"/>
          </p:cNvPicPr>
          <p:nvPr/>
        </p:nvPicPr>
        <p:blipFill>
          <a:blip r:embed="rId3"/>
          <a:srcRect t="5173" r="2432"/>
          <a:stretch>
            <a:fillRect/>
          </a:stretch>
        </p:blipFill>
        <p:spPr bwMode="auto">
          <a:xfrm>
            <a:off x="539750" y="1773238"/>
            <a:ext cx="4032250" cy="380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Text Box 8"/>
          <p:cNvSpPr txBox="1">
            <a:spLocks noChangeArrowheads="1"/>
          </p:cNvSpPr>
          <p:nvPr/>
        </p:nvSpPr>
        <p:spPr bwMode="auto">
          <a:xfrm>
            <a:off x="900113" y="930275"/>
            <a:ext cx="77041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identify the </a:t>
            </a:r>
            <a:r>
              <a:rPr lang="it-IT" sz="2000">
                <a:latin typeface="Symbol" pitchFamily="18" charset="2"/>
              </a:rPr>
              <a:t>r</a:t>
            </a:r>
            <a:r>
              <a:rPr lang="it-IT" sz="2000"/>
              <a:t> peak with the freeze-out </a:t>
            </a:r>
            <a:r>
              <a:rPr lang="it-IT" sz="2000">
                <a:latin typeface="Symbol" pitchFamily="18" charset="2"/>
              </a:rPr>
              <a:t>r</a:t>
            </a:r>
            <a:r>
              <a:rPr lang="it-IT" sz="2000"/>
              <a:t> in the dilute final stage,</a:t>
            </a:r>
            <a:r>
              <a:rPr lang="it-IT" sz="2000">
                <a:latin typeface="Symbol" pitchFamily="18" charset="2"/>
              </a:rPr>
              <a:t> </a:t>
            </a:r>
            <a:br>
              <a:rPr lang="it-IT" sz="2000">
                <a:latin typeface="Symbol" pitchFamily="18" charset="2"/>
              </a:rPr>
            </a:br>
            <a:r>
              <a:rPr lang="it-IT" sz="2000"/>
              <a:t>when it does not experience further in-medium influences.</a:t>
            </a:r>
          </a:p>
        </p:txBody>
      </p:sp>
      <p:pic>
        <p:nvPicPr>
          <p:cNvPr id="26634" name="Picture 10" descr="EP_Shape"/>
          <p:cNvPicPr>
            <a:picLocks noChangeAspect="1" noChangeArrowheads="1"/>
          </p:cNvPicPr>
          <p:nvPr/>
        </p:nvPicPr>
        <p:blipFill>
          <a:blip r:embed="rId4"/>
          <a:srcRect r="1817"/>
          <a:stretch>
            <a:fillRect/>
          </a:stretch>
        </p:blipFill>
        <p:spPr bwMode="auto">
          <a:xfrm>
            <a:off x="5148263" y="2560638"/>
            <a:ext cx="3455987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735C611-85F3-4975-9FE3-E190BD2B8F0B}" type="slidenum">
              <a:rPr lang="en-US" smtClean="0"/>
              <a:pPr/>
              <a:t>23</a:t>
            </a:fld>
            <a:endParaRPr lang="en-US" smtClean="0"/>
          </a:p>
        </p:txBody>
      </p:sp>
      <p:pic>
        <p:nvPicPr>
          <p:cNvPr id="27652" name="Picture 2" descr="Hans_BlastWaveHadron_Crossing_New"/>
          <p:cNvPicPr>
            <a:picLocks noChangeAspect="1" noChangeArrowheads="1"/>
          </p:cNvPicPr>
          <p:nvPr/>
        </p:nvPicPr>
        <p:blipFill>
          <a:blip r:embed="rId3"/>
          <a:srcRect t="2599" r="2679"/>
          <a:stretch>
            <a:fillRect/>
          </a:stretch>
        </p:blipFill>
        <p:spPr bwMode="auto">
          <a:xfrm>
            <a:off x="322263" y="1125538"/>
            <a:ext cx="4321175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3"/>
          <p:cNvSpPr txBox="1">
            <a:spLocks noChangeArrowheads="1"/>
          </p:cNvSpPr>
          <p:nvPr/>
        </p:nvSpPr>
        <p:spPr bwMode="auto">
          <a:xfrm rot="-5400000">
            <a:off x="6813550" y="3008313"/>
            <a:ext cx="733425" cy="385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GB" sz="1800"/>
              <a:t>for a given hadron M, the measured T</a:t>
            </a:r>
            <a:r>
              <a:rPr lang="en-GB" sz="1800" baseline="-25000"/>
              <a:t>eff</a:t>
            </a:r>
            <a:r>
              <a:rPr lang="en-GB" sz="1800"/>
              <a:t> </a:t>
            </a:r>
            <a:r>
              <a:rPr lang="en-GB" sz="1800">
                <a:sym typeface="Wingdings" pitchFamily="2" charset="2"/>
              </a:rPr>
              <a:t> </a:t>
            </a:r>
            <a:r>
              <a:rPr lang="en-GB" sz="1800"/>
              <a:t>defines a line in the T</a:t>
            </a:r>
            <a:r>
              <a:rPr lang="en-GB" sz="1800" baseline="-25000"/>
              <a:t>fo</a:t>
            </a:r>
            <a:r>
              <a:rPr lang="en-GB" sz="1800"/>
              <a:t>-v</a:t>
            </a:r>
            <a:r>
              <a:rPr lang="en-GB" sz="1800" baseline="-25000"/>
              <a:t>T</a:t>
            </a:r>
            <a:r>
              <a:rPr lang="en-GB" sz="1800"/>
              <a:t> plane</a:t>
            </a:r>
            <a:endParaRPr lang="en-US" sz="1800"/>
          </a:p>
        </p:txBody>
      </p:sp>
      <p:sp>
        <p:nvSpPr>
          <p:cNvPr id="27654" name="Text Box 4"/>
          <p:cNvSpPr txBox="1">
            <a:spLocks noChangeArrowheads="1"/>
          </p:cNvSpPr>
          <p:nvPr/>
        </p:nvSpPr>
        <p:spPr bwMode="auto">
          <a:xfrm rot="-5400000">
            <a:off x="4394994" y="1115219"/>
            <a:ext cx="458787" cy="8823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GB" sz="1800"/>
              <a:t>crossing of hadrons with</a:t>
            </a:r>
            <a:r>
              <a:rPr lang="en-GB" sz="1800">
                <a:latin typeface="Symbol" pitchFamily="18" charset="2"/>
              </a:rPr>
              <a:t> p</a:t>
            </a:r>
            <a:r>
              <a:rPr lang="en-GB" sz="1800"/>
              <a:t> defines T</a:t>
            </a:r>
            <a:r>
              <a:rPr lang="en-GB" sz="1800" baseline="-25000"/>
              <a:t>f</a:t>
            </a:r>
            <a:r>
              <a:rPr lang="en-GB" sz="1800"/>
              <a:t>, v</a:t>
            </a:r>
            <a:r>
              <a:rPr lang="en-GB" sz="1800" baseline="-25000"/>
              <a:t>T</a:t>
            </a:r>
            <a:r>
              <a:rPr lang="en-GB" sz="1800"/>
              <a:t> max reached at respective hadron freeze-out </a:t>
            </a:r>
            <a:endParaRPr lang="en-US" sz="1800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1619250" y="298450"/>
            <a:ext cx="59769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  Hierarchy in hadron freeze-out </a:t>
            </a:r>
            <a:endParaRPr lang="en-US" sz="2800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 rot="-5400000">
            <a:off x="4031457" y="2169319"/>
            <a:ext cx="793750" cy="80660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US" sz="2000">
                <a:solidFill>
                  <a:schemeClr val="folHlink"/>
                </a:solidFill>
              </a:rPr>
              <a:t>        different hadrons have</a:t>
            </a:r>
            <a:r>
              <a:rPr lang="en-US" sz="2000"/>
              <a:t> </a:t>
            </a:r>
            <a:r>
              <a:rPr lang="en-US" sz="2000">
                <a:solidFill>
                  <a:schemeClr val="folHlink"/>
                </a:solidFill>
              </a:rPr>
              <a:t>different coupling to pions (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r</a:t>
            </a:r>
            <a:r>
              <a:rPr lang="en-US" sz="2000">
                <a:solidFill>
                  <a:schemeClr val="folHlink"/>
                </a:solidFill>
              </a:rPr>
              <a:t> maximal)</a:t>
            </a:r>
            <a:br>
              <a:rPr lang="en-US" sz="2000">
                <a:solidFill>
                  <a:schemeClr val="folHlink"/>
                </a:solidFill>
              </a:rPr>
            </a:br>
            <a:r>
              <a:rPr lang="en-US" sz="2000">
                <a:solidFill>
                  <a:schemeClr val="folHlink"/>
                </a:solidFill>
              </a:rPr>
              <a:t>   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 </a:t>
            </a:r>
            <a:r>
              <a:rPr lang="en-US" sz="2000">
                <a:solidFill>
                  <a:schemeClr val="folHlink"/>
                </a:solidFill>
              </a:rPr>
              <a:t>clear hierarchy of  freeze-out</a:t>
            </a:r>
            <a:r>
              <a:rPr lang="en-US" sz="2000"/>
              <a:t> </a:t>
            </a:r>
            <a:r>
              <a:rPr lang="en-US" sz="2000">
                <a:solidFill>
                  <a:schemeClr val="folHlink"/>
                </a:solidFill>
              </a:rPr>
              <a:t>(also for light-flavored hadrons)  </a:t>
            </a:r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 rot="-5400000">
            <a:off x="6492875" y="2947988"/>
            <a:ext cx="458788" cy="29511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en-GB" sz="1800"/>
              <a:t>use of Blast wave code</a:t>
            </a:r>
            <a:endParaRPr lang="en-US" sz="1800"/>
          </a:p>
        </p:txBody>
      </p:sp>
      <p:pic>
        <p:nvPicPr>
          <p:cNvPr id="27658" name="Picture 9" descr="NA60Hadrons_Teff_Vs_Nch"/>
          <p:cNvPicPr>
            <a:picLocks noChangeAspect="1" noChangeArrowheads="1"/>
          </p:cNvPicPr>
          <p:nvPr/>
        </p:nvPicPr>
        <p:blipFill>
          <a:blip r:embed="rId4"/>
          <a:srcRect t="3806" r="1225"/>
          <a:stretch>
            <a:fillRect/>
          </a:stretch>
        </p:blipFill>
        <p:spPr bwMode="auto">
          <a:xfrm>
            <a:off x="5148263" y="908050"/>
            <a:ext cx="3313112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9" name="Text Box 10"/>
          <p:cNvSpPr txBox="1">
            <a:spLocks noChangeArrowheads="1"/>
          </p:cNvSpPr>
          <p:nvPr/>
        </p:nvSpPr>
        <p:spPr bwMode="auto">
          <a:xfrm rot="10800000">
            <a:off x="5218113" y="3430588"/>
            <a:ext cx="345916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large </a:t>
            </a:r>
            <a:r>
              <a:rPr lang="en-US" sz="1800">
                <a:solidFill>
                  <a:schemeClr val="folHlink"/>
                </a:solidFill>
              </a:rPr>
              <a:t>difference </a:t>
            </a:r>
            <a:r>
              <a:rPr lang="en-US" sz="1800"/>
              <a:t> between </a:t>
            </a:r>
            <a:r>
              <a:rPr lang="en-US" sz="1800">
                <a:latin typeface="Symbol" pitchFamily="18" charset="2"/>
              </a:rPr>
              <a:t>r</a:t>
            </a:r>
            <a:r>
              <a:rPr lang="en-US" sz="1800"/>
              <a:t> </a:t>
            </a:r>
            <a:br>
              <a:rPr lang="en-US" sz="1800"/>
            </a:br>
            <a:r>
              <a:rPr lang="en-US" sz="1800"/>
              <a:t>and </a:t>
            </a:r>
            <a:r>
              <a:rPr lang="en-US" sz="1800">
                <a:latin typeface="Symbol" pitchFamily="18" charset="2"/>
              </a:rPr>
              <a:t>w</a:t>
            </a:r>
            <a:r>
              <a:rPr lang="en-US" sz="1800"/>
              <a:t> (</a:t>
            </a:r>
            <a:r>
              <a:rPr lang="en-US" sz="1800">
                <a:solidFill>
                  <a:schemeClr val="folHlink"/>
                </a:solidFill>
              </a:rPr>
              <a:t>same mass</a:t>
            </a:r>
            <a:r>
              <a:rPr lang="en-US" sz="1800"/>
              <a:t>) </a:t>
            </a:r>
            <a:endParaRPr lang="en-US" sz="1800" baseline="-25000">
              <a:solidFill>
                <a:schemeClr val="folHlink"/>
              </a:solidFill>
              <a:latin typeface="Symbol" pitchFamily="18" charset="2"/>
            </a:endParaRPr>
          </a:p>
        </p:txBody>
      </p:sp>
      <p:sp>
        <p:nvSpPr>
          <p:cNvPr id="27660" name="Oval 11"/>
          <p:cNvSpPr>
            <a:spLocks noChangeArrowheads="1"/>
          </p:cNvSpPr>
          <p:nvPr/>
        </p:nvSpPr>
        <p:spPr bwMode="auto">
          <a:xfrm>
            <a:off x="6804025" y="1412875"/>
            <a:ext cx="215900" cy="1295400"/>
          </a:xfrm>
          <a:prstGeom prst="ellipse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3300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 flipH="1">
            <a:off x="4787900" y="44370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C929BC3-2EBB-435E-9ED2-7FE7F8336566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611188" y="347663"/>
            <a:ext cx="80645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it-IT" sz="2800"/>
              <a:t>The rise and fall of radial flow of thermal dimuons </a:t>
            </a:r>
            <a:endParaRPr lang="en-US" sz="2000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5443538" y="949325"/>
            <a:ext cx="3700462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endParaRPr lang="it-IT" sz="2000"/>
          </a:p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/>
              <a:t>Strong rise of T</a:t>
            </a:r>
            <a:r>
              <a:rPr lang="it-IT" sz="2000" baseline="-25000"/>
              <a:t>eff</a:t>
            </a:r>
            <a:r>
              <a:rPr lang="it-IT" sz="2000"/>
              <a:t> with dimuon mass, followed by a sudden </a:t>
            </a:r>
            <a:br>
              <a:rPr lang="it-IT" sz="2000"/>
            </a:br>
            <a:r>
              <a:rPr lang="it-IT" sz="2000"/>
              <a:t>drop for M&gt;1 GeV </a:t>
            </a:r>
          </a:p>
          <a:p>
            <a:pPr eaLnBrk="1" hangingPunct="1">
              <a:buClr>
                <a:schemeClr val="accent1"/>
              </a:buClr>
              <a:buSzPct val="150000"/>
            </a:pPr>
            <a:endParaRPr lang="it-IT" sz="1800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443538" y="2714625"/>
            <a:ext cx="3600450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>
                <a:solidFill>
                  <a:srgbClr val="FF0066"/>
                </a:solidFill>
              </a:rPr>
              <a:t>Rise</a:t>
            </a:r>
            <a:r>
              <a:rPr lang="it-IT" sz="2000"/>
              <a:t> consistent with </a:t>
            </a:r>
            <a:r>
              <a:rPr lang="it-IT" sz="2000">
                <a:solidFill>
                  <a:schemeClr val="folHlink"/>
                </a:solidFill>
              </a:rPr>
              <a:t>radial flow of a hadronic source </a:t>
            </a:r>
            <a:r>
              <a:rPr lang="it-IT" sz="2000"/>
              <a:t>(here </a:t>
            </a:r>
            <a:r>
              <a:rPr lang="it-IT" sz="2000">
                <a:latin typeface="Symbol" pitchFamily="18" charset="2"/>
              </a:rPr>
              <a:t>pp</a:t>
            </a:r>
            <a:r>
              <a:rPr lang="it-IT" sz="2000">
                <a:cs typeface="Arial" charset="0"/>
              </a:rPr>
              <a:t>→</a:t>
            </a:r>
            <a:r>
              <a:rPr lang="it-IT" sz="2000">
                <a:latin typeface="Symbol" pitchFamily="18" charset="2"/>
                <a:cs typeface="Arial" charset="0"/>
              </a:rPr>
              <a:t>r</a:t>
            </a:r>
            <a:r>
              <a:rPr lang="it-IT" sz="2000">
                <a:cs typeface="Arial" charset="0"/>
              </a:rPr>
              <a:t>→</a:t>
            </a:r>
            <a:r>
              <a:rPr lang="it-IT" sz="2000">
                <a:latin typeface="Symbol" pitchFamily="18" charset="2"/>
                <a:cs typeface="Arial" charset="0"/>
              </a:rPr>
              <a:t>mm</a:t>
            </a:r>
            <a:r>
              <a:rPr lang="it-IT" sz="2000">
                <a:cs typeface="Arial" charset="0"/>
              </a:rPr>
              <a:t>) , taking the freeze-out  </a:t>
            </a:r>
            <a:r>
              <a:rPr lang="el-GR" sz="2000">
                <a:cs typeface="Arial" charset="0"/>
              </a:rPr>
              <a:t>ρ</a:t>
            </a:r>
            <a:r>
              <a:rPr lang="it-IT" sz="2000">
                <a:cs typeface="Arial" charset="0"/>
              </a:rPr>
              <a:t> as the reference</a:t>
            </a:r>
            <a:endParaRPr lang="it-IT" sz="1800"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5437188" y="4422775"/>
            <a:ext cx="3887787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buClr>
                <a:schemeClr val="accent1"/>
              </a:buClr>
              <a:buSzPct val="150000"/>
            </a:pPr>
            <a:r>
              <a:rPr lang="it-IT" sz="2000">
                <a:solidFill>
                  <a:srgbClr val="FF0066"/>
                </a:solidFill>
              </a:rPr>
              <a:t>Drop</a:t>
            </a:r>
            <a:r>
              <a:rPr lang="it-IT" sz="2000"/>
              <a:t> signals sudden transition </a:t>
            </a:r>
            <a:br>
              <a:rPr lang="it-IT" sz="2000"/>
            </a:br>
            <a:r>
              <a:rPr lang="it-IT" sz="2000"/>
              <a:t>to </a:t>
            </a:r>
            <a:r>
              <a:rPr lang="it-IT" sz="2000">
                <a:solidFill>
                  <a:schemeClr val="folHlink"/>
                </a:solidFill>
              </a:rPr>
              <a:t>low-flow </a:t>
            </a:r>
            <a:r>
              <a:rPr lang="it-IT" sz="2000"/>
              <a:t>source, i.e.  </a:t>
            </a:r>
            <a:br>
              <a:rPr lang="it-IT" sz="2000"/>
            </a:br>
            <a:r>
              <a:rPr lang="it-IT" sz="2000">
                <a:solidFill>
                  <a:schemeClr val="folHlink"/>
                </a:solidFill>
              </a:rPr>
              <a:t>source of  partonic origin </a:t>
            </a:r>
            <a:br>
              <a:rPr lang="it-IT" sz="2000">
                <a:solidFill>
                  <a:schemeClr val="folHlink"/>
                </a:solidFill>
              </a:rPr>
            </a:br>
            <a:r>
              <a:rPr lang="it-IT" sz="2000"/>
              <a:t>(here qq</a:t>
            </a:r>
            <a:r>
              <a:rPr lang="it-IT" sz="2000">
                <a:cs typeface="Arial" charset="0"/>
              </a:rPr>
              <a:t>→</a:t>
            </a:r>
            <a:r>
              <a:rPr lang="it-IT" sz="2000">
                <a:latin typeface="Symbol" pitchFamily="18" charset="2"/>
                <a:cs typeface="Arial" charset="0"/>
              </a:rPr>
              <a:t>mm</a:t>
            </a:r>
            <a:r>
              <a:rPr lang="it-IT" sz="2000">
                <a:cs typeface="Arial" charset="0"/>
              </a:rPr>
              <a:t>)</a:t>
            </a:r>
            <a:endParaRPr lang="it-IT" sz="1800"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 rot="-5400000">
            <a:off x="4397375" y="1914525"/>
            <a:ext cx="492125" cy="8715375"/>
          </a:xfrm>
          <a:prstGeom prst="rect">
            <a:avLst/>
          </a:prstGeom>
          <a:noFill/>
          <a:ln w="28575" cap="sq" algn="ctr">
            <a:solidFill>
              <a:srgbClr val="FF3300"/>
            </a:solidFill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Combining M and p</a:t>
            </a:r>
            <a:r>
              <a:rPr lang="en-US" sz="2000" baseline="-25000">
                <a:solidFill>
                  <a:schemeClr val="folHlink"/>
                </a:solidFill>
              </a:rPr>
              <a:t>T</a:t>
            </a:r>
            <a:r>
              <a:rPr lang="en-US" sz="2000">
                <a:solidFill>
                  <a:schemeClr val="folHlink"/>
                </a:solidFill>
              </a:rPr>
              <a:t> of dileptons seems to overcome hadron-parton duality</a:t>
            </a:r>
          </a:p>
        </p:txBody>
      </p:sp>
      <p:pic>
        <p:nvPicPr>
          <p:cNvPr id="28681" name="Picture 13" descr="EP_Teff_with_rho"/>
          <p:cNvPicPr>
            <a:picLocks noChangeAspect="1" noChangeArrowheads="1"/>
          </p:cNvPicPr>
          <p:nvPr/>
        </p:nvPicPr>
        <p:blipFill>
          <a:blip r:embed="rId3"/>
          <a:srcRect t="2327"/>
          <a:stretch>
            <a:fillRect/>
          </a:stretch>
        </p:blipFill>
        <p:spPr bwMode="auto">
          <a:xfrm>
            <a:off x="285750" y="1285875"/>
            <a:ext cx="48768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571500" y="885825"/>
            <a:ext cx="4786313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Phys. Rev. Lett. 100 (2008) 022302</a:t>
            </a:r>
            <a:endParaRPr lang="en-US" sz="2000" i="1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9ECF22F-BE57-4F54-B5BA-158C46BB5CF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468313" y="5445125"/>
            <a:ext cx="8135937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- very steep increase of high mass yield  (DD and DY subtracted)</a:t>
            </a:r>
            <a:br>
              <a:rPr lang="en-US" sz="2000">
                <a:solidFill>
                  <a:schemeClr val="folHlink"/>
                </a:solidFill>
              </a:rPr>
            </a:br>
            <a:r>
              <a:rPr lang="en-US" sz="2000">
                <a:solidFill>
                  <a:schemeClr val="folHlink"/>
                </a:solidFill>
              </a:rPr>
              <a:t>- even steeper than that of total low-mass yield </a:t>
            </a:r>
            <a:r>
              <a:rPr lang="en-US" sz="2000">
                <a:solidFill>
                  <a:schemeClr val="folHlink"/>
                </a:solidFill>
                <a:sym typeface="Wingdings" pitchFamily="2" charset="2"/>
              </a:rPr>
              <a:t> </a:t>
            </a:r>
            <a:r>
              <a:rPr lang="en-US" sz="2000">
                <a:sym typeface="Wingdings" pitchFamily="2" charset="2"/>
              </a:rPr>
              <a:t>increase of ratio </a:t>
            </a:r>
            <a:endParaRPr lang="en-US" sz="2000" baseline="-25000"/>
          </a:p>
        </p:txBody>
      </p:sp>
      <p:sp>
        <p:nvSpPr>
          <p:cNvPr id="29701" name="Text Box 8"/>
          <p:cNvSpPr txBox="1">
            <a:spLocks noChangeArrowheads="1"/>
          </p:cNvSpPr>
          <p:nvPr/>
        </p:nvSpPr>
        <p:spPr bwMode="auto">
          <a:xfrm>
            <a:off x="830263" y="404813"/>
            <a:ext cx="7599362" cy="523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Centrality dependence of the individual yields</a:t>
            </a:r>
            <a:endParaRPr lang="en-US" sz="2800"/>
          </a:p>
        </p:txBody>
      </p:sp>
      <p:pic>
        <p:nvPicPr>
          <p:cNvPr id="29702" name="Picture 10" descr="ShapeAnalysis_Log"/>
          <p:cNvPicPr>
            <a:picLocks noChangeAspect="1" noChangeArrowheads="1"/>
          </p:cNvPicPr>
          <p:nvPr/>
        </p:nvPicPr>
        <p:blipFill>
          <a:blip r:embed="rId3"/>
          <a:srcRect t="3389" r="2509"/>
          <a:stretch>
            <a:fillRect/>
          </a:stretch>
        </p:blipFill>
        <p:spPr bwMode="auto">
          <a:xfrm>
            <a:off x="179388" y="1125538"/>
            <a:ext cx="5400675" cy="420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11"/>
          <p:cNvSpPr txBox="1">
            <a:spLocks noChangeArrowheads="1"/>
          </p:cNvSpPr>
          <p:nvPr/>
        </p:nvSpPr>
        <p:spPr bwMode="auto">
          <a:xfrm>
            <a:off x="5651500" y="2349500"/>
            <a:ext cx="3457575" cy="900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decrease of </a:t>
            </a:r>
            <a:r>
              <a:rPr lang="en-US" sz="2000">
                <a:latin typeface="Symbol" pitchFamily="18" charset="2"/>
              </a:rPr>
              <a:t>r</a:t>
            </a:r>
            <a:r>
              <a:rPr lang="en-US" sz="2000"/>
              <a:t> peak </a:t>
            </a:r>
            <a:br>
              <a:rPr lang="en-US" sz="2000"/>
            </a:br>
            <a:r>
              <a:rPr lang="en-US" sz="2000"/>
              <a:t>  (nearly  a factor of 2) </a:t>
            </a:r>
            <a:br>
              <a:rPr lang="en-US" sz="2000"/>
            </a:br>
            <a:endParaRPr lang="en-US" sz="2000" baseline="-25000"/>
          </a:p>
        </p:txBody>
      </p:sp>
      <p:sp>
        <p:nvSpPr>
          <p:cNvPr id="29704" name="Text Box 13"/>
          <p:cNvSpPr txBox="1">
            <a:spLocks noChangeArrowheads="1"/>
          </p:cNvSpPr>
          <p:nvPr/>
        </p:nvSpPr>
        <p:spPr bwMode="auto">
          <a:xfrm>
            <a:off x="5686425" y="1268413"/>
            <a:ext cx="3457575" cy="900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strong increase of </a:t>
            </a:r>
            <a:br>
              <a:rPr lang="en-US" sz="2000"/>
            </a:br>
            <a:r>
              <a:rPr lang="en-US" sz="2000"/>
              <a:t>  low-mass continuum  </a:t>
            </a:r>
            <a:br>
              <a:rPr lang="en-US" sz="2000"/>
            </a:br>
            <a:endParaRPr lang="en-US" sz="2000" baseline="-25000"/>
          </a:p>
        </p:txBody>
      </p:sp>
      <p:sp>
        <p:nvSpPr>
          <p:cNvPr id="29705" name="Text Box 15"/>
          <p:cNvSpPr txBox="1">
            <a:spLocks noChangeArrowheads="1"/>
          </p:cNvSpPr>
          <p:nvPr/>
        </p:nvSpPr>
        <p:spPr bwMode="auto">
          <a:xfrm>
            <a:off x="5651500" y="3430588"/>
            <a:ext cx="327818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peak/continuum flat   </a:t>
            </a:r>
            <a:br>
              <a:rPr lang="en-US" sz="2000"/>
            </a:br>
            <a:r>
              <a:rPr lang="en-US" sz="2000"/>
              <a:t>  for 30&lt;dNch/dh&lt;100,  </a:t>
            </a:r>
            <a:br>
              <a:rPr lang="en-US" sz="2000"/>
            </a:br>
            <a:r>
              <a:rPr lang="en-US" sz="2000"/>
              <a:t>  decreasing above</a:t>
            </a:r>
            <a:endParaRPr lang="en-US" sz="2000" baseline="-25000"/>
          </a:p>
        </p:txBody>
      </p:sp>
      <p:sp>
        <p:nvSpPr>
          <p:cNvPr id="29706" name="Text Box 16"/>
          <p:cNvSpPr txBox="1">
            <a:spLocks noChangeArrowheads="1"/>
          </p:cNvSpPr>
          <p:nvPr/>
        </p:nvSpPr>
        <p:spPr bwMode="auto">
          <a:xfrm>
            <a:off x="468313" y="6056313"/>
            <a:ext cx="7848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- increase mostly above dN</a:t>
            </a:r>
            <a:r>
              <a:rPr lang="en-US" sz="2000" baseline="-25000">
                <a:solidFill>
                  <a:schemeClr val="folHlink"/>
                </a:solidFill>
              </a:rPr>
              <a:t>ch</a:t>
            </a:r>
            <a:r>
              <a:rPr lang="en-US" sz="2000">
                <a:solidFill>
                  <a:schemeClr val="folHlink"/>
                </a:solidFill>
              </a:rPr>
              <a:t>/d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h</a:t>
            </a:r>
            <a:r>
              <a:rPr lang="en-US" sz="2000">
                <a:solidFill>
                  <a:schemeClr val="folHlink"/>
                </a:solidFill>
              </a:rPr>
              <a:t>=100, roughly quadratic in dN</a:t>
            </a:r>
            <a:r>
              <a:rPr lang="en-US" sz="2000" baseline="-25000">
                <a:solidFill>
                  <a:schemeClr val="folHlink"/>
                </a:solidFill>
              </a:rPr>
              <a:t>ch</a:t>
            </a:r>
            <a:r>
              <a:rPr lang="en-US" sz="2000">
                <a:solidFill>
                  <a:schemeClr val="folHlink"/>
                </a:solidFill>
              </a:rPr>
              <a:t>/d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h</a:t>
            </a:r>
            <a:r>
              <a:rPr lang="en-US" sz="200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29707" name="Line 17"/>
          <p:cNvSpPr>
            <a:spLocks noChangeShapeType="1"/>
          </p:cNvSpPr>
          <p:nvPr/>
        </p:nvSpPr>
        <p:spPr bwMode="auto">
          <a:xfrm>
            <a:off x="5435600" y="5445125"/>
            <a:ext cx="144463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AD88DE4-148C-44AD-BCF7-81CBC40CDFCA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30724" name="Text Box 2"/>
          <p:cNvSpPr txBox="1">
            <a:spLocks noChangeArrowheads="1"/>
          </p:cNvSpPr>
          <p:nvPr/>
        </p:nvSpPr>
        <p:spPr bwMode="auto">
          <a:xfrm>
            <a:off x="1862138" y="1916113"/>
            <a:ext cx="549275" cy="1441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611188" y="2571750"/>
            <a:ext cx="81724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/>
              <a:t> </a:t>
            </a:r>
            <a:r>
              <a:rPr lang="en-GB" sz="3600"/>
              <a:t>Acceptance-corrected mass spectra</a:t>
            </a:r>
            <a:endParaRPr lang="en-US" sz="36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6D7258A-EA65-4FA8-8732-B13C1275287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31748" name="Rectangle 2"/>
          <p:cNvSpPr>
            <a:spLocks noChangeArrowheads="1"/>
          </p:cNvSpPr>
          <p:nvPr/>
        </p:nvSpPr>
        <p:spPr bwMode="auto">
          <a:xfrm>
            <a:off x="969963" y="333375"/>
            <a:ext cx="7850187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2800"/>
              <a:t>Data in comparison to theory : 0&lt;p</a:t>
            </a:r>
            <a:r>
              <a:rPr lang="en-GB" sz="2800" baseline="-25000"/>
              <a:t>T</a:t>
            </a:r>
            <a:r>
              <a:rPr lang="en-GB" sz="2800"/>
              <a:t>&lt;0.8 GeV   </a:t>
            </a:r>
            <a:endParaRPr lang="en-US" sz="2800"/>
          </a:p>
        </p:txBody>
      </p:sp>
      <p:pic>
        <p:nvPicPr>
          <p:cNvPr id="31749" name="Picture 3" descr="AccCorrMassSpectra_FirstFourBins_AbsNorm_ZD"/>
          <p:cNvPicPr>
            <a:picLocks noChangeAspect="1" noChangeArrowheads="1"/>
          </p:cNvPicPr>
          <p:nvPr/>
        </p:nvPicPr>
        <p:blipFill>
          <a:blip r:embed="rId3"/>
          <a:srcRect t="4317" r="3436"/>
          <a:stretch>
            <a:fillRect/>
          </a:stretch>
        </p:blipFill>
        <p:spPr bwMode="auto">
          <a:xfrm>
            <a:off x="179388" y="990600"/>
            <a:ext cx="5834062" cy="537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4"/>
          <p:cNvSpPr txBox="1">
            <a:spLocks noChangeArrowheads="1"/>
          </p:cNvSpPr>
          <p:nvPr/>
        </p:nvSpPr>
        <p:spPr bwMode="auto">
          <a:xfrm rot="10800000">
            <a:off x="6156325" y="1484313"/>
            <a:ext cx="2987675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One common absolute normalization factor, fixed for </a:t>
            </a:r>
            <a:br>
              <a:rPr lang="en-US" sz="2000"/>
            </a:br>
            <a:r>
              <a:rPr lang="en-US" sz="2000"/>
              <a:t>   0.6&lt;M&lt;0.9 GeV</a:t>
            </a:r>
            <a:br>
              <a:rPr lang="en-US" sz="2000"/>
            </a:br>
            <a:r>
              <a:rPr lang="en-US" sz="2000"/>
              <a:t>   0&lt;p</a:t>
            </a:r>
            <a:r>
              <a:rPr lang="en-US" sz="2000" baseline="-25000"/>
              <a:t>T </a:t>
            </a:r>
            <a:r>
              <a:rPr lang="en-US" sz="2000"/>
              <a:t>&lt;2.4 GeV  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 rot="10800000">
            <a:off x="6154738" y="4292600"/>
            <a:ext cx="2989262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Differences at low mass mostly reflect differences in the low-mass tail of the spectral functions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4005811-11ED-4823-8C6A-046AA7A2796E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754063" y="260350"/>
            <a:ext cx="79216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GB" sz="2800"/>
              <a:t>Data in comparison to theory : 1.6&lt;p</a:t>
            </a:r>
            <a:r>
              <a:rPr lang="en-GB" sz="2800" baseline="-25000"/>
              <a:t>T</a:t>
            </a:r>
            <a:r>
              <a:rPr lang="en-GB" sz="2800"/>
              <a:t>&lt;2.4 GeV</a:t>
            </a:r>
            <a:r>
              <a:rPr lang="en-GB" sz="3200"/>
              <a:t>   </a:t>
            </a:r>
            <a:endParaRPr lang="en-US" sz="3200"/>
          </a:p>
        </p:txBody>
      </p:sp>
      <p:pic>
        <p:nvPicPr>
          <p:cNvPr id="32773" name="Picture 3" descr="AccCorrMassSpectra_ThirdFourBins_AbsNorm_ZD"/>
          <p:cNvPicPr>
            <a:picLocks noChangeAspect="1" noChangeArrowheads="1"/>
          </p:cNvPicPr>
          <p:nvPr/>
        </p:nvPicPr>
        <p:blipFill>
          <a:blip r:embed="rId3"/>
          <a:srcRect t="2135" r="3436"/>
          <a:stretch>
            <a:fillRect/>
          </a:stretch>
        </p:blipFill>
        <p:spPr bwMode="auto">
          <a:xfrm>
            <a:off x="250825" y="1125538"/>
            <a:ext cx="5761038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4"/>
          <p:cNvSpPr txBox="1">
            <a:spLocks noChangeArrowheads="1"/>
          </p:cNvSpPr>
          <p:nvPr/>
        </p:nvSpPr>
        <p:spPr bwMode="auto">
          <a:xfrm rot="10800000">
            <a:off x="6156325" y="1916113"/>
            <a:ext cx="2987675" cy="161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One common absolute normalization factor fixed for </a:t>
            </a:r>
            <a:br>
              <a:rPr lang="en-US" sz="2000"/>
            </a:br>
            <a:r>
              <a:rPr lang="en-US" sz="2000"/>
              <a:t>   0.6&lt;M&lt;0.9 GeV</a:t>
            </a:r>
            <a:br>
              <a:rPr lang="en-US" sz="2000"/>
            </a:br>
            <a:r>
              <a:rPr lang="en-US" sz="2000"/>
              <a:t>   0&lt;p</a:t>
            </a:r>
            <a:r>
              <a:rPr lang="en-US" sz="2000" baseline="-25000"/>
              <a:t>T </a:t>
            </a:r>
            <a:r>
              <a:rPr lang="en-US" sz="2000"/>
              <a:t>&lt;2.4 GeV  </a:t>
            </a: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 rot="10800000">
            <a:off x="6154738" y="4292600"/>
            <a:ext cx="2990850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Differences at higher masses and higher  p</a:t>
            </a:r>
            <a:r>
              <a:rPr lang="en-US" sz="2000" baseline="-25000">
                <a:solidFill>
                  <a:schemeClr val="folHlink"/>
                </a:solidFill>
              </a:rPr>
              <a:t>T</a:t>
            </a:r>
            <a:r>
              <a:rPr lang="en-US" sz="2000">
                <a:solidFill>
                  <a:schemeClr val="folHlink"/>
                </a:solidFill>
              </a:rPr>
              <a:t> mostly reflect differences in the flow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40BEF5F-6396-4105-B712-8D7FA3BED24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3796" name="Text Box 2"/>
          <p:cNvSpPr txBox="1">
            <a:spLocks noChangeArrowheads="1"/>
          </p:cNvSpPr>
          <p:nvPr/>
        </p:nvSpPr>
        <p:spPr bwMode="auto">
          <a:xfrm>
            <a:off x="323850" y="1052513"/>
            <a:ext cx="8640763" cy="501675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>
              <a:spcBef>
                <a:spcPct val="100000"/>
              </a:spcBef>
              <a:tabLst>
                <a:tab pos="82550" algn="l"/>
              </a:tabLst>
            </a:pPr>
            <a:r>
              <a:rPr lang="en-GB" sz="3200" dirty="0"/>
              <a:t>Conclusions</a:t>
            </a:r>
          </a:p>
          <a:p>
            <a:pPr marL="360363" indent="-360363">
              <a:spcBef>
                <a:spcPct val="100000"/>
              </a:spcBef>
              <a:buFontTx/>
              <a:buChar char="•"/>
              <a:tabLst>
                <a:tab pos="82550" algn="l"/>
              </a:tabLst>
            </a:pPr>
            <a:r>
              <a:rPr lang="en-GB" dirty="0" err="1">
                <a:solidFill>
                  <a:srgbClr val="FFC000"/>
                </a:solidFill>
              </a:rPr>
              <a:t>Pion</a:t>
            </a:r>
            <a:r>
              <a:rPr lang="en-GB" dirty="0">
                <a:solidFill>
                  <a:srgbClr val="FFC000"/>
                </a:solidFill>
              </a:rPr>
              <a:t> annihilation</a:t>
            </a:r>
            <a:r>
              <a:rPr lang="en-GB" dirty="0"/>
              <a:t> major contribution to the lepton pair excess in heavy-ion collisions at SPS energies in the </a:t>
            </a:r>
            <a:br>
              <a:rPr lang="en-GB" dirty="0"/>
            </a:br>
            <a:r>
              <a:rPr lang="en-GB" dirty="0"/>
              <a:t>region </a:t>
            </a:r>
            <a:r>
              <a:rPr lang="en-GB" dirty="0">
                <a:solidFill>
                  <a:srgbClr val="FFC000"/>
                </a:solidFill>
              </a:rPr>
              <a:t>M&lt;1 </a:t>
            </a:r>
            <a:r>
              <a:rPr lang="en-GB" dirty="0" err="1">
                <a:solidFill>
                  <a:srgbClr val="FFC000"/>
                </a:solidFill>
              </a:rPr>
              <a:t>GeV</a:t>
            </a:r>
            <a:endParaRPr lang="en-GB" dirty="0">
              <a:solidFill>
                <a:srgbClr val="FFC000"/>
              </a:solidFill>
            </a:endParaRPr>
          </a:p>
          <a:p>
            <a:pPr marL="360363" indent="-360363">
              <a:spcBef>
                <a:spcPct val="100000"/>
              </a:spcBef>
              <a:buFontTx/>
              <a:buChar char="•"/>
              <a:tabLst>
                <a:tab pos="82550" algn="l"/>
              </a:tabLst>
            </a:pPr>
            <a:r>
              <a:rPr lang="en-GB" dirty="0"/>
              <a:t>In-medium </a:t>
            </a:r>
            <a:r>
              <a:rPr lang="en-GB" dirty="0">
                <a:latin typeface="Symbol" pitchFamily="18" charset="2"/>
              </a:rPr>
              <a:t>r</a:t>
            </a:r>
            <a:r>
              <a:rPr lang="en-GB" dirty="0"/>
              <a:t> spectral function identified; no significant </a:t>
            </a:r>
            <a:br>
              <a:rPr lang="en-GB" dirty="0"/>
            </a:br>
            <a:r>
              <a:rPr lang="en-GB" dirty="0"/>
              <a:t>mass shift of the intermediate </a:t>
            </a:r>
            <a:r>
              <a:rPr lang="en-GB" dirty="0">
                <a:sym typeface="Symbol" pitchFamily="18" charset="2"/>
              </a:rPr>
              <a:t>, only </a:t>
            </a:r>
            <a:r>
              <a:rPr lang="en-GB" dirty="0" smtClean="0">
                <a:sym typeface="Symbol" pitchFamily="18" charset="2"/>
              </a:rPr>
              <a:t>broadening; </a:t>
            </a:r>
            <a:br>
              <a:rPr lang="en-GB" dirty="0" smtClean="0">
                <a:sym typeface="Symbol" pitchFamily="18" charset="2"/>
              </a:rPr>
            </a:br>
            <a:r>
              <a:rPr lang="en-GB" dirty="0" smtClean="0">
                <a:solidFill>
                  <a:srgbClr val="FFC000"/>
                </a:solidFill>
                <a:sym typeface="Symbol" pitchFamily="18" charset="2"/>
              </a:rPr>
              <a:t>connection to </a:t>
            </a:r>
            <a:r>
              <a:rPr lang="en-GB" dirty="0" err="1" smtClean="0">
                <a:solidFill>
                  <a:srgbClr val="FFC000"/>
                </a:solidFill>
                <a:sym typeface="Symbol" pitchFamily="18" charset="2"/>
              </a:rPr>
              <a:t>chiral</a:t>
            </a:r>
            <a:r>
              <a:rPr lang="en-GB" dirty="0" smtClean="0">
                <a:solidFill>
                  <a:srgbClr val="FFC000"/>
                </a:solidFill>
                <a:sym typeface="Symbol" pitchFamily="18" charset="2"/>
              </a:rPr>
              <a:t> restoration?</a:t>
            </a:r>
            <a:endParaRPr lang="en-GB" dirty="0">
              <a:solidFill>
                <a:srgbClr val="FFC000"/>
              </a:solidFill>
            </a:endParaRPr>
          </a:p>
          <a:p>
            <a:pPr marL="360363" indent="-360363">
              <a:spcBef>
                <a:spcPct val="100000"/>
              </a:spcBef>
              <a:buFontTx/>
              <a:buChar char="•"/>
              <a:tabLst>
                <a:tab pos="82550" algn="l"/>
              </a:tabLst>
            </a:pPr>
            <a:r>
              <a:rPr lang="en-GB" dirty="0"/>
              <a:t>First observation of radial flow of thermal </a:t>
            </a:r>
            <a:r>
              <a:rPr lang="en-GB" dirty="0" err="1"/>
              <a:t>dileptons</a:t>
            </a:r>
            <a:r>
              <a:rPr lang="en-GB" dirty="0"/>
              <a:t>; </a:t>
            </a:r>
            <a:br>
              <a:rPr lang="en-GB" dirty="0"/>
            </a:br>
            <a:r>
              <a:rPr lang="en-GB" dirty="0"/>
              <a:t>mass dependence tool to identify the nature of the </a:t>
            </a:r>
            <a:br>
              <a:rPr lang="en-GB" dirty="0"/>
            </a:br>
            <a:r>
              <a:rPr lang="en-GB" dirty="0"/>
              <a:t>emitting source; mostly </a:t>
            </a:r>
            <a:r>
              <a:rPr lang="en-GB" dirty="0" err="1">
                <a:solidFill>
                  <a:srgbClr val="FFC000"/>
                </a:solidFill>
              </a:rPr>
              <a:t>partonic</a:t>
            </a:r>
            <a:r>
              <a:rPr lang="en-GB" dirty="0">
                <a:solidFill>
                  <a:srgbClr val="FFC000"/>
                </a:solidFill>
              </a:rPr>
              <a:t> radiation </a:t>
            </a:r>
            <a:r>
              <a:rPr lang="en-GB" dirty="0"/>
              <a:t>for </a:t>
            </a:r>
            <a:r>
              <a:rPr lang="en-GB" dirty="0">
                <a:solidFill>
                  <a:srgbClr val="FFC000"/>
                </a:solidFill>
              </a:rPr>
              <a:t>M&gt;1 </a:t>
            </a:r>
            <a:r>
              <a:rPr lang="en-GB" dirty="0" err="1">
                <a:solidFill>
                  <a:srgbClr val="FFC000"/>
                </a:solidFill>
              </a:rPr>
              <a:t>GeV</a:t>
            </a:r>
            <a:r>
              <a:rPr lang="en-GB" dirty="0"/>
              <a:t>?</a:t>
            </a:r>
            <a:endParaRPr lang="en-US" dirty="0">
              <a:latin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92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010400" y="6657975"/>
            <a:ext cx="2133600" cy="200025"/>
          </a:xfrm>
          <a:noFill/>
        </p:spPr>
        <p:txBody>
          <a:bodyPr/>
          <a:lstStyle/>
          <a:p>
            <a:fld id="{1CC7B861-769E-49D0-915B-6AF165E297D4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9221" name="Text Box 19"/>
          <p:cNvSpPr txBox="1">
            <a:spLocks noChangeArrowheads="1"/>
          </p:cNvSpPr>
          <p:nvPr/>
        </p:nvSpPr>
        <p:spPr bwMode="auto">
          <a:xfrm>
            <a:off x="500063" y="5143500"/>
            <a:ext cx="4002087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dirty="0">
                <a:solidFill>
                  <a:srgbClr val="FFC000"/>
                </a:solidFill>
              </a:rPr>
              <a:t>statistical accuracy and resolution</a:t>
            </a:r>
            <a:br>
              <a:rPr lang="en-GB" sz="2000" dirty="0">
                <a:solidFill>
                  <a:srgbClr val="FFC000"/>
                </a:solidFill>
              </a:rPr>
            </a:br>
            <a:r>
              <a:rPr lang="en-GB" sz="2000" dirty="0">
                <a:solidFill>
                  <a:srgbClr val="FFC000"/>
                </a:solidFill>
              </a:rPr>
              <a:t>insufficient </a:t>
            </a:r>
            <a:r>
              <a:rPr lang="en-GB" sz="2000" dirty="0"/>
              <a:t>to unambiguously determine the in-medium spectral properties of the </a:t>
            </a:r>
            <a:r>
              <a:rPr lang="el-GR" sz="2000" dirty="0"/>
              <a:t>ρ</a:t>
            </a:r>
            <a:r>
              <a:rPr lang="en-GB" sz="2000" dirty="0"/>
              <a:t>  </a:t>
            </a:r>
            <a:r>
              <a:rPr lang="en-GB" dirty="0"/>
              <a:t> </a:t>
            </a:r>
            <a:r>
              <a:rPr lang="en-US" altLang="he-IL" dirty="0">
                <a:cs typeface="Times New Roman (Hebrew)" charset="-79"/>
              </a:rPr>
              <a:t>             </a:t>
            </a:r>
          </a:p>
        </p:txBody>
      </p:sp>
      <p:sp>
        <p:nvSpPr>
          <p:cNvPr id="9222" name="Rectangle 21"/>
          <p:cNvSpPr>
            <a:spLocks noChangeArrowheads="1"/>
          </p:cNvSpPr>
          <p:nvPr/>
        </p:nvSpPr>
        <p:spPr bwMode="auto">
          <a:xfrm>
            <a:off x="1214438" y="280988"/>
            <a:ext cx="70008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GB" sz="2800"/>
              <a:t>Previous SPS results on excess dileptons  </a:t>
            </a:r>
            <a:endParaRPr lang="en-US" sz="2800"/>
          </a:p>
        </p:txBody>
      </p:sp>
      <p:sp>
        <p:nvSpPr>
          <p:cNvPr id="9223" name="Text Box 25"/>
          <p:cNvSpPr txBox="1">
            <a:spLocks noChangeArrowheads="1"/>
          </p:cNvSpPr>
          <p:nvPr/>
        </p:nvSpPr>
        <p:spPr bwMode="auto">
          <a:xfrm rot="-5400000">
            <a:off x="4295775" y="-2744787"/>
            <a:ext cx="492125" cy="7715250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/>
              <a:t>   </a:t>
            </a:r>
            <a:r>
              <a:rPr lang="en-US" sz="2000" i="1">
                <a:solidFill>
                  <a:srgbClr val="FFC000"/>
                </a:solidFill>
              </a:rPr>
              <a:t>LMR:</a:t>
            </a:r>
            <a:r>
              <a:rPr lang="en-US" sz="2000" i="1"/>
              <a:t>  mostly NA45/CERES                  </a:t>
            </a:r>
            <a:r>
              <a:rPr lang="en-US" sz="2000" i="1">
                <a:solidFill>
                  <a:srgbClr val="FFC000"/>
                </a:solidFill>
              </a:rPr>
              <a:t>IMR:</a:t>
            </a:r>
            <a:r>
              <a:rPr lang="en-US" sz="2000" i="1"/>
              <a:t>  NA34, NA38, NA50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929188" y="1454136"/>
            <a:ext cx="3684587" cy="3525837"/>
            <a:chOff x="2835" y="799"/>
            <a:chExt cx="2457" cy="2426"/>
          </a:xfrm>
        </p:grpSpPr>
        <p:pic>
          <p:nvPicPr>
            <p:cNvPr id="9226" name="Picture 4" descr="ThermalDimuon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35" y="799"/>
              <a:ext cx="2457" cy="2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7" name="Oval 5"/>
            <p:cNvSpPr>
              <a:spLocks noChangeArrowheads="1"/>
            </p:cNvSpPr>
            <p:nvPr/>
          </p:nvSpPr>
          <p:spPr bwMode="auto">
            <a:xfrm>
              <a:off x="3116" y="2042"/>
              <a:ext cx="520" cy="24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5" name="Text Box 19"/>
          <p:cNvSpPr txBox="1">
            <a:spLocks noChangeArrowheads="1"/>
          </p:cNvSpPr>
          <p:nvPr/>
        </p:nvSpPr>
        <p:spPr bwMode="auto">
          <a:xfrm>
            <a:off x="5000625" y="5143500"/>
            <a:ext cx="40020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>
                <a:solidFill>
                  <a:srgbClr val="FFC000"/>
                </a:solidFill>
              </a:rPr>
              <a:t>no experimental capability </a:t>
            </a:r>
            <a:r>
              <a:rPr lang="en-GB" sz="2000"/>
              <a:t>to distinguish a prompt thermal dileptons from decay dileptons due to open charm  </a:t>
            </a:r>
            <a:r>
              <a:rPr lang="en-GB"/>
              <a:t> </a:t>
            </a:r>
            <a:r>
              <a:rPr lang="en-US" altLang="he-IL">
                <a:cs typeface="Times New Roman (Hebrew)" charset="-79"/>
              </a:rPr>
              <a:t>             </a:t>
            </a:r>
          </a:p>
        </p:txBody>
      </p:sp>
      <p:pic>
        <p:nvPicPr>
          <p:cNvPr id="16" name="Picture 15" descr="invariant_mass_sys_sanja.gif"/>
          <p:cNvPicPr>
            <a:picLocks noChangeAspect="1"/>
          </p:cNvPicPr>
          <p:nvPr/>
        </p:nvPicPr>
        <p:blipFill>
          <a:blip r:embed="rId3"/>
          <a:srcRect t="2560" r="4281" b="4282"/>
          <a:stretch>
            <a:fillRect/>
          </a:stretch>
        </p:blipFill>
        <p:spPr>
          <a:xfrm>
            <a:off x="642910" y="1432276"/>
            <a:ext cx="3790941" cy="3555660"/>
          </a:xfrm>
          <a:prstGeom prst="rect">
            <a:avLst/>
          </a:prstGeom>
        </p:spPr>
      </p:pic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577557" y="1933019"/>
            <a:ext cx="1853452" cy="2207877"/>
            <a:chOff x="-463" y="-19"/>
            <a:chExt cx="1179" cy="1656"/>
          </a:xfrm>
        </p:grpSpPr>
        <p:sp>
          <p:nvSpPr>
            <p:cNvPr id="9231" name="Text Box 12"/>
            <p:cNvSpPr txBox="1">
              <a:spLocks noChangeArrowheads="1"/>
            </p:cNvSpPr>
            <p:nvPr/>
          </p:nvSpPr>
          <p:spPr bwMode="auto">
            <a:xfrm rot="16200000">
              <a:off x="-119" y="-230"/>
              <a:ext cx="623" cy="1046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200" b="1" dirty="0">
                  <a:solidFill>
                    <a:srgbClr val="FF0000"/>
                  </a:solidFill>
                </a:rPr>
                <a:t>Rapp-</a:t>
              </a:r>
              <a:r>
                <a:rPr lang="en-US" sz="1200" b="1" dirty="0" err="1">
                  <a:solidFill>
                    <a:srgbClr val="FF0000"/>
                  </a:solidFill>
                </a:rPr>
                <a:t>Wambach</a:t>
              </a:r>
              <a:r>
                <a:rPr lang="en-US" sz="1200" b="1" dirty="0">
                  <a:solidFill>
                    <a:srgbClr val="FF0000"/>
                  </a:solidFill>
                </a:rPr>
                <a:t/>
              </a:r>
              <a:br>
                <a:rPr lang="en-US" sz="1200" b="1" dirty="0">
                  <a:solidFill>
                    <a:srgbClr val="FF0000"/>
                  </a:solidFill>
                </a:rPr>
              </a:br>
              <a:r>
                <a:rPr lang="en-US" sz="1200" b="1" dirty="0" smtClean="0">
                  <a:solidFill>
                    <a:schemeClr val="hlink"/>
                  </a:solidFill>
                </a:rPr>
                <a:t>Brown/Rho</a:t>
              </a:r>
            </a:p>
            <a:p>
              <a:pPr>
                <a:spcBef>
                  <a:spcPct val="50000"/>
                </a:spcBef>
              </a:pPr>
              <a:r>
                <a:rPr lang="en-US" sz="1200" b="1" dirty="0" smtClean="0">
                  <a:solidFill>
                    <a:schemeClr val="bg2">
                      <a:lumMod val="10000"/>
                    </a:schemeClr>
                  </a:solidFill>
                </a:rPr>
                <a:t>meson cocktail</a:t>
              </a:r>
              <a:endParaRPr lang="en-US" sz="1200" b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 rot="16200000">
              <a:off x="-117" y="1078"/>
              <a:ext cx="213" cy="906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000" b="1" dirty="0">
                  <a:solidFill>
                    <a:srgbClr val="000000"/>
                  </a:solidFill>
                </a:rPr>
                <a:t>2000 data </a:t>
              </a:r>
            </a:p>
          </p:txBody>
        </p:sp>
      </p:grp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307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15BB8AC-CCAE-417E-AD1C-5CF7D7F900C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079" name="Text Box 2"/>
          <p:cNvSpPr txBox="1">
            <a:spLocks noChangeArrowheads="1"/>
          </p:cNvSpPr>
          <p:nvPr/>
        </p:nvSpPr>
        <p:spPr bwMode="auto">
          <a:xfrm>
            <a:off x="6634163" y="609600"/>
            <a:ext cx="2205037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u="sng">
                <a:latin typeface="Courier New" pitchFamily="49" charset="0"/>
                <a:cs typeface="Arial" charset="0"/>
              </a:rPr>
              <a:t>http://cern.ch/na60</a:t>
            </a:r>
          </a:p>
        </p:txBody>
      </p:sp>
      <p:grpSp>
        <p:nvGrpSpPr>
          <p:cNvPr id="3080" name="Group 3"/>
          <p:cNvGrpSpPr>
            <a:grpSpLocks/>
          </p:cNvGrpSpPr>
          <p:nvPr/>
        </p:nvGrpSpPr>
        <p:grpSpPr bwMode="auto">
          <a:xfrm>
            <a:off x="0" y="1500188"/>
            <a:ext cx="9144000" cy="2574925"/>
            <a:chOff x="0" y="2225"/>
            <a:chExt cx="5760" cy="1622"/>
          </a:xfrm>
        </p:grpSpPr>
        <p:graphicFrame>
          <p:nvGraphicFramePr>
            <p:cNvPr id="3074" name="Object 4"/>
            <p:cNvGraphicFramePr>
              <a:graphicFrameLocks noChangeAspect="1"/>
            </p:cNvGraphicFramePr>
            <p:nvPr/>
          </p:nvGraphicFramePr>
          <p:xfrm>
            <a:off x="0" y="2242"/>
            <a:ext cx="869" cy="1605"/>
          </p:xfrm>
          <a:graphic>
            <a:graphicData uri="http://schemas.openxmlformats.org/presentationml/2006/ole">
              <p:oleObj spid="_x0000_s3074" name="Clip" r:id="rId4" imgW="6133680" imgH="3604680" progId="">
                <p:embed/>
              </p:oleObj>
            </a:graphicData>
          </a:graphic>
        </p:graphicFrame>
        <p:graphicFrame>
          <p:nvGraphicFramePr>
            <p:cNvPr id="3075" name="Object 5"/>
            <p:cNvGraphicFramePr>
              <a:graphicFrameLocks noChangeAspect="1"/>
            </p:cNvGraphicFramePr>
            <p:nvPr/>
          </p:nvGraphicFramePr>
          <p:xfrm>
            <a:off x="1792" y="2242"/>
            <a:ext cx="2519" cy="1545"/>
          </p:xfrm>
          <a:graphic>
            <a:graphicData uri="http://schemas.openxmlformats.org/presentationml/2006/ole">
              <p:oleObj spid="_x0000_s3075" name="Clip" r:id="rId5" imgW="7353000" imgH="5473440" progId="">
                <p:embed/>
              </p:oleObj>
            </a:graphicData>
          </a:graphic>
        </p:graphicFrame>
        <p:grpSp>
          <p:nvGrpSpPr>
            <p:cNvPr id="3099" name="Group 6"/>
            <p:cNvGrpSpPr>
              <a:grpSpLocks/>
            </p:cNvGrpSpPr>
            <p:nvPr/>
          </p:nvGrpSpPr>
          <p:grpSpPr bwMode="auto">
            <a:xfrm>
              <a:off x="3832" y="2225"/>
              <a:ext cx="1928" cy="1581"/>
              <a:chOff x="3832" y="2225"/>
              <a:chExt cx="1928" cy="1581"/>
            </a:xfrm>
          </p:grpSpPr>
          <p:graphicFrame>
            <p:nvGraphicFramePr>
              <p:cNvPr id="3076" name="Object 7"/>
              <p:cNvGraphicFramePr>
                <a:graphicFrameLocks noChangeAspect="1"/>
              </p:cNvGraphicFramePr>
              <p:nvPr/>
            </p:nvGraphicFramePr>
            <p:xfrm>
              <a:off x="4686" y="2242"/>
              <a:ext cx="1074" cy="1564"/>
            </p:xfrm>
            <a:graphic>
              <a:graphicData uri="http://schemas.openxmlformats.org/presentationml/2006/ole">
                <p:oleObj spid="_x0000_s3076" name="Clip" r:id="rId6" imgW="2947680" imgH="3268440" progId="">
                  <p:embed/>
                </p:oleObj>
              </a:graphicData>
            </a:graphic>
          </p:graphicFrame>
          <p:sp>
            <p:nvSpPr>
              <p:cNvPr id="3100" name="Freeform 8"/>
              <p:cNvSpPr>
                <a:spLocks/>
              </p:cNvSpPr>
              <p:nvPr/>
            </p:nvSpPr>
            <p:spPr bwMode="auto">
              <a:xfrm>
                <a:off x="3832" y="2225"/>
                <a:ext cx="1375" cy="1397"/>
              </a:xfrm>
              <a:custGeom>
                <a:avLst/>
                <a:gdLst>
                  <a:gd name="T0" fmla="*/ 1213 w 1375"/>
                  <a:gd name="T1" fmla="*/ 0 h 1397"/>
                  <a:gd name="T2" fmla="*/ 1112 w 1375"/>
                  <a:gd name="T3" fmla="*/ 717 h 1397"/>
                  <a:gd name="T4" fmla="*/ 867 w 1375"/>
                  <a:gd name="T5" fmla="*/ 1380 h 1397"/>
                  <a:gd name="T6" fmla="*/ 385 w 1375"/>
                  <a:gd name="T7" fmla="*/ 908 h 1397"/>
                  <a:gd name="T8" fmla="*/ 138 w 1375"/>
                  <a:gd name="T9" fmla="*/ 13 h 1397"/>
                  <a:gd name="T10" fmla="*/ 1213 w 1375"/>
                  <a:gd name="T11" fmla="*/ 0 h 13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75"/>
                  <a:gd name="T19" fmla="*/ 0 h 1397"/>
                  <a:gd name="T20" fmla="*/ 1375 w 1375"/>
                  <a:gd name="T21" fmla="*/ 1397 h 13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75" h="1397">
                    <a:moveTo>
                      <a:pt x="1213" y="0"/>
                    </a:moveTo>
                    <a:cubicBezTo>
                      <a:pt x="1375" y="117"/>
                      <a:pt x="1170" y="487"/>
                      <a:pt x="1112" y="717"/>
                    </a:cubicBezTo>
                    <a:cubicBezTo>
                      <a:pt x="1194" y="1202"/>
                      <a:pt x="939" y="1363"/>
                      <a:pt x="867" y="1380"/>
                    </a:cubicBezTo>
                    <a:cubicBezTo>
                      <a:pt x="795" y="1397"/>
                      <a:pt x="537" y="1107"/>
                      <a:pt x="385" y="908"/>
                    </a:cubicBezTo>
                    <a:cubicBezTo>
                      <a:pt x="233" y="709"/>
                      <a:pt x="0" y="164"/>
                      <a:pt x="138" y="13"/>
                    </a:cubicBezTo>
                    <a:lnTo>
                      <a:pt x="1213" y="0"/>
                    </a:lnTo>
                    <a:close/>
                  </a:path>
                </a:pathLst>
              </a:custGeom>
              <a:solidFill>
                <a:schemeClr val="bg1">
                  <a:alpha val="94901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1619250" y="1438275"/>
            <a:ext cx="4330700" cy="2676525"/>
            <a:chOff x="1020" y="2568"/>
            <a:chExt cx="2728" cy="1686"/>
          </a:xfrm>
        </p:grpSpPr>
        <p:sp>
          <p:nvSpPr>
            <p:cNvPr id="3086" name="AutoShape 10"/>
            <p:cNvSpPr>
              <a:spLocks noChangeAspect="1" noChangeArrowheads="1"/>
            </p:cNvSpPr>
            <p:nvPr/>
          </p:nvSpPr>
          <p:spPr bwMode="auto">
            <a:xfrm>
              <a:off x="1297" y="3678"/>
              <a:ext cx="460" cy="218"/>
            </a:xfrm>
            <a:prstGeom prst="wedgeRoundRectCallout">
              <a:avLst>
                <a:gd name="adj1" fmla="val 62606"/>
                <a:gd name="adj2" fmla="val -73394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Lisbon</a:t>
              </a:r>
            </a:p>
          </p:txBody>
        </p:sp>
        <p:sp>
          <p:nvSpPr>
            <p:cNvPr id="3087" name="AutoShape 11"/>
            <p:cNvSpPr>
              <a:spLocks noChangeAspect="1" noChangeArrowheads="1"/>
            </p:cNvSpPr>
            <p:nvPr/>
          </p:nvSpPr>
          <p:spPr bwMode="auto">
            <a:xfrm>
              <a:off x="2064" y="2568"/>
              <a:ext cx="460" cy="218"/>
            </a:xfrm>
            <a:prstGeom prst="wedgeRoundRectCallout">
              <a:avLst>
                <a:gd name="adj1" fmla="val 53912"/>
                <a:gd name="adj2" fmla="val 320644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CERN</a:t>
              </a:r>
            </a:p>
          </p:txBody>
        </p:sp>
        <p:sp>
          <p:nvSpPr>
            <p:cNvPr id="3088" name="AutoShape 12"/>
            <p:cNvSpPr>
              <a:spLocks noChangeAspect="1" noChangeArrowheads="1"/>
            </p:cNvSpPr>
            <p:nvPr/>
          </p:nvSpPr>
          <p:spPr bwMode="auto">
            <a:xfrm>
              <a:off x="2971" y="2840"/>
              <a:ext cx="460" cy="218"/>
            </a:xfrm>
            <a:prstGeom prst="wedgeRoundRectCallout">
              <a:avLst>
                <a:gd name="adj1" fmla="val -129565"/>
                <a:gd name="adj2" fmla="val 174769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Bern</a:t>
              </a:r>
            </a:p>
          </p:txBody>
        </p:sp>
        <p:sp>
          <p:nvSpPr>
            <p:cNvPr id="3089" name="AutoShape 13"/>
            <p:cNvSpPr>
              <a:spLocks noChangeAspect="1" noChangeArrowheads="1"/>
            </p:cNvSpPr>
            <p:nvPr/>
          </p:nvSpPr>
          <p:spPr bwMode="auto">
            <a:xfrm>
              <a:off x="3198" y="3656"/>
              <a:ext cx="460" cy="218"/>
            </a:xfrm>
            <a:prstGeom prst="wedgeRoundRectCallout">
              <a:avLst>
                <a:gd name="adj1" fmla="val -179347"/>
                <a:gd name="adj2" fmla="val -139449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Torino</a:t>
              </a:r>
            </a:p>
          </p:txBody>
        </p:sp>
        <p:sp>
          <p:nvSpPr>
            <p:cNvPr id="3090" name="AutoShape 14"/>
            <p:cNvSpPr>
              <a:spLocks noChangeAspect="1" noChangeArrowheads="1"/>
            </p:cNvSpPr>
            <p:nvPr/>
          </p:nvSpPr>
          <p:spPr bwMode="auto">
            <a:xfrm>
              <a:off x="3288" y="3384"/>
              <a:ext cx="460" cy="218"/>
            </a:xfrm>
            <a:prstGeom prst="wedgeRoundRectCallout">
              <a:avLst>
                <a:gd name="adj1" fmla="val 144782"/>
                <a:gd name="adj2" fmla="val 63759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Yerevan</a:t>
              </a:r>
            </a:p>
          </p:txBody>
        </p:sp>
        <p:sp>
          <p:nvSpPr>
            <p:cNvPr id="3091" name="AutoShape 15"/>
            <p:cNvSpPr>
              <a:spLocks noChangeAspect="1" noChangeArrowheads="1"/>
            </p:cNvSpPr>
            <p:nvPr/>
          </p:nvSpPr>
          <p:spPr bwMode="auto">
            <a:xfrm>
              <a:off x="2925" y="3929"/>
              <a:ext cx="460" cy="218"/>
            </a:xfrm>
            <a:prstGeom prst="wedgeRoundRectCallout">
              <a:avLst>
                <a:gd name="adj1" fmla="val -118912"/>
                <a:gd name="adj2" fmla="val -88532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Cagliari</a:t>
              </a:r>
            </a:p>
          </p:txBody>
        </p:sp>
        <p:sp>
          <p:nvSpPr>
            <p:cNvPr id="3092" name="AutoShape 16"/>
            <p:cNvSpPr>
              <a:spLocks noChangeAspect="1" noChangeArrowheads="1"/>
            </p:cNvSpPr>
            <p:nvPr/>
          </p:nvSpPr>
          <p:spPr bwMode="auto">
            <a:xfrm>
              <a:off x="2381" y="4036"/>
              <a:ext cx="460" cy="218"/>
            </a:xfrm>
            <a:prstGeom prst="wedgeRoundRectCallout">
              <a:avLst>
                <a:gd name="adj1" fmla="val -23912"/>
                <a:gd name="adj2" fmla="val -347250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Lyon</a:t>
              </a:r>
            </a:p>
          </p:txBody>
        </p:sp>
        <p:sp>
          <p:nvSpPr>
            <p:cNvPr id="3093" name="AutoShape 17"/>
            <p:cNvSpPr>
              <a:spLocks noChangeAspect="1" noChangeArrowheads="1"/>
            </p:cNvSpPr>
            <p:nvPr/>
          </p:nvSpPr>
          <p:spPr bwMode="auto">
            <a:xfrm>
              <a:off x="1701" y="3945"/>
              <a:ext cx="596" cy="218"/>
            </a:xfrm>
            <a:prstGeom prst="wedgeRoundRectCallout">
              <a:avLst>
                <a:gd name="adj1" fmla="val 63255"/>
                <a:gd name="adj2" fmla="val -310093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Clermont</a:t>
              </a:r>
            </a:p>
          </p:txBody>
        </p:sp>
        <p:sp>
          <p:nvSpPr>
            <p:cNvPr id="3094" name="AutoShape 18"/>
            <p:cNvSpPr>
              <a:spLocks noChangeAspect="1" noChangeArrowheads="1"/>
            </p:cNvSpPr>
            <p:nvPr/>
          </p:nvSpPr>
          <p:spPr bwMode="auto">
            <a:xfrm>
              <a:off x="3152" y="3112"/>
              <a:ext cx="460" cy="218"/>
            </a:xfrm>
            <a:prstGeom prst="wedgeRoundRectCallout">
              <a:avLst>
                <a:gd name="adj1" fmla="val 455435"/>
                <a:gd name="adj2" fmla="val -38991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Riken</a:t>
              </a:r>
            </a:p>
          </p:txBody>
        </p:sp>
        <p:sp>
          <p:nvSpPr>
            <p:cNvPr id="3095" name="AutoShape 19"/>
            <p:cNvSpPr>
              <a:spLocks noChangeArrowheads="1"/>
            </p:cNvSpPr>
            <p:nvPr/>
          </p:nvSpPr>
          <p:spPr bwMode="auto">
            <a:xfrm>
              <a:off x="1020" y="3398"/>
              <a:ext cx="768" cy="216"/>
            </a:xfrm>
            <a:prstGeom prst="wedgeRoundRectCallout">
              <a:avLst>
                <a:gd name="adj1" fmla="val -100389"/>
                <a:gd name="adj2" fmla="val -181102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Stony Brook</a:t>
              </a:r>
            </a:p>
          </p:txBody>
        </p:sp>
        <p:sp>
          <p:nvSpPr>
            <p:cNvPr id="3096" name="AutoShape 20"/>
            <p:cNvSpPr>
              <a:spLocks noChangeAspect="1" noChangeArrowheads="1"/>
            </p:cNvSpPr>
            <p:nvPr/>
          </p:nvSpPr>
          <p:spPr bwMode="auto">
            <a:xfrm>
              <a:off x="1519" y="2857"/>
              <a:ext cx="596" cy="218"/>
            </a:xfrm>
            <a:prstGeom prst="wedgeRoundRectCallout">
              <a:avLst>
                <a:gd name="adj1" fmla="val 88759"/>
                <a:gd name="adj2" fmla="val 100000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Palaiseau</a:t>
              </a:r>
            </a:p>
          </p:txBody>
        </p:sp>
        <p:sp>
          <p:nvSpPr>
            <p:cNvPr id="3097" name="AutoShape 21"/>
            <p:cNvSpPr>
              <a:spLocks noChangeAspect="1" noChangeArrowheads="1"/>
            </p:cNvSpPr>
            <p:nvPr/>
          </p:nvSpPr>
          <p:spPr bwMode="auto">
            <a:xfrm>
              <a:off x="2642" y="2577"/>
              <a:ext cx="636" cy="218"/>
            </a:xfrm>
            <a:prstGeom prst="wedgeRoundRectCallout">
              <a:avLst>
                <a:gd name="adj1" fmla="val -45597"/>
                <a:gd name="adj2" fmla="val 224310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Heidelberg</a:t>
              </a:r>
            </a:p>
          </p:txBody>
        </p:sp>
        <p:sp>
          <p:nvSpPr>
            <p:cNvPr id="3098" name="AutoShape 22"/>
            <p:cNvSpPr>
              <a:spLocks noChangeArrowheads="1"/>
            </p:cNvSpPr>
            <p:nvPr/>
          </p:nvSpPr>
          <p:spPr bwMode="auto">
            <a:xfrm>
              <a:off x="1429" y="3108"/>
              <a:ext cx="453" cy="216"/>
            </a:xfrm>
            <a:prstGeom prst="wedgeRoundRectCallout">
              <a:avLst>
                <a:gd name="adj1" fmla="val -217769"/>
                <a:gd name="adj2" fmla="val -48079"/>
                <a:gd name="adj3" fmla="val 16667"/>
              </a:avLst>
            </a:prstGeom>
            <a:solidFill>
              <a:srgbClr val="002CBA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1" hangingPunct="1"/>
              <a:r>
                <a:rPr lang="en-US" altLang="ja-JP" sz="1400">
                  <a:latin typeface="Trebuchet MS" pitchFamily="34" charset="0"/>
                  <a:ea typeface="MS PGothic" pitchFamily="34" charset="-128"/>
                  <a:cs typeface="Arial" charset="0"/>
                </a:rPr>
                <a:t>BNL</a:t>
              </a:r>
            </a:p>
          </p:txBody>
        </p:sp>
      </p:grp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6373813" y="1512888"/>
            <a:ext cx="1130300" cy="730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sz="1400">
                <a:cs typeface="Arial" charset="0"/>
              </a:rPr>
              <a:t>~ 60 people</a:t>
            </a:r>
          </a:p>
          <a:p>
            <a:pPr algn="r" eaLnBrk="1" hangingPunct="1"/>
            <a:r>
              <a:rPr lang="en-US" sz="1400">
                <a:cs typeface="Arial" charset="0"/>
              </a:rPr>
              <a:t>13 institutes</a:t>
            </a:r>
            <a:br>
              <a:rPr lang="en-US" sz="1400">
                <a:cs typeface="Arial" charset="0"/>
              </a:rPr>
            </a:br>
            <a:r>
              <a:rPr lang="en-US" sz="1400">
                <a:cs typeface="Arial" charset="0"/>
              </a:rPr>
              <a:t>8 countries</a:t>
            </a:r>
          </a:p>
        </p:txBody>
      </p:sp>
      <p:pic>
        <p:nvPicPr>
          <p:cNvPr id="3083" name="Picture 24" descr="NA60logo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 Box 25"/>
          <p:cNvSpPr txBox="1">
            <a:spLocks noChangeArrowheads="1"/>
          </p:cNvSpPr>
          <p:nvPr/>
        </p:nvSpPr>
        <p:spPr bwMode="auto">
          <a:xfrm>
            <a:off x="250825" y="4495800"/>
            <a:ext cx="8642350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0000"/>
              </a:lnSpc>
            </a:pPr>
            <a:r>
              <a:rPr lang="en-US" altLang="ja-JP" sz="1400">
                <a:ea typeface="MS PGothic" pitchFamily="34" charset="-128"/>
                <a:cs typeface="Arial" charset="0"/>
              </a:rPr>
              <a:t>R. Arnaldi, R. Averbeck, K. Banicz, K. Borer, J. Buytaert, J. Castor, B. Chaurand, W. Chen,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B. Cheynis, C. Cicalò, A. Colla, P. Cortese, S. Damjanović, A. David, A. de Falco, N. de Marco,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A. Devaux, A. Drees, L. Ducroux, H. En’yo, A. Ferretti, M. Floris, P. Force, A. Grigorian, J.Y. Grossiord,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N. Guettet, A. Guichard, H. Gulkanian, J. Heuser, M. Keil, L. Kluberg, Z. Li, C. Lourenço,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J. Lozano, F. Manso, P. Martins, A. Masoni, A. Neves, H. Ohnishi, C. Oppedisano, P. Parracho, P. Pillot,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G. Puddu, E. Radermacher, P. Ramalhete, P. Rosinsky, E. Scomparin, J. Seixas, S. Serci, R. Shahoyan,</a:t>
            </a:r>
            <a:br>
              <a:rPr lang="en-US" altLang="ja-JP" sz="1400">
                <a:ea typeface="MS PGothic" pitchFamily="34" charset="-128"/>
                <a:cs typeface="Arial" charset="0"/>
              </a:rPr>
            </a:br>
            <a:r>
              <a:rPr lang="en-US" altLang="ja-JP" sz="1400">
                <a:ea typeface="MS PGothic" pitchFamily="34" charset="-128"/>
                <a:cs typeface="Arial" charset="0"/>
              </a:rPr>
              <a:t>P. Sonderegger, H.J. Specht, R. Tieulent, E. Tveiten, G. Usai, H. Vardanyan, R. Veenhof and H. Wöhri</a:t>
            </a:r>
          </a:p>
        </p:txBody>
      </p: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914400" y="350838"/>
            <a:ext cx="8001000" cy="485775"/>
          </a:xfrm>
          <a:prstGeom prst="rect">
            <a:avLst/>
          </a:prstGeom>
          <a:solidFill>
            <a:srgbClr val="666699">
              <a:alpha val="0"/>
            </a:srgbClr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>
                <a:solidFill>
                  <a:schemeClr val="bg2"/>
                </a:solidFill>
                <a:cs typeface="Arial" charset="0"/>
              </a:rPr>
              <a:t>The NA60 experiment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3CD3FDB-C1E3-4456-B353-2EED31B10BD6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071813" y="2871788"/>
            <a:ext cx="3929062" cy="1200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7200"/>
              <a:t>NA60</a:t>
            </a:r>
            <a:endParaRPr lang="en-US" sz="7200"/>
          </a:p>
        </p:txBody>
      </p:sp>
      <p:sp>
        <p:nvSpPr>
          <p:cNvPr id="10245" name="Text Box 45"/>
          <p:cNvSpPr txBox="1">
            <a:spLocks noChangeArrowheads="1"/>
          </p:cNvSpPr>
          <p:nvPr/>
        </p:nvSpPr>
        <p:spPr bwMode="auto">
          <a:xfrm>
            <a:off x="1844675" y="1119188"/>
            <a:ext cx="5084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ja-JP" sz="2800">
                <a:ea typeface="MS PGothic" pitchFamily="34" charset="-128"/>
              </a:rPr>
              <a:t>A third generation experiment: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126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010400" y="6657975"/>
            <a:ext cx="2133600" cy="200025"/>
          </a:xfrm>
          <a:noFill/>
        </p:spPr>
        <p:txBody>
          <a:bodyPr/>
          <a:lstStyle/>
          <a:p>
            <a:fld id="{26FC5DF7-D681-4DD4-99DA-4D650021BE34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5563" y="936625"/>
            <a:ext cx="9037637" cy="2730500"/>
            <a:chOff x="35" y="590"/>
            <a:chExt cx="5693" cy="1720"/>
          </a:xfrm>
        </p:grpSpPr>
        <p:sp>
          <p:nvSpPr>
            <p:cNvPr id="11280" name="AutoShape 5"/>
            <p:cNvSpPr>
              <a:spLocks noChangeArrowheads="1"/>
            </p:cNvSpPr>
            <p:nvPr/>
          </p:nvSpPr>
          <p:spPr bwMode="auto">
            <a:xfrm>
              <a:off x="930" y="590"/>
              <a:ext cx="1905" cy="1527"/>
            </a:xfrm>
            <a:prstGeom prst="roundRect">
              <a:avLst>
                <a:gd name="adj" fmla="val 11157"/>
              </a:avLst>
            </a:prstGeom>
            <a:pattFill prst="pct90">
              <a:fgClr>
                <a:schemeClr val="accent1">
                  <a:alpha val="20000"/>
                </a:schemeClr>
              </a:fgClr>
              <a:bgClr>
                <a:srgbClr val="FFFFFF">
                  <a:alpha val="20000"/>
                </a:srgbClr>
              </a:bgClr>
            </a:pattFill>
            <a:ln w="12700" algn="ctr">
              <a:solidFill>
                <a:schemeClr val="bg2"/>
              </a:solidFill>
              <a:prstDash val="dash"/>
              <a:round/>
              <a:headEnd/>
              <a:tailEnd/>
            </a:ln>
          </p:spPr>
          <p:txBody>
            <a:bodyPr lIns="0" tIns="0" rIns="0" bIns="0" anchorCtr="1"/>
            <a:lstStyle/>
            <a:p>
              <a:pPr algn="ctr">
                <a:spcBef>
                  <a:spcPct val="50000"/>
                </a:spcBef>
              </a:pPr>
              <a:r>
                <a:rPr lang="en-US" altLang="ja-JP" sz="1600">
                  <a:ea typeface="MS PGothic" pitchFamily="34" charset="-128"/>
                </a:rPr>
                <a:t>2.5 T dipole magnet</a:t>
              </a:r>
            </a:p>
          </p:txBody>
        </p:sp>
        <p:sp>
          <p:nvSpPr>
            <p:cNvPr id="11281" name="Rectangle 6"/>
            <p:cNvSpPr>
              <a:spLocks noChangeArrowheads="1"/>
            </p:cNvSpPr>
            <p:nvPr/>
          </p:nvSpPr>
          <p:spPr bwMode="auto">
            <a:xfrm>
              <a:off x="2954" y="1949"/>
              <a:ext cx="1080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n-US" altLang="ja-JP" sz="1600">
                  <a:ea typeface="MS PGothic" pitchFamily="34" charset="-128"/>
                </a:rPr>
                <a:t>hadron absorber</a:t>
              </a:r>
            </a:p>
          </p:txBody>
        </p:sp>
        <p:sp>
          <p:nvSpPr>
            <p:cNvPr id="11282" name="Rectangle 7"/>
            <p:cNvSpPr>
              <a:spLocks noChangeArrowheads="1"/>
            </p:cNvSpPr>
            <p:nvPr/>
          </p:nvSpPr>
          <p:spPr bwMode="auto">
            <a:xfrm>
              <a:off x="2916" y="1028"/>
              <a:ext cx="1089" cy="9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en-US" sz="2000">
                <a:ea typeface="MS PGothic" pitchFamily="34" charset="-128"/>
              </a:endParaRPr>
            </a:p>
          </p:txBody>
        </p:sp>
        <p:sp>
          <p:nvSpPr>
            <p:cNvPr id="11283" name="AutoShape 8"/>
            <p:cNvSpPr>
              <a:spLocks noChangeArrowheads="1"/>
            </p:cNvSpPr>
            <p:nvPr/>
          </p:nvSpPr>
          <p:spPr bwMode="auto">
            <a:xfrm>
              <a:off x="1125" y="1116"/>
              <a:ext cx="406" cy="636"/>
            </a:xfrm>
            <a:prstGeom prst="roundRect">
              <a:avLst>
                <a:gd name="adj" fmla="val 18472"/>
              </a:avLst>
            </a:prstGeom>
            <a:solidFill>
              <a:schemeClr val="accent1">
                <a:alpha val="39999"/>
              </a:schemeClr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anchorCtr="1"/>
            <a:lstStyle/>
            <a:p>
              <a:pPr algn="ctr">
                <a:spcBef>
                  <a:spcPct val="50000"/>
                </a:spcBef>
              </a:pPr>
              <a:r>
                <a:rPr lang="en-US" altLang="ja-JP" sz="1000">
                  <a:ea typeface="MS PGothic" pitchFamily="34" charset="-128"/>
                </a:rPr>
                <a:t>targets</a:t>
              </a:r>
            </a:p>
          </p:txBody>
        </p:sp>
        <p:sp>
          <p:nvSpPr>
            <p:cNvPr id="11284" name="AutoShape 9"/>
            <p:cNvSpPr>
              <a:spLocks noChangeArrowheads="1"/>
            </p:cNvSpPr>
            <p:nvPr/>
          </p:nvSpPr>
          <p:spPr bwMode="auto">
            <a:xfrm>
              <a:off x="113" y="802"/>
              <a:ext cx="1031" cy="113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anchorCtr="1"/>
            <a:lstStyle/>
            <a:p>
              <a:pPr algn="ctr">
                <a:spcBef>
                  <a:spcPct val="50000"/>
                </a:spcBef>
              </a:pPr>
              <a:r>
                <a:rPr lang="en-US" altLang="ja-JP" sz="1800">
                  <a:ea typeface="MS PGothic" pitchFamily="34" charset="-128"/>
                </a:rPr>
                <a:t>beam tracker</a:t>
              </a:r>
            </a:p>
          </p:txBody>
        </p:sp>
        <p:sp>
          <p:nvSpPr>
            <p:cNvPr id="11285" name="AutoShape 10"/>
            <p:cNvSpPr>
              <a:spLocks noChangeArrowheads="1"/>
            </p:cNvSpPr>
            <p:nvPr/>
          </p:nvSpPr>
          <p:spPr bwMode="auto">
            <a:xfrm>
              <a:off x="1475" y="802"/>
              <a:ext cx="1178" cy="1134"/>
            </a:xfrm>
            <a:prstGeom prst="roundRect">
              <a:avLst>
                <a:gd name="adj" fmla="val 11685"/>
              </a:avLst>
            </a:prstGeom>
            <a:solidFill>
              <a:schemeClr val="accent1">
                <a:alpha val="39999"/>
              </a:schemeClr>
            </a:solidFill>
            <a:ln w="9525" algn="ctr">
              <a:solidFill>
                <a:schemeClr val="bg2"/>
              </a:solidFill>
              <a:round/>
              <a:headEnd/>
              <a:tailEnd/>
            </a:ln>
          </p:spPr>
          <p:txBody>
            <a:bodyPr anchorCtr="1"/>
            <a:lstStyle/>
            <a:p>
              <a:pPr algn="ctr">
                <a:spcBef>
                  <a:spcPct val="50000"/>
                </a:spcBef>
              </a:pPr>
              <a:r>
                <a:rPr lang="en-US" altLang="ja-JP" sz="1800">
                  <a:ea typeface="MS PGothic" pitchFamily="34" charset="-128"/>
                </a:rPr>
                <a:t>Si-pixel tracker</a:t>
              </a:r>
            </a:p>
          </p:txBody>
        </p:sp>
        <p:sp>
          <p:nvSpPr>
            <p:cNvPr id="11286" name="Line 11"/>
            <p:cNvSpPr>
              <a:spLocks noChangeShapeType="1"/>
            </p:cNvSpPr>
            <p:nvPr/>
          </p:nvSpPr>
          <p:spPr bwMode="auto">
            <a:xfrm>
              <a:off x="35" y="1393"/>
              <a:ext cx="1182" cy="1"/>
            </a:xfrm>
            <a:prstGeom prst="line">
              <a:avLst/>
            </a:prstGeom>
            <a:noFill/>
            <a:ln w="1270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Line 12"/>
            <p:cNvSpPr>
              <a:spLocks noChangeShapeType="1"/>
            </p:cNvSpPr>
            <p:nvPr/>
          </p:nvSpPr>
          <p:spPr bwMode="auto">
            <a:xfrm flipV="1">
              <a:off x="1227" y="1210"/>
              <a:ext cx="1847" cy="2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88" name="Line 13"/>
            <p:cNvSpPr>
              <a:spLocks noChangeShapeType="1"/>
            </p:cNvSpPr>
            <p:nvPr/>
          </p:nvSpPr>
          <p:spPr bwMode="auto">
            <a:xfrm flipV="1">
              <a:off x="1227" y="1434"/>
              <a:ext cx="1847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89" name="Line 14"/>
            <p:cNvSpPr>
              <a:spLocks noChangeShapeType="1"/>
            </p:cNvSpPr>
            <p:nvPr/>
          </p:nvSpPr>
          <p:spPr bwMode="auto">
            <a:xfrm>
              <a:off x="1227" y="1484"/>
              <a:ext cx="1896" cy="2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0" name="Line 15"/>
            <p:cNvSpPr>
              <a:spLocks noChangeShapeType="1"/>
            </p:cNvSpPr>
            <p:nvPr/>
          </p:nvSpPr>
          <p:spPr bwMode="auto">
            <a:xfrm flipV="1">
              <a:off x="1227" y="1260"/>
              <a:ext cx="1847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1" name="Line 16"/>
            <p:cNvSpPr>
              <a:spLocks noChangeShapeType="1"/>
            </p:cNvSpPr>
            <p:nvPr/>
          </p:nvSpPr>
          <p:spPr bwMode="auto">
            <a:xfrm flipV="1">
              <a:off x="1227" y="1356"/>
              <a:ext cx="1837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2" name="Line 17"/>
            <p:cNvSpPr>
              <a:spLocks noChangeShapeType="1"/>
            </p:cNvSpPr>
            <p:nvPr/>
          </p:nvSpPr>
          <p:spPr bwMode="auto">
            <a:xfrm>
              <a:off x="1227" y="1486"/>
              <a:ext cx="1847" cy="4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3" name="Line 18"/>
            <p:cNvSpPr>
              <a:spLocks noChangeShapeType="1"/>
            </p:cNvSpPr>
            <p:nvPr/>
          </p:nvSpPr>
          <p:spPr bwMode="auto">
            <a:xfrm>
              <a:off x="1227" y="1486"/>
              <a:ext cx="1896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4" name="Line 19"/>
            <p:cNvSpPr>
              <a:spLocks noChangeShapeType="1"/>
            </p:cNvSpPr>
            <p:nvPr/>
          </p:nvSpPr>
          <p:spPr bwMode="auto">
            <a:xfrm flipV="1">
              <a:off x="1218" y="1290"/>
              <a:ext cx="1821" cy="1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5" name="Line 20"/>
            <p:cNvSpPr>
              <a:spLocks noChangeShapeType="1"/>
            </p:cNvSpPr>
            <p:nvPr/>
          </p:nvSpPr>
          <p:spPr bwMode="auto">
            <a:xfrm flipV="1">
              <a:off x="1218" y="1456"/>
              <a:ext cx="1856" cy="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6" name="Line 21"/>
            <p:cNvSpPr>
              <a:spLocks noChangeShapeType="1"/>
            </p:cNvSpPr>
            <p:nvPr/>
          </p:nvSpPr>
          <p:spPr bwMode="auto">
            <a:xfrm>
              <a:off x="1218" y="1484"/>
              <a:ext cx="1796" cy="24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7" name="Line 22"/>
            <p:cNvSpPr>
              <a:spLocks noChangeShapeType="1"/>
            </p:cNvSpPr>
            <p:nvPr/>
          </p:nvSpPr>
          <p:spPr bwMode="auto">
            <a:xfrm flipV="1">
              <a:off x="1218" y="1240"/>
              <a:ext cx="1796" cy="2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8" name="Line 23"/>
            <p:cNvSpPr>
              <a:spLocks noChangeShapeType="1"/>
            </p:cNvSpPr>
            <p:nvPr/>
          </p:nvSpPr>
          <p:spPr bwMode="auto">
            <a:xfrm flipV="1">
              <a:off x="1218" y="1399"/>
              <a:ext cx="1796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299" name="Line 24"/>
            <p:cNvSpPr>
              <a:spLocks noChangeShapeType="1"/>
            </p:cNvSpPr>
            <p:nvPr/>
          </p:nvSpPr>
          <p:spPr bwMode="auto">
            <a:xfrm>
              <a:off x="1218" y="1484"/>
              <a:ext cx="1830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0" name="Line 25"/>
            <p:cNvSpPr>
              <a:spLocks noChangeShapeType="1"/>
            </p:cNvSpPr>
            <p:nvPr/>
          </p:nvSpPr>
          <p:spPr bwMode="auto">
            <a:xfrm>
              <a:off x="1218" y="1484"/>
              <a:ext cx="1846" cy="1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1" name="Line 26"/>
            <p:cNvSpPr>
              <a:spLocks noChangeShapeType="1"/>
            </p:cNvSpPr>
            <p:nvPr/>
          </p:nvSpPr>
          <p:spPr bwMode="auto">
            <a:xfrm flipV="1">
              <a:off x="1218" y="1310"/>
              <a:ext cx="1905" cy="1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2" name="Line 27"/>
            <p:cNvSpPr>
              <a:spLocks noChangeShapeType="1"/>
            </p:cNvSpPr>
            <p:nvPr/>
          </p:nvSpPr>
          <p:spPr bwMode="auto">
            <a:xfrm>
              <a:off x="1218" y="1484"/>
              <a:ext cx="1905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grpSp>
          <p:nvGrpSpPr>
            <p:cNvPr id="11303" name="Group 28"/>
            <p:cNvGrpSpPr>
              <a:grpSpLocks/>
            </p:cNvGrpSpPr>
            <p:nvPr/>
          </p:nvGrpSpPr>
          <p:grpSpPr bwMode="auto">
            <a:xfrm>
              <a:off x="4005" y="666"/>
              <a:ext cx="1723" cy="1644"/>
              <a:chOff x="4005" y="1162"/>
              <a:chExt cx="1723" cy="1644"/>
            </a:xfrm>
          </p:grpSpPr>
          <p:sp>
            <p:nvSpPr>
              <p:cNvPr id="11317" name="Rectangle 29"/>
              <p:cNvSpPr>
                <a:spLocks noChangeArrowheads="1"/>
              </p:cNvSpPr>
              <p:nvPr/>
            </p:nvSpPr>
            <p:spPr bwMode="auto">
              <a:xfrm>
                <a:off x="4005" y="1434"/>
                <a:ext cx="1723" cy="109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ja-JP" altLang="en-US" sz="2000">
                  <a:ea typeface="MS PGothic" pitchFamily="34" charset="-128"/>
                </a:endParaRPr>
              </a:p>
            </p:txBody>
          </p:sp>
          <p:pic>
            <p:nvPicPr>
              <p:cNvPr id="11318" name="Picture 30" descr="spectrometer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grayscl/>
              </a:blip>
              <a:srcRect l="29758" t="9654" r="54834" b="13092"/>
              <a:stretch>
                <a:fillRect/>
              </a:stretch>
            </p:blipFill>
            <p:spPr bwMode="auto">
              <a:xfrm>
                <a:off x="4042" y="1162"/>
                <a:ext cx="652" cy="1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319" name="Picture 31" descr="spectrometer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  <a:grayscl/>
              </a:blip>
              <a:srcRect l="72324" t="9654" r="9653" b="13092"/>
              <a:stretch>
                <a:fillRect/>
              </a:stretch>
            </p:blipFill>
            <p:spPr bwMode="auto">
              <a:xfrm>
                <a:off x="4918" y="1448"/>
                <a:ext cx="774" cy="10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304" name="Rectangle 32"/>
            <p:cNvSpPr>
              <a:spLocks noChangeArrowheads="1"/>
            </p:cNvSpPr>
            <p:nvPr/>
          </p:nvSpPr>
          <p:spPr bwMode="auto">
            <a:xfrm>
              <a:off x="3515" y="709"/>
              <a:ext cx="1723" cy="1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r>
                <a:rPr lang="en-US" altLang="ja-JP" sz="1600">
                  <a:ea typeface="MS PGothic" pitchFamily="34" charset="-128"/>
                </a:rPr>
                <a:t>muon trigger and tracking (NA50)</a:t>
              </a:r>
            </a:p>
          </p:txBody>
        </p:sp>
        <p:sp>
          <p:nvSpPr>
            <p:cNvPr id="11305" name="Rectangle 33"/>
            <p:cNvSpPr>
              <a:spLocks noChangeArrowheads="1"/>
            </p:cNvSpPr>
            <p:nvPr/>
          </p:nvSpPr>
          <p:spPr bwMode="auto">
            <a:xfrm>
              <a:off x="4740" y="939"/>
              <a:ext cx="236" cy="1094"/>
            </a:xfrm>
            <a:prstGeom prst="rect">
              <a:avLst/>
            </a:prstGeom>
            <a:pattFill prst="pct90">
              <a:fgClr>
                <a:schemeClr val="accent1">
                  <a:alpha val="30196"/>
                </a:schemeClr>
              </a:fgClr>
              <a:bgClr>
                <a:srgbClr val="FFFFFF">
                  <a:alpha val="30196"/>
                </a:srgbClr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en-US" altLang="ja-JP" sz="1600">
                  <a:ea typeface="MS PGothic" pitchFamily="34" charset="-128"/>
                </a:rPr>
                <a:t>magnetic field</a:t>
              </a:r>
            </a:p>
          </p:txBody>
        </p:sp>
        <p:sp>
          <p:nvSpPr>
            <p:cNvPr id="11306" name="Line 34"/>
            <p:cNvSpPr>
              <a:spLocks noChangeShapeType="1"/>
            </p:cNvSpPr>
            <p:nvPr/>
          </p:nvSpPr>
          <p:spPr bwMode="auto">
            <a:xfrm flipV="1">
              <a:off x="1219" y="1308"/>
              <a:ext cx="1904" cy="175"/>
            </a:xfrm>
            <a:prstGeom prst="line">
              <a:avLst/>
            </a:prstGeom>
            <a:noFill/>
            <a:ln w="28575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7" name="Line 35"/>
            <p:cNvSpPr>
              <a:spLocks noChangeShapeType="1"/>
            </p:cNvSpPr>
            <p:nvPr/>
          </p:nvSpPr>
          <p:spPr bwMode="auto">
            <a:xfrm>
              <a:off x="1219" y="1483"/>
              <a:ext cx="1904" cy="174"/>
            </a:xfrm>
            <a:prstGeom prst="line">
              <a:avLst/>
            </a:prstGeom>
            <a:noFill/>
            <a:ln w="28575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8" name="Line 36"/>
            <p:cNvSpPr>
              <a:spLocks noChangeShapeType="1"/>
            </p:cNvSpPr>
            <p:nvPr/>
          </p:nvSpPr>
          <p:spPr bwMode="auto">
            <a:xfrm flipH="1" flipV="1">
              <a:off x="4976" y="1111"/>
              <a:ext cx="752" cy="100"/>
            </a:xfrm>
            <a:prstGeom prst="line">
              <a:avLst/>
            </a:prstGeom>
            <a:noFill/>
            <a:ln w="19050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09" name="Line 37"/>
            <p:cNvSpPr>
              <a:spLocks noChangeShapeType="1"/>
            </p:cNvSpPr>
            <p:nvPr/>
          </p:nvSpPr>
          <p:spPr bwMode="auto">
            <a:xfrm flipH="1">
              <a:off x="4973" y="1585"/>
              <a:ext cx="755" cy="248"/>
            </a:xfrm>
            <a:prstGeom prst="line">
              <a:avLst/>
            </a:prstGeom>
            <a:noFill/>
            <a:ln w="19050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10" name="Line 38"/>
            <p:cNvSpPr>
              <a:spLocks noChangeShapeType="1"/>
            </p:cNvSpPr>
            <p:nvPr/>
          </p:nvSpPr>
          <p:spPr bwMode="auto">
            <a:xfrm flipH="1">
              <a:off x="4014" y="1161"/>
              <a:ext cx="723" cy="67"/>
            </a:xfrm>
            <a:prstGeom prst="line">
              <a:avLst/>
            </a:prstGeom>
            <a:noFill/>
            <a:ln w="19050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11" name="Line 39"/>
            <p:cNvSpPr>
              <a:spLocks noChangeShapeType="1"/>
            </p:cNvSpPr>
            <p:nvPr/>
          </p:nvSpPr>
          <p:spPr bwMode="auto">
            <a:xfrm flipH="1" flipV="1">
              <a:off x="4014" y="1740"/>
              <a:ext cx="726" cy="67"/>
            </a:xfrm>
            <a:prstGeom prst="line">
              <a:avLst/>
            </a:prstGeom>
            <a:noFill/>
            <a:ln w="19050">
              <a:solidFill>
                <a:srgbClr val="E7EC10"/>
              </a:solidFill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12" name="Freeform 40"/>
            <p:cNvSpPr>
              <a:spLocks/>
            </p:cNvSpPr>
            <p:nvPr/>
          </p:nvSpPr>
          <p:spPr bwMode="auto">
            <a:xfrm>
              <a:off x="2954" y="1220"/>
              <a:ext cx="1062" cy="136"/>
            </a:xfrm>
            <a:custGeom>
              <a:avLst/>
              <a:gdLst>
                <a:gd name="T0" fmla="*/ 415 w 1116"/>
                <a:gd name="T1" fmla="*/ 15 h 136"/>
                <a:gd name="T2" fmla="*/ 415 w 1116"/>
                <a:gd name="T3" fmla="*/ 0 h 136"/>
                <a:gd name="T4" fmla="*/ 0 w 1116"/>
                <a:gd name="T5" fmla="*/ 83 h 136"/>
                <a:gd name="T6" fmla="*/ 4 w 1116"/>
                <a:gd name="T7" fmla="*/ 136 h 136"/>
                <a:gd name="T8" fmla="*/ 415 w 1116"/>
                <a:gd name="T9" fmla="*/ 15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6"/>
                <a:gd name="T16" fmla="*/ 0 h 136"/>
                <a:gd name="T17" fmla="*/ 1116 w 1116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6" h="136">
                  <a:moveTo>
                    <a:pt x="1116" y="15"/>
                  </a:moveTo>
                  <a:lnTo>
                    <a:pt x="1116" y="0"/>
                  </a:lnTo>
                  <a:lnTo>
                    <a:pt x="0" y="83"/>
                  </a:lnTo>
                  <a:lnTo>
                    <a:pt x="4" y="136"/>
                  </a:lnTo>
                  <a:lnTo>
                    <a:pt x="1116" y="15"/>
                  </a:lnTo>
                  <a:close/>
                </a:path>
              </a:pathLst>
            </a:custGeom>
            <a:gradFill rotWithShape="1">
              <a:gsLst>
                <a:gs pos="0">
                  <a:srgbClr val="FFFF64">
                    <a:alpha val="59000"/>
                  </a:srgbClr>
                </a:gs>
                <a:gs pos="100000">
                  <a:srgbClr val="FFFF00"/>
                </a:gs>
              </a:gsLst>
              <a:lin ang="0" scaled="1"/>
            </a:gradFill>
            <a:ln w="12700" cap="rnd">
              <a:noFill/>
              <a:prstDash val="sysDot"/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sp>
          <p:nvSpPr>
            <p:cNvPr id="11313" name="Freeform 41"/>
            <p:cNvSpPr>
              <a:spLocks/>
            </p:cNvSpPr>
            <p:nvPr/>
          </p:nvSpPr>
          <p:spPr bwMode="auto">
            <a:xfrm flipV="1">
              <a:off x="2953" y="1611"/>
              <a:ext cx="1062" cy="136"/>
            </a:xfrm>
            <a:custGeom>
              <a:avLst/>
              <a:gdLst>
                <a:gd name="T0" fmla="*/ 415 w 1116"/>
                <a:gd name="T1" fmla="*/ 15 h 136"/>
                <a:gd name="T2" fmla="*/ 415 w 1116"/>
                <a:gd name="T3" fmla="*/ 0 h 136"/>
                <a:gd name="T4" fmla="*/ 0 w 1116"/>
                <a:gd name="T5" fmla="*/ 83 h 136"/>
                <a:gd name="T6" fmla="*/ 4 w 1116"/>
                <a:gd name="T7" fmla="*/ 136 h 136"/>
                <a:gd name="T8" fmla="*/ 415 w 1116"/>
                <a:gd name="T9" fmla="*/ 15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16"/>
                <a:gd name="T16" fmla="*/ 0 h 136"/>
                <a:gd name="T17" fmla="*/ 1116 w 1116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16" h="136">
                  <a:moveTo>
                    <a:pt x="1116" y="15"/>
                  </a:moveTo>
                  <a:lnTo>
                    <a:pt x="1116" y="0"/>
                  </a:lnTo>
                  <a:lnTo>
                    <a:pt x="0" y="83"/>
                  </a:lnTo>
                  <a:lnTo>
                    <a:pt x="4" y="136"/>
                  </a:lnTo>
                  <a:lnTo>
                    <a:pt x="1116" y="15"/>
                  </a:lnTo>
                  <a:close/>
                </a:path>
              </a:pathLst>
            </a:custGeom>
            <a:gradFill rotWithShape="1">
              <a:gsLst>
                <a:gs pos="0">
                  <a:srgbClr val="FFFF64">
                    <a:alpha val="59000"/>
                  </a:srgbClr>
                </a:gs>
                <a:gs pos="100000">
                  <a:srgbClr val="FFFF00"/>
                </a:gs>
              </a:gsLst>
              <a:lin ang="0" scaled="1"/>
            </a:gradFill>
            <a:ln w="12700" cap="rnd">
              <a:noFill/>
              <a:prstDash val="sysDot"/>
              <a:round/>
              <a:headEnd/>
              <a:tailEnd/>
            </a:ln>
          </p:spPr>
          <p:txBody>
            <a:bodyPr lIns="90000" tIns="46800" rIns="90000" bIns="46800" anchor="ctr" anchorCtr="1">
              <a:spAutoFit/>
            </a:bodyPr>
            <a:lstStyle/>
            <a:p>
              <a:endParaRPr lang="en-US"/>
            </a:p>
          </p:txBody>
        </p:sp>
        <p:pic>
          <p:nvPicPr>
            <p:cNvPr id="11314" name="Picture 42" descr="gkrellShoot_01-02-04_143911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AFAFA"/>
                </a:clrFrom>
                <a:clrTo>
                  <a:srgbClr val="FAFAFA">
                    <a:alpha val="0"/>
                  </a:srgbClr>
                </a:clrTo>
              </a:clrChange>
              <a:lum bright="-70000" contrast="40000"/>
            </a:blip>
            <a:srcRect/>
            <a:stretch>
              <a:fillRect/>
            </a:stretch>
          </p:blipFill>
          <p:spPr bwMode="auto">
            <a:xfrm>
              <a:off x="376" y="1168"/>
              <a:ext cx="2227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15" name="Line 43"/>
            <p:cNvSpPr>
              <a:spLocks noChangeShapeType="1"/>
            </p:cNvSpPr>
            <p:nvPr/>
          </p:nvSpPr>
          <p:spPr bwMode="auto">
            <a:xfrm>
              <a:off x="35" y="1483"/>
              <a:ext cx="1182" cy="1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44"/>
            <p:cNvSpPr>
              <a:spLocks noChangeArrowheads="1"/>
            </p:cNvSpPr>
            <p:nvPr/>
          </p:nvSpPr>
          <p:spPr bwMode="auto">
            <a:xfrm>
              <a:off x="35" y="1298"/>
              <a:ext cx="498" cy="1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b"/>
            <a:lstStyle/>
            <a:p>
              <a:endParaRPr lang="ja-JP" altLang="en-US" sz="1600">
                <a:ea typeface="MS PGothic" pitchFamily="34" charset="-128"/>
              </a:endParaRPr>
            </a:p>
          </p:txBody>
        </p:sp>
      </p:grpSp>
      <p:sp>
        <p:nvSpPr>
          <p:cNvPr id="11269" name="Text Box 45"/>
          <p:cNvSpPr txBox="1">
            <a:spLocks noChangeArrowheads="1"/>
          </p:cNvSpPr>
          <p:nvPr/>
        </p:nvSpPr>
        <p:spPr bwMode="auto">
          <a:xfrm>
            <a:off x="1528763" y="317500"/>
            <a:ext cx="6105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altLang="ja-JP" sz="2800">
                <a:ea typeface="MS PGothic" pitchFamily="34" charset="-128"/>
              </a:rPr>
              <a:t>Measuring dimuons in NA60: concept</a:t>
            </a:r>
          </a:p>
        </p:txBody>
      </p:sp>
      <p:sp>
        <p:nvSpPr>
          <p:cNvPr id="11270" name="Line 46"/>
          <p:cNvSpPr>
            <a:spLocks noChangeShapeType="1"/>
          </p:cNvSpPr>
          <p:nvPr/>
        </p:nvSpPr>
        <p:spPr bwMode="auto">
          <a:xfrm>
            <a:off x="250825" y="3789363"/>
            <a:ext cx="4105275" cy="0"/>
          </a:xfrm>
          <a:prstGeom prst="line">
            <a:avLst/>
          </a:prstGeom>
          <a:noFill/>
          <a:ln w="3175" cap="sq">
            <a:solidFill>
              <a:schemeClr val="tx1"/>
            </a:solidFill>
            <a:round/>
            <a:headEnd type="triangle" w="med" len="lg"/>
            <a:tailEnd type="triangle" w="med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71" name="Line 47"/>
          <p:cNvSpPr>
            <a:spLocks noChangeShapeType="1"/>
          </p:cNvSpPr>
          <p:nvPr/>
        </p:nvSpPr>
        <p:spPr bwMode="auto">
          <a:xfrm>
            <a:off x="4572000" y="3789363"/>
            <a:ext cx="4572000" cy="0"/>
          </a:xfrm>
          <a:prstGeom prst="line">
            <a:avLst/>
          </a:prstGeom>
          <a:noFill/>
          <a:ln w="3175" cap="sq">
            <a:solidFill>
              <a:schemeClr val="tx1"/>
            </a:solidFill>
            <a:round/>
            <a:headEnd type="triangle" w="med" len="lg"/>
            <a:tailEnd type="triangle" w="med" len="lg"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1272" name="Text Box 48"/>
          <p:cNvSpPr txBox="1">
            <a:spLocks noChangeArrowheads="1"/>
          </p:cNvSpPr>
          <p:nvPr/>
        </p:nvSpPr>
        <p:spPr bwMode="auto">
          <a:xfrm rot="10800000">
            <a:off x="6443663" y="3500438"/>
            <a:ext cx="1430337" cy="27463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&gt;10m</a:t>
            </a:r>
          </a:p>
        </p:txBody>
      </p:sp>
      <p:sp>
        <p:nvSpPr>
          <p:cNvPr id="11273" name="Text Box 49"/>
          <p:cNvSpPr txBox="1">
            <a:spLocks noChangeArrowheads="1"/>
          </p:cNvSpPr>
          <p:nvPr/>
        </p:nvSpPr>
        <p:spPr bwMode="auto">
          <a:xfrm rot="10800000">
            <a:off x="1989138" y="3500438"/>
            <a:ext cx="1430337" cy="274637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/>
              <a:t>&lt;1m</a:t>
            </a:r>
          </a:p>
        </p:txBody>
      </p:sp>
      <p:sp>
        <p:nvSpPr>
          <p:cNvPr id="11274" name="Rectangle 3"/>
          <p:cNvSpPr>
            <a:spLocks noChangeArrowheads="1"/>
          </p:cNvSpPr>
          <p:nvPr/>
        </p:nvSpPr>
        <p:spPr bwMode="auto">
          <a:xfrm>
            <a:off x="1403350" y="3925888"/>
            <a:ext cx="7488238" cy="431800"/>
          </a:xfrm>
          <a:prstGeom prst="rect">
            <a:avLst/>
          </a:prstGeom>
          <a:solidFill>
            <a:srgbClr val="F8F8F8">
              <a:alpha val="0"/>
            </a:srgbClr>
          </a:solidFill>
          <a:ln w="0" algn="ctr">
            <a:solidFill>
              <a:srgbClr val="00007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1600">
                <a:solidFill>
                  <a:srgbClr val="FF3300"/>
                </a:solidFill>
                <a:ea typeface="MS PGothic" pitchFamily="34" charset="-128"/>
              </a:rPr>
              <a:t>    </a:t>
            </a:r>
            <a:r>
              <a:rPr lang="en-US" altLang="ja-JP" sz="2000">
                <a:ea typeface="MS PGothic" pitchFamily="34" charset="-128"/>
              </a:rPr>
              <a:t>Track matching in coordinate </a:t>
            </a:r>
            <a:r>
              <a:rPr lang="en-US" altLang="ja-JP" sz="2000" u="sng">
                <a:ea typeface="MS PGothic" pitchFamily="34" charset="-128"/>
              </a:rPr>
              <a:t>and</a:t>
            </a:r>
            <a:r>
              <a:rPr lang="en-US" altLang="ja-JP" sz="2000">
                <a:ea typeface="MS PGothic" pitchFamily="34" charset="-128"/>
              </a:rPr>
              <a:t> momentum space</a:t>
            </a:r>
          </a:p>
        </p:txBody>
      </p:sp>
      <p:sp>
        <p:nvSpPr>
          <p:cNvPr id="11275" name="Text Box 2"/>
          <p:cNvSpPr txBox="1">
            <a:spLocks noChangeArrowheads="1"/>
          </p:cNvSpPr>
          <p:nvPr/>
        </p:nvSpPr>
        <p:spPr bwMode="auto">
          <a:xfrm>
            <a:off x="2124075" y="4289425"/>
            <a:ext cx="6119813" cy="7112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>
                <a:solidFill>
                  <a:schemeClr val="folHlink"/>
                </a:solidFill>
                <a:ea typeface="MS PGothic" pitchFamily="34" charset="-128"/>
              </a:rPr>
              <a:t>Improved dimuon mass resolution </a:t>
            </a:r>
          </a:p>
          <a:p>
            <a:r>
              <a:rPr lang="en-US" altLang="ja-JP" sz="2000">
                <a:solidFill>
                  <a:schemeClr val="folHlink"/>
                </a:solidFill>
                <a:ea typeface="MS PGothic" pitchFamily="34" charset="-128"/>
              </a:rPr>
              <a:t>Distinguish prompt from decay dimuons</a:t>
            </a:r>
          </a:p>
        </p:txBody>
      </p:sp>
      <p:sp>
        <p:nvSpPr>
          <p:cNvPr id="11276" name="Rectangle 50"/>
          <p:cNvSpPr>
            <a:spLocks noChangeArrowheads="1"/>
          </p:cNvSpPr>
          <p:nvPr/>
        </p:nvSpPr>
        <p:spPr bwMode="auto">
          <a:xfrm>
            <a:off x="1568450" y="5786438"/>
            <a:ext cx="7180263" cy="431800"/>
          </a:xfrm>
          <a:prstGeom prst="rect">
            <a:avLst/>
          </a:prstGeom>
          <a:solidFill>
            <a:srgbClr val="F8F8F8">
              <a:alpha val="0"/>
            </a:srgbClr>
          </a:solidFill>
          <a:ln w="0" algn="ctr">
            <a:solidFill>
              <a:srgbClr val="00007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altLang="ja-JP" sz="1600">
                <a:solidFill>
                  <a:srgbClr val="FF3300"/>
                </a:solidFill>
                <a:ea typeface="MS PGothic" pitchFamily="34" charset="-128"/>
              </a:rPr>
              <a:t> </a:t>
            </a:r>
            <a:r>
              <a:rPr lang="en-US" altLang="ja-JP" sz="2000">
                <a:ea typeface="MS PGothic" pitchFamily="34" charset="-128"/>
              </a:rPr>
              <a:t>Radiation-hard silicon pixel detectors (LHC development)</a:t>
            </a:r>
          </a:p>
        </p:txBody>
      </p:sp>
      <p:sp>
        <p:nvSpPr>
          <p:cNvPr id="11277" name="Text Box 51"/>
          <p:cNvSpPr txBox="1">
            <a:spLocks noChangeArrowheads="1"/>
          </p:cNvSpPr>
          <p:nvPr/>
        </p:nvSpPr>
        <p:spPr bwMode="auto">
          <a:xfrm>
            <a:off x="2051050" y="6143625"/>
            <a:ext cx="6551613" cy="406400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000">
                <a:solidFill>
                  <a:schemeClr val="folHlink"/>
                </a:solidFill>
                <a:ea typeface="MS PGothic" pitchFamily="34" charset="-128"/>
              </a:rPr>
              <a:t> High luminosity of dimuon experiments maintained </a:t>
            </a:r>
          </a:p>
        </p:txBody>
      </p:sp>
      <p:sp>
        <p:nvSpPr>
          <p:cNvPr id="11278" name="TextBox 56"/>
          <p:cNvSpPr txBox="1">
            <a:spLocks noChangeArrowheads="1"/>
          </p:cNvSpPr>
          <p:nvPr/>
        </p:nvSpPr>
        <p:spPr bwMode="auto">
          <a:xfrm>
            <a:off x="1643063" y="5027613"/>
            <a:ext cx="585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Additional bend by the dipole field </a:t>
            </a:r>
          </a:p>
        </p:txBody>
      </p:sp>
      <p:sp>
        <p:nvSpPr>
          <p:cNvPr id="11279" name="TextBox 57"/>
          <p:cNvSpPr txBox="1">
            <a:spLocks noChangeArrowheads="1"/>
          </p:cNvSpPr>
          <p:nvPr/>
        </p:nvSpPr>
        <p:spPr bwMode="auto">
          <a:xfrm>
            <a:off x="2143125" y="5345113"/>
            <a:ext cx="585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C000"/>
                </a:solidFill>
              </a:rPr>
              <a:t>Dimuon coverage extended to low p</a:t>
            </a:r>
            <a:r>
              <a:rPr lang="en-US" sz="2000" baseline="-25000">
                <a:solidFill>
                  <a:srgbClr val="FFC000"/>
                </a:solidFill>
              </a:rPr>
              <a:t>T</a:t>
            </a:r>
            <a:r>
              <a:rPr lang="en-US" sz="2000">
                <a:solidFill>
                  <a:srgbClr val="FFC000"/>
                </a:solidFill>
              </a:rPr>
              <a:t> 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54A725A-DECA-4DC9-89C1-53EE3B122F1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2292" name="Text Box 2"/>
          <p:cNvSpPr txBox="1">
            <a:spLocks noChangeArrowheads="1"/>
          </p:cNvSpPr>
          <p:nvPr/>
        </p:nvSpPr>
        <p:spPr bwMode="auto">
          <a:xfrm>
            <a:off x="0" y="404813"/>
            <a:ext cx="8820150" cy="4333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n-US" sz="2800"/>
              <a:t>Low-mass data sample for 158 AGeV In-In</a:t>
            </a:r>
            <a:r>
              <a:rPr lang="en-US" sz="280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2293" name="Oval 3"/>
          <p:cNvSpPr>
            <a:spLocks noChangeArrowheads="1"/>
          </p:cNvSpPr>
          <p:nvPr/>
        </p:nvSpPr>
        <p:spPr bwMode="auto">
          <a:xfrm>
            <a:off x="5278438" y="2276475"/>
            <a:ext cx="215900" cy="2159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5129213" y="3132138"/>
            <a:ext cx="23145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net sample: </a:t>
            </a:r>
            <a:br>
              <a:rPr lang="en-GB" sz="2000">
                <a:solidFill>
                  <a:schemeClr val="tx2"/>
                </a:solidFill>
                <a:sym typeface="Symbol" pitchFamily="18" charset="2"/>
              </a:rPr>
            </a:b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440 000 events</a:t>
            </a:r>
            <a:endParaRPr lang="en-GB" sz="2000">
              <a:solidFill>
                <a:schemeClr val="bg2"/>
              </a:solidFill>
              <a:sym typeface="Symbol" pitchFamily="18" charset="2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5149850" y="5429250"/>
            <a:ext cx="3635375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ym typeface="Symbol" pitchFamily="18" charset="2"/>
              </a:rPr>
              <a:t>mass resolution:</a:t>
            </a:r>
            <a:br>
              <a:rPr lang="en-GB" sz="2000">
                <a:sym typeface="Symbol" pitchFamily="18" charset="2"/>
              </a:rPr>
            </a:br>
            <a:r>
              <a:rPr lang="en-GB" sz="2000">
                <a:sym typeface="Symbol" pitchFamily="18" charset="2"/>
              </a:rPr>
              <a:t>20 MeV at the </a:t>
            </a:r>
            <a:r>
              <a:rPr lang="en-GB" sz="2000">
                <a:latin typeface="Symbol" pitchFamily="18" charset="2"/>
                <a:sym typeface="Symbol" pitchFamily="18" charset="2"/>
              </a:rPr>
              <a:t>w</a:t>
            </a:r>
            <a:r>
              <a:rPr lang="en-GB" sz="2000">
                <a:sym typeface="Symbol" pitchFamily="18" charset="2"/>
              </a:rPr>
              <a:t> position</a:t>
            </a:r>
          </a:p>
        </p:txBody>
      </p:sp>
      <p:grpSp>
        <p:nvGrpSpPr>
          <p:cNvPr id="12296" name="Group 7"/>
          <p:cNvGrpSpPr>
            <a:grpSpLocks/>
          </p:cNvGrpSpPr>
          <p:nvPr/>
        </p:nvGrpSpPr>
        <p:grpSpPr bwMode="auto">
          <a:xfrm>
            <a:off x="468313" y="1196975"/>
            <a:ext cx="4241800" cy="5084763"/>
            <a:chOff x="204" y="799"/>
            <a:chExt cx="2672" cy="3203"/>
          </a:xfrm>
        </p:grpSpPr>
        <p:sp>
          <p:nvSpPr>
            <p:cNvPr id="12302" name="Oval 8"/>
            <p:cNvSpPr>
              <a:spLocks noChangeArrowheads="1"/>
            </p:cNvSpPr>
            <p:nvPr/>
          </p:nvSpPr>
          <p:spPr bwMode="auto">
            <a:xfrm>
              <a:off x="688" y="1172"/>
              <a:ext cx="127" cy="126"/>
            </a:xfrm>
            <a:prstGeom prst="ellipse">
              <a:avLst/>
            </a:prstGeom>
            <a:noFill/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  <p:pic>
          <p:nvPicPr>
            <p:cNvPr id="12303" name="Picture 9" descr="RawData_FullStat_v1"/>
            <p:cNvPicPr>
              <a:picLocks noChangeAspect="1" noChangeArrowheads="1"/>
            </p:cNvPicPr>
            <p:nvPr/>
          </p:nvPicPr>
          <p:blipFill>
            <a:blip r:embed="rId3"/>
            <a:srcRect l="2585" t="7516"/>
            <a:stretch>
              <a:fillRect/>
            </a:stretch>
          </p:blipFill>
          <p:spPr bwMode="auto">
            <a:xfrm>
              <a:off x="204" y="799"/>
              <a:ext cx="2672" cy="3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304" name="Oval 10"/>
            <p:cNvSpPr>
              <a:spLocks noChangeArrowheads="1"/>
            </p:cNvSpPr>
            <p:nvPr/>
          </p:nvSpPr>
          <p:spPr bwMode="auto">
            <a:xfrm>
              <a:off x="204" y="945"/>
              <a:ext cx="244" cy="625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12297" name="Text Box 5"/>
          <p:cNvSpPr txBox="1">
            <a:spLocks noChangeArrowheads="1"/>
          </p:cNvSpPr>
          <p:nvPr/>
        </p:nvSpPr>
        <p:spPr bwMode="auto">
          <a:xfrm>
            <a:off x="5145088" y="1555750"/>
            <a:ext cx="36004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  combinatorial background </a:t>
            </a:r>
            <a:endParaRPr lang="en-GB" sz="2000">
              <a:solidFill>
                <a:schemeClr val="bg2"/>
              </a:solidFill>
              <a:sym typeface="Symbol" pitchFamily="18" charset="2"/>
            </a:endParaRPr>
          </a:p>
        </p:txBody>
      </p:sp>
      <p:sp>
        <p:nvSpPr>
          <p:cNvPr id="12298" name="Text Box 5"/>
          <p:cNvSpPr txBox="1">
            <a:spLocks noChangeArrowheads="1"/>
          </p:cNvSpPr>
          <p:nvPr/>
        </p:nvSpPr>
        <p:spPr bwMode="auto">
          <a:xfrm>
            <a:off x="5114925" y="1214438"/>
            <a:ext cx="3600450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subtraction of  </a:t>
            </a:r>
          </a:p>
        </p:txBody>
      </p:sp>
      <p:sp>
        <p:nvSpPr>
          <p:cNvPr id="12299" name="Text Box 5"/>
          <p:cNvSpPr txBox="1">
            <a:spLocks noChangeArrowheads="1"/>
          </p:cNvSpPr>
          <p:nvPr/>
        </p:nvSpPr>
        <p:spPr bwMode="auto">
          <a:xfrm>
            <a:off x="5072063" y="1935163"/>
            <a:ext cx="360045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 </a:t>
            </a:r>
            <a:r>
              <a:rPr lang="en-GB" sz="2000">
                <a:solidFill>
                  <a:schemeClr val="bg2"/>
                </a:solidFill>
                <a:sym typeface="Symbol" pitchFamily="18" charset="2"/>
              </a:rPr>
              <a:t>-</a:t>
            </a:r>
            <a:r>
              <a:rPr lang="en-GB" sz="2000">
                <a:sym typeface="Symbol" pitchFamily="18" charset="2"/>
              </a:rPr>
              <a:t>  fake matches between the  </a:t>
            </a:r>
            <a:br>
              <a:rPr lang="en-GB" sz="2000">
                <a:sym typeface="Symbol" pitchFamily="18" charset="2"/>
              </a:rPr>
            </a:br>
            <a:r>
              <a:rPr lang="en-GB" sz="2000">
                <a:sym typeface="Symbol" pitchFamily="18" charset="2"/>
              </a:rPr>
              <a:t>     two spectrometers</a:t>
            </a:r>
          </a:p>
        </p:txBody>
      </p:sp>
      <p:cxnSp>
        <p:nvCxnSpPr>
          <p:cNvPr id="12300" name="Straight Arrow Connector 19"/>
          <p:cNvCxnSpPr>
            <a:cxnSpLocks/>
          </p:cNvCxnSpPr>
          <p:nvPr/>
        </p:nvCxnSpPr>
        <p:spPr bwMode="auto">
          <a:xfrm rot="16200000" flipH="1">
            <a:off x="5976144" y="2896394"/>
            <a:ext cx="341312" cy="6350"/>
          </a:xfrm>
          <a:prstGeom prst="straightConnector1">
            <a:avLst/>
          </a:prstGeom>
          <a:noFill/>
          <a:ln w="317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301" name="Text Box 4"/>
          <p:cNvSpPr txBox="1">
            <a:spLocks noChangeArrowheads="1"/>
          </p:cNvSpPr>
          <p:nvPr/>
        </p:nvSpPr>
        <p:spPr bwMode="auto">
          <a:xfrm>
            <a:off x="5132388" y="4260850"/>
            <a:ext cx="3797300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for the first time, </a:t>
            </a:r>
            <a:r>
              <a:rPr lang="el-GR" sz="2000">
                <a:solidFill>
                  <a:schemeClr val="tx2"/>
                </a:solidFill>
                <a:sym typeface="Symbol" pitchFamily="18" charset="2"/>
              </a:rPr>
              <a:t>η</a:t>
            </a: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, </a:t>
            </a:r>
            <a:r>
              <a:rPr lang="el-GR" sz="2000">
                <a:solidFill>
                  <a:schemeClr val="tx2"/>
                </a:solidFill>
                <a:sym typeface="Symbol" pitchFamily="18" charset="2"/>
              </a:rPr>
              <a:t>ω</a:t>
            </a:r>
            <a:r>
              <a:rPr lang="en-US" sz="2000">
                <a:solidFill>
                  <a:schemeClr val="tx2"/>
                </a:solidFill>
                <a:sym typeface="Symbol" pitchFamily="18" charset="2"/>
              </a:rPr>
              <a:t>, ɸ</a:t>
            </a:r>
            <a:r>
              <a:rPr lang="en-GB" sz="2000">
                <a:solidFill>
                  <a:schemeClr val="tx2"/>
                </a:solidFill>
                <a:sym typeface="Symbol" pitchFamily="18" charset="2"/>
              </a:rPr>
              <a:t> clearly visible in dilepton channel in AA </a:t>
            </a:r>
            <a:endParaRPr lang="en-GB" sz="2000"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2244725" y="530225"/>
            <a:ext cx="5184775" cy="327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GB" sz="2800">
                <a:solidFill>
                  <a:schemeClr val="folHlink"/>
                </a:solidFill>
              </a:rPr>
              <a:t>      </a:t>
            </a:r>
            <a:r>
              <a:rPr lang="en-GB" sz="2800"/>
              <a:t>Excess dimuons</a:t>
            </a:r>
            <a:endParaRPr lang="en-US" sz="2800"/>
          </a:p>
        </p:txBody>
      </p:sp>
      <p:pic>
        <p:nvPicPr>
          <p:cNvPr id="13316" name="Picture 7" descr="IsolationProcedure_FullStat_v2"/>
          <p:cNvPicPr>
            <a:picLocks noChangeAspect="1" noChangeArrowheads="1"/>
          </p:cNvPicPr>
          <p:nvPr/>
        </p:nvPicPr>
        <p:blipFill>
          <a:blip r:embed="rId2"/>
          <a:srcRect t="6514"/>
          <a:stretch>
            <a:fillRect/>
          </a:stretch>
        </p:blipFill>
        <p:spPr bwMode="auto">
          <a:xfrm>
            <a:off x="323850" y="1417638"/>
            <a:ext cx="4246563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428625" y="960438"/>
            <a:ext cx="451802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Phys. Rev. Lett. 96 (2006) 162302</a:t>
            </a:r>
            <a:endParaRPr lang="en-US" sz="2000" i="1"/>
          </a:p>
        </p:txBody>
      </p:sp>
      <p:grpSp>
        <p:nvGrpSpPr>
          <p:cNvPr id="13318" name="Group 16"/>
          <p:cNvGrpSpPr>
            <a:grpSpLocks/>
          </p:cNvGrpSpPr>
          <p:nvPr/>
        </p:nvGrpSpPr>
        <p:grpSpPr bwMode="auto">
          <a:xfrm>
            <a:off x="4967288" y="1663700"/>
            <a:ext cx="4105275" cy="4408488"/>
            <a:chOff x="4824413" y="1663695"/>
            <a:chExt cx="4105305" cy="4408511"/>
          </a:xfrm>
        </p:grpSpPr>
        <p:grpSp>
          <p:nvGrpSpPr>
            <p:cNvPr id="13319" name="Group 15"/>
            <p:cNvGrpSpPr>
              <a:grpSpLocks/>
            </p:cNvGrpSpPr>
            <p:nvPr/>
          </p:nvGrpSpPr>
          <p:grpSpPr bwMode="auto">
            <a:xfrm>
              <a:off x="4824413" y="1663695"/>
              <a:ext cx="4105305" cy="1122363"/>
              <a:chOff x="4824413" y="1500174"/>
              <a:chExt cx="4105305" cy="1122363"/>
            </a:xfrm>
          </p:grpSpPr>
          <p:sp>
            <p:nvSpPr>
              <p:cNvPr id="13324" name="Text Box 10"/>
              <p:cNvSpPr txBox="1">
                <a:spLocks noChangeArrowheads="1"/>
              </p:cNvSpPr>
              <p:nvPr/>
            </p:nvSpPr>
            <p:spPr bwMode="auto">
              <a:xfrm>
                <a:off x="4824413" y="1500174"/>
                <a:ext cx="4085947" cy="396875"/>
              </a:xfrm>
              <a:prstGeom prst="rect">
                <a:avLst/>
              </a:prstGeom>
              <a:noFill/>
              <a:ln w="0" algn="ctr">
                <a:solidFill>
                  <a:srgbClr val="000068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000" u="sng">
                    <a:cs typeface="Arial" charset="0"/>
                  </a:rPr>
                  <a:t>Peripheral data (not shown):</a:t>
                </a:r>
                <a:r>
                  <a:rPr lang="en-US" sz="2000" u="sng">
                    <a:solidFill>
                      <a:schemeClr val="bg1"/>
                    </a:solidFill>
                    <a:cs typeface="Arial" charset="0"/>
                  </a:rPr>
                  <a:t> </a:t>
                </a:r>
                <a:endParaRPr lang="en-US" sz="2000" u="sng">
                  <a:cs typeface="Arial" charset="0"/>
                </a:endParaRPr>
              </a:p>
            </p:txBody>
          </p:sp>
          <p:sp>
            <p:nvSpPr>
              <p:cNvPr id="13325" name="Text Box 11"/>
              <p:cNvSpPr txBox="1">
                <a:spLocks noChangeArrowheads="1"/>
              </p:cNvSpPr>
              <p:nvPr/>
            </p:nvSpPr>
            <p:spPr bwMode="auto">
              <a:xfrm>
                <a:off x="4843771" y="1920862"/>
                <a:ext cx="4085947" cy="701675"/>
              </a:xfrm>
              <a:prstGeom prst="rect">
                <a:avLst/>
              </a:prstGeom>
              <a:noFill/>
              <a:ln w="0" algn="ctr">
                <a:solidFill>
                  <a:srgbClr val="000068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000">
                    <a:cs typeface="Arial" charset="0"/>
                  </a:rPr>
                  <a:t>well described by meson decay cocktail (</a:t>
                </a:r>
                <a:r>
                  <a:rPr lang="el-GR" sz="2000">
                    <a:cs typeface="Arial" charset="0"/>
                  </a:rPr>
                  <a:t>η</a:t>
                </a:r>
                <a:r>
                  <a:rPr lang="en-US" sz="2000">
                    <a:cs typeface="Arial" charset="0"/>
                  </a:rPr>
                  <a:t>, </a:t>
                </a:r>
                <a:r>
                  <a:rPr lang="el-GR" sz="2000">
                    <a:cs typeface="Arial" charset="0"/>
                  </a:rPr>
                  <a:t>η</a:t>
                </a:r>
                <a:r>
                  <a:rPr lang="en-US" sz="2000">
                    <a:cs typeface="Arial" charset="0"/>
                  </a:rPr>
                  <a:t>’, </a:t>
                </a:r>
                <a:r>
                  <a:rPr lang="el-GR" sz="2000">
                    <a:cs typeface="Arial" charset="0"/>
                  </a:rPr>
                  <a:t>ρ</a:t>
                </a:r>
                <a:r>
                  <a:rPr lang="en-US" sz="2000">
                    <a:cs typeface="Arial" charset="0"/>
                  </a:rPr>
                  <a:t>, </a:t>
                </a:r>
                <a:r>
                  <a:rPr lang="el-GR" sz="2000">
                    <a:cs typeface="Arial" charset="0"/>
                  </a:rPr>
                  <a:t>ω</a:t>
                </a:r>
                <a:r>
                  <a:rPr lang="en-US" sz="2000">
                    <a:cs typeface="Arial" charset="0"/>
                  </a:rPr>
                  <a:t>, ɸ)  and DD</a:t>
                </a:r>
                <a:r>
                  <a:rPr lang="en-US" sz="1800">
                    <a:cs typeface="Arial" charset="0"/>
                  </a:rPr>
                  <a:t>                   </a:t>
                </a:r>
                <a:endParaRPr lang="en-US" sz="2000">
                  <a:cs typeface="Arial" charset="0"/>
                </a:endParaRPr>
              </a:p>
            </p:txBody>
          </p:sp>
        </p:grpSp>
        <p:grpSp>
          <p:nvGrpSpPr>
            <p:cNvPr id="13320" name="Group 14"/>
            <p:cNvGrpSpPr>
              <a:grpSpLocks/>
            </p:cNvGrpSpPr>
            <p:nvPr/>
          </p:nvGrpSpPr>
          <p:grpSpPr bwMode="auto">
            <a:xfrm>
              <a:off x="4830369" y="3546494"/>
              <a:ext cx="4085947" cy="2525712"/>
              <a:chOff x="4830369" y="2997187"/>
              <a:chExt cx="4085947" cy="2525712"/>
            </a:xfrm>
          </p:grpSpPr>
          <p:sp>
            <p:nvSpPr>
              <p:cNvPr id="13321" name="Text Box 8"/>
              <p:cNvSpPr txBox="1">
                <a:spLocks noChangeArrowheads="1"/>
              </p:cNvSpPr>
              <p:nvPr/>
            </p:nvSpPr>
            <p:spPr bwMode="auto">
              <a:xfrm>
                <a:off x="4830369" y="3403587"/>
                <a:ext cx="4085947" cy="396875"/>
              </a:xfrm>
              <a:prstGeom prst="rect">
                <a:avLst/>
              </a:prstGeom>
              <a:noFill/>
              <a:ln w="0" algn="ctr">
                <a:solidFill>
                  <a:srgbClr val="000068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000">
                    <a:solidFill>
                      <a:schemeClr val="folHlink"/>
                    </a:solidFill>
                    <a:cs typeface="Arial" charset="0"/>
                  </a:rPr>
                  <a:t>existence of excess dimuons</a:t>
                </a:r>
                <a:r>
                  <a:rPr lang="en-US" sz="1800">
                    <a:cs typeface="Arial" charset="0"/>
                  </a:rPr>
                  <a:t>              </a:t>
                </a:r>
                <a:endParaRPr lang="en-US" sz="2000">
                  <a:cs typeface="Arial" charset="0"/>
                </a:endParaRPr>
              </a:p>
            </p:txBody>
          </p:sp>
          <p:sp>
            <p:nvSpPr>
              <p:cNvPr id="13322" name="Text Box 12"/>
              <p:cNvSpPr txBox="1">
                <a:spLocks noChangeArrowheads="1"/>
              </p:cNvSpPr>
              <p:nvPr/>
            </p:nvSpPr>
            <p:spPr bwMode="auto">
              <a:xfrm>
                <a:off x="4830369" y="2997187"/>
                <a:ext cx="4085947" cy="396875"/>
              </a:xfrm>
              <a:prstGeom prst="rect">
                <a:avLst/>
              </a:prstGeom>
              <a:noFill/>
              <a:ln w="0" algn="ctr">
                <a:solidFill>
                  <a:srgbClr val="000068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000" u="sng">
                    <a:cs typeface="Arial" charset="0"/>
                  </a:rPr>
                  <a:t>More central data (shown): </a:t>
                </a:r>
                <a:r>
                  <a:rPr lang="en-US" sz="2000">
                    <a:cs typeface="Arial" charset="0"/>
                  </a:rPr>
                  <a:t>  </a:t>
                </a:r>
                <a:r>
                  <a:rPr lang="en-US" sz="1800">
                    <a:cs typeface="Arial" charset="0"/>
                  </a:rPr>
                  <a:t>                   </a:t>
                </a:r>
                <a:endParaRPr lang="en-US" sz="2000">
                  <a:cs typeface="Arial" charset="0"/>
                </a:endParaRPr>
              </a:p>
            </p:txBody>
          </p:sp>
          <p:sp>
            <p:nvSpPr>
              <p:cNvPr id="13323" name="Text Box 14"/>
              <p:cNvSpPr txBox="1">
                <a:spLocks noChangeArrowheads="1"/>
              </p:cNvSpPr>
              <p:nvPr/>
            </p:nvSpPr>
            <p:spPr bwMode="auto">
              <a:xfrm>
                <a:off x="4830369" y="3890949"/>
                <a:ext cx="4085947" cy="1631950"/>
              </a:xfrm>
              <a:prstGeom prst="rect">
                <a:avLst/>
              </a:prstGeom>
              <a:noFill/>
              <a:ln w="0" algn="ctr">
                <a:solidFill>
                  <a:srgbClr val="000068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/>
                <a:r>
                  <a:rPr lang="en-US" sz="2000">
                    <a:cs typeface="Arial" charset="0"/>
                  </a:rPr>
                  <a:t>isolation of excess by subtraction of  the </a:t>
                </a:r>
                <a:r>
                  <a:rPr lang="en-US" sz="2000">
                    <a:solidFill>
                      <a:schemeClr val="folHlink"/>
                    </a:solidFill>
                    <a:cs typeface="Arial" charset="0"/>
                  </a:rPr>
                  <a:t>measured</a:t>
                </a:r>
                <a:r>
                  <a:rPr lang="en-US" sz="2000">
                    <a:cs typeface="Arial" charset="0"/>
                  </a:rPr>
                  <a:t> decay cocktail (without </a:t>
                </a:r>
                <a:r>
                  <a:rPr lang="en-US" sz="2000">
                    <a:latin typeface="Symbol" pitchFamily="18" charset="2"/>
                    <a:cs typeface="Arial" charset="0"/>
                  </a:rPr>
                  <a:t>r</a:t>
                </a:r>
                <a:r>
                  <a:rPr lang="en-US" sz="2000">
                    <a:cs typeface="Arial" charset="0"/>
                  </a:rPr>
                  <a:t>), based solely on </a:t>
                </a:r>
                <a:r>
                  <a:rPr lang="en-US" sz="2000">
                    <a:solidFill>
                      <a:schemeClr val="folHlink"/>
                    </a:solidFill>
                    <a:cs typeface="Arial" charset="0"/>
                  </a:rPr>
                  <a:t>local </a:t>
                </a:r>
                <a:r>
                  <a:rPr lang="en-US" sz="2000">
                    <a:cs typeface="Arial" charset="0"/>
                  </a:rPr>
                  <a:t>criteria for the major sources </a:t>
                </a:r>
                <a:r>
                  <a:rPr lang="en-US" sz="1800">
                    <a:cs typeface="Arial" charset="0"/>
                  </a:rPr>
                  <a:t> </a:t>
                </a:r>
                <a:br>
                  <a:rPr lang="en-US" sz="1800">
                    <a:cs typeface="Arial" charset="0"/>
                  </a:rPr>
                </a:br>
                <a:r>
                  <a:rPr lang="el-GR" sz="2000">
                    <a:cs typeface="Arial" charset="0"/>
                  </a:rPr>
                  <a:t>η</a:t>
                </a:r>
                <a:r>
                  <a:rPr lang="en-US" sz="2000">
                    <a:cs typeface="Arial" charset="0"/>
                  </a:rPr>
                  <a:t>  Dalitz, </a:t>
                </a:r>
                <a:r>
                  <a:rPr lang="el-GR" sz="2000">
                    <a:cs typeface="Arial" charset="0"/>
                  </a:rPr>
                  <a:t>ω</a:t>
                </a:r>
                <a:r>
                  <a:rPr lang="en-US" sz="2000">
                    <a:cs typeface="Arial" charset="0"/>
                  </a:rPr>
                  <a:t> and ɸ       </a:t>
                </a:r>
              </a:p>
            </p:txBody>
          </p:sp>
        </p:grpSp>
      </p:grp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9923C4-7E7B-4CC4-88AB-F05239DD93A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E7FE112-4E34-4315-9413-78AA117C10B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40" name="Text Box 37"/>
          <p:cNvSpPr txBox="1">
            <a:spLocks noChangeArrowheads="1"/>
          </p:cNvSpPr>
          <p:nvPr/>
        </p:nvSpPr>
        <p:spPr bwMode="auto">
          <a:xfrm>
            <a:off x="828675" y="338138"/>
            <a:ext cx="799147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Excess mass spectra in 12 centrality windows</a:t>
            </a:r>
            <a:endParaRPr lang="en-US" sz="2800"/>
          </a:p>
        </p:txBody>
      </p:sp>
      <p:sp>
        <p:nvSpPr>
          <p:cNvPr id="14341" name="Text Box 40"/>
          <p:cNvSpPr txBox="1">
            <a:spLocks noChangeArrowheads="1"/>
          </p:cNvSpPr>
          <p:nvPr/>
        </p:nvSpPr>
        <p:spPr bwMode="auto">
          <a:xfrm>
            <a:off x="936625" y="960438"/>
            <a:ext cx="356393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000" i="1"/>
              <a:t>Eur.Phys.J.C 49 (2007) 235</a:t>
            </a:r>
            <a:endParaRPr lang="en-US" sz="2000" i="1"/>
          </a:p>
        </p:txBody>
      </p:sp>
      <p:sp>
        <p:nvSpPr>
          <p:cNvPr id="14342" name="Text Box 59"/>
          <p:cNvSpPr txBox="1">
            <a:spLocks noChangeArrowheads="1"/>
          </p:cNvSpPr>
          <p:nvPr/>
        </p:nvSpPr>
        <p:spPr bwMode="auto">
          <a:xfrm>
            <a:off x="5572125" y="2584450"/>
            <a:ext cx="2916238" cy="2092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</a:rPr>
              <a:t>clear excess </a:t>
            </a:r>
            <a:r>
              <a:rPr lang="en-GB" sz="2000"/>
              <a:t>above the cocktail </a:t>
            </a:r>
            <a:r>
              <a:rPr lang="en-GB" sz="2000">
                <a:cs typeface="Arial" charset="0"/>
                <a:sym typeface="Symbol" pitchFamily="18" charset="2"/>
              </a:rPr>
              <a:t>ρ</a:t>
            </a:r>
            <a:r>
              <a:rPr lang="en-GB" sz="2000">
                <a:sym typeface="Symbol" pitchFamily="18" charset="2"/>
              </a:rPr>
              <a:t> (bound to the </a:t>
            </a:r>
            <a:r>
              <a:rPr lang="el-GR" sz="2000">
                <a:cs typeface="Arial" charset="0"/>
                <a:sym typeface="Symbol" pitchFamily="18" charset="2"/>
              </a:rPr>
              <a:t>ω</a:t>
            </a:r>
            <a:r>
              <a:rPr lang="en-GB" sz="2000">
                <a:sym typeface="Symbol" pitchFamily="18" charset="2"/>
              </a:rPr>
              <a:t> with </a:t>
            </a:r>
            <a:r>
              <a:rPr lang="el-GR" sz="2000">
                <a:cs typeface="Arial" charset="0"/>
                <a:sym typeface="Symbol" pitchFamily="18" charset="2"/>
              </a:rPr>
              <a:t>ρ</a:t>
            </a:r>
            <a:r>
              <a:rPr lang="en-US" sz="2000">
                <a:cs typeface="Arial" charset="0"/>
                <a:sym typeface="Symbol" pitchFamily="18" charset="2"/>
              </a:rPr>
              <a:t>/</a:t>
            </a:r>
            <a:r>
              <a:rPr lang="el-GR" sz="2000">
                <a:cs typeface="Arial" charset="0"/>
                <a:sym typeface="Symbol" pitchFamily="18" charset="2"/>
              </a:rPr>
              <a:t>ω</a:t>
            </a:r>
            <a:r>
              <a:rPr lang="en-GB" sz="2000">
                <a:sym typeface="Symbol" pitchFamily="18" charset="2"/>
              </a:rPr>
              <a:t>=1.0)</a:t>
            </a:r>
          </a:p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  <a:sym typeface="Symbol" pitchFamily="18" charset="2"/>
              </a:rPr>
              <a:t>excess centered at the nominal </a:t>
            </a:r>
            <a:r>
              <a:rPr lang="el-GR" sz="200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ρ</a:t>
            </a:r>
            <a:r>
              <a:rPr lang="en-GB" sz="2000">
                <a:solidFill>
                  <a:schemeClr val="folHlink"/>
                </a:solidFill>
                <a:sym typeface="Symbol" pitchFamily="18" charset="2"/>
              </a:rPr>
              <a:t> pole </a:t>
            </a:r>
            <a:r>
              <a:rPr lang="en-GB" sz="2000">
                <a:sym typeface="Symbol" pitchFamily="18" charset="2"/>
              </a:rPr>
              <a:t>rising with centrality</a:t>
            </a:r>
          </a:p>
        </p:txBody>
      </p:sp>
      <p:sp>
        <p:nvSpPr>
          <p:cNvPr id="14343" name="Text Box 60"/>
          <p:cNvSpPr txBox="1">
            <a:spLocks noChangeArrowheads="1"/>
          </p:cNvSpPr>
          <p:nvPr/>
        </p:nvSpPr>
        <p:spPr bwMode="auto">
          <a:xfrm>
            <a:off x="5572125" y="1628775"/>
            <a:ext cx="2916238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no cocktail </a:t>
            </a:r>
            <a:r>
              <a:rPr lang="en-GB" sz="2000">
                <a:sym typeface="Symbol" pitchFamily="18" charset="2"/>
              </a:rPr>
              <a:t> </a:t>
            </a:r>
            <a:r>
              <a:rPr lang="en-GB" sz="2000"/>
              <a:t>subtracted</a:t>
            </a:r>
            <a:br>
              <a:rPr lang="en-GB" sz="2000"/>
            </a:br>
            <a:r>
              <a:rPr lang="en-GB" sz="2000"/>
              <a:t>DD subtracted</a:t>
            </a:r>
            <a:endParaRPr lang="en-US" sz="2000"/>
          </a:p>
        </p:txBody>
      </p:sp>
      <p:grpSp>
        <p:nvGrpSpPr>
          <p:cNvPr id="14344" name="Group 62"/>
          <p:cNvGrpSpPr>
            <a:grpSpLocks/>
          </p:cNvGrpSpPr>
          <p:nvPr/>
        </p:nvGrpSpPr>
        <p:grpSpPr bwMode="auto">
          <a:xfrm>
            <a:off x="6429375" y="981075"/>
            <a:ext cx="1079500" cy="504825"/>
            <a:chOff x="3697" y="645"/>
            <a:chExt cx="680" cy="318"/>
          </a:xfrm>
        </p:grpSpPr>
        <p:sp>
          <p:nvSpPr>
            <p:cNvPr id="14363" name="Text Box 63"/>
            <p:cNvSpPr txBox="1">
              <a:spLocks noChangeArrowheads="1"/>
            </p:cNvSpPr>
            <p:nvPr/>
          </p:nvSpPr>
          <p:spPr bwMode="auto">
            <a:xfrm>
              <a:off x="3787" y="663"/>
              <a:ext cx="590" cy="2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/>
                <a:t>all p</a:t>
              </a:r>
              <a:r>
                <a:rPr lang="en-GB" sz="2000" baseline="-25000"/>
                <a:t>T</a:t>
              </a:r>
              <a:endParaRPr lang="en-US" sz="2000" baseline="-25000"/>
            </a:p>
          </p:txBody>
        </p:sp>
        <p:sp>
          <p:nvSpPr>
            <p:cNvPr id="14364" name="Oval 64"/>
            <p:cNvSpPr>
              <a:spLocks noChangeArrowheads="1"/>
            </p:cNvSpPr>
            <p:nvPr/>
          </p:nvSpPr>
          <p:spPr bwMode="auto">
            <a:xfrm>
              <a:off x="3697" y="645"/>
              <a:ext cx="635" cy="318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 w="28575" algn="ctr">
              <a:solidFill>
                <a:schemeClr val="folHlink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/>
            </a:p>
          </p:txBody>
        </p:sp>
      </p:grpSp>
      <p:grpSp>
        <p:nvGrpSpPr>
          <p:cNvPr id="14345" name="Group 65"/>
          <p:cNvGrpSpPr>
            <a:grpSpLocks/>
          </p:cNvGrpSpPr>
          <p:nvPr/>
        </p:nvGrpSpPr>
        <p:grpSpPr bwMode="auto">
          <a:xfrm>
            <a:off x="285750" y="1385888"/>
            <a:ext cx="4929188" cy="5114925"/>
            <a:chOff x="204" y="618"/>
            <a:chExt cx="3379" cy="3522"/>
          </a:xfrm>
        </p:grpSpPr>
        <p:grpSp>
          <p:nvGrpSpPr>
            <p:cNvPr id="14349" name="Group 66"/>
            <p:cNvGrpSpPr>
              <a:grpSpLocks/>
            </p:cNvGrpSpPr>
            <p:nvPr/>
          </p:nvGrpSpPr>
          <p:grpSpPr bwMode="auto">
            <a:xfrm>
              <a:off x="204" y="618"/>
              <a:ext cx="3379" cy="2631"/>
              <a:chOff x="113" y="527"/>
              <a:chExt cx="4748" cy="3541"/>
            </a:xfrm>
          </p:grpSpPr>
          <p:pic>
            <p:nvPicPr>
              <p:cNvPr id="14353" name="Picture 67" descr="SemiPeriph_4Bin"/>
              <p:cNvPicPr>
                <a:picLocks noChangeAspect="1" noChangeArrowheads="1"/>
              </p:cNvPicPr>
              <p:nvPr/>
            </p:nvPicPr>
            <p:blipFill>
              <a:blip r:embed="rId3"/>
              <a:srcRect t="5034" r="2335"/>
              <a:stretch>
                <a:fillRect/>
              </a:stretch>
            </p:blipFill>
            <p:spPr bwMode="auto">
              <a:xfrm>
                <a:off x="113" y="2853"/>
                <a:ext cx="1633" cy="1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4354" name="Group 68"/>
              <p:cNvGrpSpPr>
                <a:grpSpLocks/>
              </p:cNvGrpSpPr>
              <p:nvPr/>
            </p:nvGrpSpPr>
            <p:grpSpPr bwMode="auto">
              <a:xfrm>
                <a:off x="113" y="527"/>
                <a:ext cx="4748" cy="2357"/>
                <a:chOff x="113" y="797"/>
                <a:chExt cx="4748" cy="2357"/>
              </a:xfrm>
            </p:grpSpPr>
            <p:pic>
              <p:nvPicPr>
                <p:cNvPr id="14357" name="Picture 69" descr="Periph_1Bin"/>
                <p:cNvPicPr>
                  <a:picLocks noChangeAspect="1" noChangeArrowheads="1"/>
                </p:cNvPicPr>
                <p:nvPr/>
              </p:nvPicPr>
              <p:blipFill>
                <a:blip r:embed="rId4"/>
                <a:srcRect t="5186" r="2043"/>
                <a:stretch>
                  <a:fillRect/>
                </a:stretch>
              </p:blipFill>
              <p:spPr bwMode="auto">
                <a:xfrm>
                  <a:off x="113" y="797"/>
                  <a:ext cx="1588" cy="11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358" name="Picture 70" descr="Periph_2Bin"/>
                <p:cNvPicPr>
                  <a:picLocks noChangeAspect="1" noChangeArrowheads="1"/>
                </p:cNvPicPr>
                <p:nvPr/>
              </p:nvPicPr>
              <p:blipFill>
                <a:blip r:embed="rId5"/>
                <a:srcRect t="5034" r="2335"/>
                <a:stretch>
                  <a:fillRect/>
                </a:stretch>
              </p:blipFill>
              <p:spPr bwMode="auto">
                <a:xfrm>
                  <a:off x="1693" y="799"/>
                  <a:ext cx="1588" cy="11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359" name="Picture 71" descr="Periph_3Bin"/>
                <p:cNvPicPr>
                  <a:picLocks noChangeAspect="1" noChangeArrowheads="1"/>
                </p:cNvPicPr>
                <p:nvPr/>
              </p:nvPicPr>
              <p:blipFill>
                <a:blip r:embed="rId6"/>
                <a:srcRect t="5034" r="1022"/>
                <a:stretch>
                  <a:fillRect/>
                </a:stretch>
              </p:blipFill>
              <p:spPr bwMode="auto">
                <a:xfrm>
                  <a:off x="3283" y="809"/>
                  <a:ext cx="1547" cy="121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360" name="Picture 72" descr="SemiPeriph_1Bin"/>
                <p:cNvPicPr>
                  <a:picLocks noChangeAspect="1" noChangeArrowheads="1"/>
                </p:cNvPicPr>
                <p:nvPr/>
              </p:nvPicPr>
              <p:blipFill>
                <a:blip r:embed="rId7"/>
                <a:srcRect t="5034" r="2335"/>
                <a:stretch>
                  <a:fillRect/>
                </a:stretch>
              </p:blipFill>
              <p:spPr bwMode="auto">
                <a:xfrm>
                  <a:off x="113" y="1971"/>
                  <a:ext cx="1633" cy="1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361" name="Picture 73" descr="SemiPeriph_2Bin"/>
                <p:cNvPicPr>
                  <a:picLocks noChangeAspect="1" noChangeArrowheads="1"/>
                </p:cNvPicPr>
                <p:nvPr/>
              </p:nvPicPr>
              <p:blipFill>
                <a:blip r:embed="rId8"/>
                <a:srcRect t="5034" r="1022"/>
                <a:stretch>
                  <a:fillRect/>
                </a:stretch>
              </p:blipFill>
              <p:spPr bwMode="auto">
                <a:xfrm>
                  <a:off x="1730" y="1988"/>
                  <a:ext cx="1588" cy="116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362" name="Picture 74" descr="SemiPeriph_3Bin"/>
                <p:cNvPicPr>
                  <a:picLocks noChangeAspect="1" noChangeArrowheads="1"/>
                </p:cNvPicPr>
                <p:nvPr/>
              </p:nvPicPr>
              <p:blipFill>
                <a:blip r:embed="rId9"/>
                <a:srcRect t="5034" r="2335"/>
                <a:stretch>
                  <a:fillRect/>
                </a:stretch>
              </p:blipFill>
              <p:spPr bwMode="auto">
                <a:xfrm>
                  <a:off x="3319" y="1987"/>
                  <a:ext cx="1542" cy="116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4355" name="Picture 75" descr="SemiCentral_1Bin"/>
              <p:cNvPicPr>
                <a:picLocks noChangeAspect="1" noChangeArrowheads="1"/>
              </p:cNvPicPr>
              <p:nvPr/>
            </p:nvPicPr>
            <p:blipFill>
              <a:blip r:embed="rId10"/>
              <a:srcRect t="5034" r="2335"/>
              <a:stretch>
                <a:fillRect/>
              </a:stretch>
            </p:blipFill>
            <p:spPr bwMode="auto">
              <a:xfrm>
                <a:off x="1746" y="2886"/>
                <a:ext cx="1542" cy="1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6" name="Picture 76" descr="SemiCentral_2Bin"/>
              <p:cNvPicPr>
                <a:picLocks noChangeAspect="1" noChangeArrowheads="1"/>
              </p:cNvPicPr>
              <p:nvPr/>
            </p:nvPicPr>
            <p:blipFill>
              <a:blip r:embed="rId11"/>
              <a:srcRect t="5034" r="2335"/>
              <a:stretch>
                <a:fillRect/>
              </a:stretch>
            </p:blipFill>
            <p:spPr bwMode="auto">
              <a:xfrm>
                <a:off x="3280" y="2878"/>
                <a:ext cx="1550" cy="1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4350" name="Picture 77" descr="SemiCentral_3Bin"/>
            <p:cNvPicPr>
              <a:picLocks noChangeAspect="1" noChangeArrowheads="1"/>
            </p:cNvPicPr>
            <p:nvPr/>
          </p:nvPicPr>
          <p:blipFill>
            <a:blip r:embed="rId12"/>
            <a:srcRect t="5034"/>
            <a:stretch>
              <a:fillRect/>
            </a:stretch>
          </p:blipFill>
          <p:spPr bwMode="auto">
            <a:xfrm>
              <a:off x="206" y="3241"/>
              <a:ext cx="1179" cy="8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1" name="Picture 78" descr="Central_1Bin"/>
            <p:cNvPicPr>
              <a:picLocks noChangeAspect="1" noChangeArrowheads="1"/>
            </p:cNvPicPr>
            <p:nvPr/>
          </p:nvPicPr>
          <p:blipFill>
            <a:blip r:embed="rId13"/>
            <a:srcRect t="5034" r="1022"/>
            <a:stretch>
              <a:fillRect/>
            </a:stretch>
          </p:blipFill>
          <p:spPr bwMode="auto">
            <a:xfrm>
              <a:off x="1346" y="3249"/>
              <a:ext cx="1179" cy="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352" name="Picture 79" descr="Central_2Bin"/>
            <p:cNvPicPr>
              <a:picLocks noChangeAspect="1" noChangeArrowheads="1"/>
            </p:cNvPicPr>
            <p:nvPr/>
          </p:nvPicPr>
          <p:blipFill>
            <a:blip r:embed="rId14"/>
            <a:srcRect t="6750" r="2335"/>
            <a:stretch>
              <a:fillRect/>
            </a:stretch>
          </p:blipFill>
          <p:spPr bwMode="auto">
            <a:xfrm>
              <a:off x="2472" y="3249"/>
              <a:ext cx="1089" cy="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46" name="Text Box 4"/>
          <p:cNvSpPr txBox="1">
            <a:spLocks noChangeArrowheads="1"/>
          </p:cNvSpPr>
          <p:nvPr/>
        </p:nvSpPr>
        <p:spPr bwMode="auto">
          <a:xfrm>
            <a:off x="5572125" y="4935538"/>
            <a:ext cx="30003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monotonic broadening </a:t>
            </a:r>
            <a:br>
              <a:rPr lang="en-GB" sz="2000"/>
            </a:br>
            <a:r>
              <a:rPr lang="en-GB" sz="2000"/>
              <a:t>with centrality</a:t>
            </a:r>
            <a:endParaRPr lang="en-GB" sz="2000">
              <a:sym typeface="Wingdings" pitchFamily="2" charset="2"/>
            </a:endParaRPr>
          </a:p>
        </p:txBody>
      </p:sp>
      <p:sp>
        <p:nvSpPr>
          <p:cNvPr id="14347" name="Text Box 4"/>
          <p:cNvSpPr txBox="1">
            <a:spLocks noChangeArrowheads="1"/>
          </p:cNvSpPr>
          <p:nvPr/>
        </p:nvSpPr>
        <p:spPr bwMode="auto">
          <a:xfrm>
            <a:off x="5581650" y="6100763"/>
            <a:ext cx="2847975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  <a:sym typeface="Wingdings" pitchFamily="2" charset="2"/>
              </a:rPr>
              <a:t>  </a:t>
            </a:r>
            <a:r>
              <a:rPr lang="en-GB" sz="2000">
                <a:solidFill>
                  <a:schemeClr val="folHlink"/>
                </a:solidFill>
              </a:rPr>
              <a:t>“melting” of the </a:t>
            </a:r>
            <a:r>
              <a:rPr lang="en-GB" sz="2000">
                <a:solidFill>
                  <a:schemeClr val="folHlink"/>
                </a:solidFill>
                <a:latin typeface="Symbol" pitchFamily="18" charset="2"/>
              </a:rPr>
              <a:t>r</a:t>
            </a:r>
            <a:endParaRPr lang="en-US" sz="2000">
              <a:solidFill>
                <a:schemeClr val="folHlink"/>
              </a:solidFill>
              <a:latin typeface="Symbol" pitchFamily="18" charset="2"/>
            </a:endParaRPr>
          </a:p>
        </p:txBody>
      </p:sp>
      <p:cxnSp>
        <p:nvCxnSpPr>
          <p:cNvPr id="14348" name="Straight Arrow Connector 28"/>
          <p:cNvCxnSpPr>
            <a:cxnSpLocks noChangeShapeType="1"/>
          </p:cNvCxnSpPr>
          <p:nvPr/>
        </p:nvCxnSpPr>
        <p:spPr bwMode="auto">
          <a:xfrm rot="5400000">
            <a:off x="6430169" y="5899944"/>
            <a:ext cx="285750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S. Damjanovic, Quark Matter 2008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F852035-8C7C-4529-B08F-51DD1ADD0A9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5364" name="Text Box 2"/>
          <p:cNvSpPr txBox="1">
            <a:spLocks noChangeArrowheads="1"/>
          </p:cNvSpPr>
          <p:nvPr/>
        </p:nvSpPr>
        <p:spPr bwMode="auto">
          <a:xfrm>
            <a:off x="1116013" y="404813"/>
            <a:ext cx="69850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800"/>
              <a:t>Centrality dependence of excess yields</a:t>
            </a:r>
            <a:endParaRPr lang="en-US" sz="280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5364163" y="3500438"/>
            <a:ext cx="33845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peak:            R=C-1/2(L+U) continuum:  3/2(L+U)</a:t>
            </a:r>
            <a:endParaRPr lang="en-US" sz="2000"/>
          </a:p>
        </p:txBody>
      </p:sp>
      <p:grpSp>
        <p:nvGrpSpPr>
          <p:cNvPr id="15366" name="Group 11"/>
          <p:cNvGrpSpPr>
            <a:grpSpLocks/>
          </p:cNvGrpSpPr>
          <p:nvPr/>
        </p:nvGrpSpPr>
        <p:grpSpPr bwMode="auto">
          <a:xfrm>
            <a:off x="5364163" y="1125538"/>
            <a:ext cx="3455987" cy="2305050"/>
            <a:chOff x="3152" y="572"/>
            <a:chExt cx="2177" cy="1452"/>
          </a:xfrm>
        </p:grpSpPr>
        <p:pic>
          <p:nvPicPr>
            <p:cNvPr id="15370" name="Picture 12" descr="EP_Shape"/>
            <p:cNvPicPr>
              <a:picLocks noChangeAspect="1" noChangeArrowheads="1"/>
            </p:cNvPicPr>
            <p:nvPr/>
          </p:nvPicPr>
          <p:blipFill>
            <a:blip r:embed="rId3"/>
            <a:srcRect r="1817"/>
            <a:stretch>
              <a:fillRect/>
            </a:stretch>
          </p:blipFill>
          <p:spPr bwMode="auto">
            <a:xfrm>
              <a:off x="3152" y="572"/>
              <a:ext cx="2177" cy="14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4310" y="1525"/>
              <a:ext cx="339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b="1">
                  <a:solidFill>
                    <a:srgbClr val="FF3300"/>
                  </a:solidFill>
                  <a:latin typeface="Symbol" pitchFamily="18" charset="2"/>
                </a:rPr>
                <a:t>r</a:t>
              </a:r>
              <a:endParaRPr lang="en-US" b="1">
                <a:solidFill>
                  <a:srgbClr val="FF3300"/>
                </a:solidFill>
                <a:latin typeface="Symbol" pitchFamily="18" charset="2"/>
              </a:endParaRPr>
            </a:p>
          </p:txBody>
        </p:sp>
      </p:grpSp>
      <p:pic>
        <p:nvPicPr>
          <p:cNvPr id="15367" name="Picture 14" descr="ShapeAnalysis_Lin"/>
          <p:cNvPicPr>
            <a:picLocks noChangeAspect="1" noChangeArrowheads="1"/>
          </p:cNvPicPr>
          <p:nvPr/>
        </p:nvPicPr>
        <p:blipFill>
          <a:blip r:embed="rId4"/>
          <a:srcRect t="4639" r="3490"/>
          <a:stretch>
            <a:fillRect/>
          </a:stretch>
        </p:blipFill>
        <p:spPr bwMode="auto">
          <a:xfrm>
            <a:off x="179388" y="1125538"/>
            <a:ext cx="5040312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 Box 15"/>
          <p:cNvSpPr txBox="1">
            <a:spLocks noChangeArrowheads="1"/>
          </p:cNvSpPr>
          <p:nvPr/>
        </p:nvSpPr>
        <p:spPr bwMode="auto">
          <a:xfrm>
            <a:off x="323850" y="5373688"/>
            <a:ext cx="84963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- strong increase of continuum (by a factor of &gt;10)</a:t>
            </a:r>
            <a:br>
              <a:rPr lang="en-US" sz="2000">
                <a:solidFill>
                  <a:schemeClr val="folHlink"/>
                </a:solidFill>
              </a:rPr>
            </a:br>
            <a:r>
              <a:rPr lang="en-US" sz="2000">
                <a:solidFill>
                  <a:schemeClr val="folHlink"/>
                </a:solidFill>
              </a:rPr>
              <a:t>- decrease of 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r</a:t>
            </a:r>
            <a:r>
              <a:rPr lang="en-US" sz="2000">
                <a:solidFill>
                  <a:schemeClr val="folHlink"/>
                </a:solidFill>
              </a:rPr>
              <a:t> peak (nearly a factor of 2) </a:t>
            </a:r>
            <a:br>
              <a:rPr lang="en-US" sz="2000">
                <a:solidFill>
                  <a:schemeClr val="folHlink"/>
                </a:solidFill>
              </a:rPr>
            </a:br>
            <a:r>
              <a:rPr lang="en-US" sz="2000">
                <a:solidFill>
                  <a:schemeClr val="folHlink"/>
                </a:solidFill>
              </a:rPr>
              <a:t>- rapid initial increase of total, reaching already 3 at dN</a:t>
            </a:r>
            <a:r>
              <a:rPr lang="en-US" sz="2000" baseline="-25000">
                <a:solidFill>
                  <a:schemeClr val="folHlink"/>
                </a:solidFill>
              </a:rPr>
              <a:t>ch</a:t>
            </a:r>
            <a:r>
              <a:rPr lang="en-US" sz="2000">
                <a:solidFill>
                  <a:schemeClr val="folHlink"/>
                </a:solidFill>
              </a:rPr>
              <a:t>/d</a:t>
            </a:r>
            <a:r>
              <a:rPr lang="en-US" sz="2000">
                <a:solidFill>
                  <a:schemeClr val="folHlink"/>
                </a:solidFill>
                <a:latin typeface="Symbol" pitchFamily="18" charset="2"/>
              </a:rPr>
              <a:t>h</a:t>
            </a:r>
            <a:r>
              <a:rPr lang="en-US" sz="2000">
                <a:solidFill>
                  <a:schemeClr val="folHlink"/>
                </a:solidFill>
              </a:rPr>
              <a:t>=N</a:t>
            </a:r>
            <a:r>
              <a:rPr lang="en-US" sz="2000" baseline="-25000">
                <a:solidFill>
                  <a:schemeClr val="folHlink"/>
                </a:solidFill>
              </a:rPr>
              <a:t>part</a:t>
            </a:r>
            <a:r>
              <a:rPr lang="en-US" sz="2000">
                <a:solidFill>
                  <a:schemeClr val="folHlink"/>
                </a:solidFill>
              </a:rPr>
              <a:t>=50</a:t>
            </a:r>
            <a:endParaRPr lang="en-US" sz="2000" baseline="-25000">
              <a:solidFill>
                <a:schemeClr val="folHlink"/>
              </a:solidFill>
            </a:endParaRPr>
          </a:p>
        </p:txBody>
      </p:sp>
      <p:sp>
        <p:nvSpPr>
          <p:cNvPr id="15369" name="Text Box 16"/>
          <p:cNvSpPr txBox="1">
            <a:spLocks noChangeArrowheads="1"/>
          </p:cNvSpPr>
          <p:nvPr/>
        </p:nvSpPr>
        <p:spPr bwMode="auto">
          <a:xfrm>
            <a:off x="5364163" y="4292600"/>
            <a:ext cx="3279775" cy="708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normalization to cocktail </a:t>
            </a:r>
            <a:r>
              <a:rPr lang="el-GR" sz="2000">
                <a:cs typeface="Arial" charset="0"/>
              </a:rPr>
              <a:t>ρ</a:t>
            </a:r>
            <a:r>
              <a:rPr lang="en-GB" sz="2000"/>
              <a:t>, bound to </a:t>
            </a:r>
            <a:r>
              <a:rPr lang="el-GR" sz="2000">
                <a:cs typeface="Arial" charset="0"/>
              </a:rPr>
              <a:t>ω</a:t>
            </a:r>
            <a:r>
              <a:rPr lang="en-GB" sz="2000"/>
              <a:t> with </a:t>
            </a:r>
            <a:r>
              <a:rPr lang="el-GR" sz="2000">
                <a:cs typeface="Arial" charset="0"/>
              </a:rPr>
              <a:t>ρ</a:t>
            </a:r>
            <a:r>
              <a:rPr lang="en-GB" sz="2000">
                <a:latin typeface="Symbol" pitchFamily="18" charset="2"/>
              </a:rPr>
              <a:t>/</a:t>
            </a:r>
            <a:r>
              <a:rPr lang="el-GR" sz="2000">
                <a:cs typeface="Arial" charset="0"/>
              </a:rPr>
              <a:t>ω</a:t>
            </a:r>
            <a:r>
              <a:rPr lang="en-GB" sz="2000"/>
              <a:t>=1.0   </a:t>
            </a:r>
            <a:endParaRPr lang="en-US" sz="200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eaVert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24097</TotalTime>
  <Words>1483</Words>
  <Application>Microsoft PowerPoint</Application>
  <PresentationFormat>On-screen Show (4:3)</PresentationFormat>
  <Paragraphs>270</Paragraphs>
  <Slides>30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Cascade</vt:lpstr>
      <vt:lpstr>Equation</vt:lpstr>
      <vt:lpstr>Clip</vt:lpstr>
      <vt:lpstr>Thermal dileptons at SPS energies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 Lourenço</dc:creator>
  <cp:lastModifiedBy>prince</cp:lastModifiedBy>
  <cp:revision>1505</cp:revision>
  <dcterms:created xsi:type="dcterms:W3CDTF">2004-03-06T18:25:21Z</dcterms:created>
  <dcterms:modified xsi:type="dcterms:W3CDTF">2008-02-08T09:31:46Z</dcterms:modified>
</cp:coreProperties>
</file>