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84" r:id="rId5"/>
    <p:sldId id="275" r:id="rId6"/>
    <p:sldId id="276" r:id="rId7"/>
    <p:sldId id="272" r:id="rId8"/>
    <p:sldId id="289" r:id="rId9"/>
    <p:sldId id="278" r:id="rId10"/>
    <p:sldId id="262" r:id="rId11"/>
    <p:sldId id="263" r:id="rId12"/>
    <p:sldId id="264" r:id="rId13"/>
    <p:sldId id="271" r:id="rId14"/>
    <p:sldId id="279" r:id="rId15"/>
    <p:sldId id="269" r:id="rId16"/>
    <p:sldId id="291" r:id="rId17"/>
    <p:sldId id="265" r:id="rId18"/>
    <p:sldId id="266" r:id="rId19"/>
    <p:sldId id="267" r:id="rId20"/>
    <p:sldId id="270" r:id="rId21"/>
    <p:sldId id="277" r:id="rId22"/>
    <p:sldId id="292" r:id="rId23"/>
    <p:sldId id="293" r:id="rId24"/>
    <p:sldId id="285" r:id="rId25"/>
    <p:sldId id="288" r:id="rId26"/>
    <p:sldId id="290" r:id="rId27"/>
    <p:sldId id="281" r:id="rId28"/>
    <p:sldId id="283" r:id="rId29"/>
  </p:sldIdLst>
  <p:sldSz cx="9144000" cy="6858000" type="screen4x3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10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fld id="{EA2D897D-F134-4840-9E0D-76EDEDFF2C73}" type="datetimeFigureOut">
              <a:rPr lang="en-US"/>
              <a:pPr>
                <a:defRPr/>
              </a:pPr>
              <a:t>2/8/2008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/>
            </a:lvl1pPr>
          </a:lstStyle>
          <a:p>
            <a:pPr>
              <a:defRPr/>
            </a:pPr>
            <a:fld id="{07C496D9-F85B-4ADC-ACA1-0BB6FAEF9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90478" algn="l"/>
                <a:tab pos="1980956" algn="l"/>
                <a:tab pos="2971434" algn="l"/>
                <a:tab pos="3961912" algn="l"/>
                <a:tab pos="4952390" algn="l"/>
                <a:tab pos="5942868" algn="l"/>
                <a:tab pos="6933347" algn="l"/>
                <a:tab pos="7923825" algn="l"/>
                <a:tab pos="8914303" algn="l"/>
                <a:tab pos="9904781" algn="l"/>
                <a:tab pos="10895259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0ECF05-59A4-4C42-906F-B26D28985B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69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69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C1CA-9798-4CBE-9702-0390BE4263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C229-B0AB-401D-9438-116DDFD835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99EB-4512-417F-B46A-ECE1FA44D9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5813" cy="6246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246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2072-E087-4310-B2C6-C76A0C105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F401-2997-4109-9640-B9BC7ED931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58DB-33B3-4863-9F92-81AE04265F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0438"/>
            <a:ext cx="4037013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60438"/>
            <a:ext cx="40386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F6A7-0C9C-45CB-A3A2-EACC9A2417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942-DA47-4728-A48B-B55702EA22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D2AF-243D-44D4-AA56-75513F71CB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1613" cy="6842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509D-E0F0-49A2-BE32-78CDAC94C1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68F2-92D2-4E6D-8350-E86BA4C45E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Quark Matter 2008, Jaipur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F2B0-4A1E-4450-A2A9-635C494E0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551613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228013" cy="536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477000"/>
            <a:ext cx="2132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February 9, 2008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77000"/>
            <a:ext cx="2894013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Quark Matter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477000"/>
            <a:ext cx="2132013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D6166C-E3ED-45DC-94A6-5048E66FD2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84138"/>
            <a:ext cx="990600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5" r:id="rId4"/>
    <p:sldLayoutId id="2147483806" r:id="rId5"/>
    <p:sldLayoutId id="2147483804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Times New Roman" pitchFamily="16" charset="0"/>
          <a:cs typeface="Arial" charset="0"/>
        </a:defRPr>
      </a:lvl9pPr>
    </p:titleStyle>
    <p:bodyStyle>
      <a:lvl1pPr marL="341313" indent="-341313" algn="l" defTabSz="457200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506413" y="1416050"/>
          <a:ext cx="8180387" cy="1706563"/>
        </p:xfrm>
        <a:graphic>
          <a:graphicData uri="http://schemas.openxmlformats.org/presentationml/2006/ole">
            <p:oleObj spid="_x0000_s1026" name="Formula" r:id="rId4" imgW="2606040" imgH="545040" progId="Equation.Ribbit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066800" y="4114800"/>
          <a:ext cx="4267200" cy="1471613"/>
        </p:xfrm>
        <a:graphic>
          <a:graphicData uri="http://schemas.openxmlformats.org/presentationml/2006/ole">
            <p:oleObj spid="_x0000_s1027" name="Formula" r:id="rId5" imgW="2082960" imgH="717840" progId="Equation.Ribbit">
              <p:embed/>
            </p:oleObj>
          </a:graphicData>
        </a:graphic>
      </p:graphicFrame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84138"/>
            <a:ext cx="990600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105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429000"/>
            <a:ext cx="3041650" cy="283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2008, Jaipur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pions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15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A6095-0ADB-4F87-A06F-042573B71C71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74688" y="838200"/>
            <a:ext cx="1654175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25" y="1257820"/>
            <a:ext cx="3810275" cy="38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The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centrality dependence shows the presence of the Au “target” source as well as the projectile deuteron one at forward rapidity. 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distributions evolves into one  similar to p+p in the most peripheral d+Au collisions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181600" y="838200"/>
            <a:ext cx="14874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5400"/>
            <a:ext cx="39356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kaons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25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B1A4F-1BE5-4E3F-9D75-9F2FF4CF1CA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74688" y="838200"/>
            <a:ext cx="1654175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84" y="1326354"/>
            <a:ext cx="3918516" cy="385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5181600" y="838200"/>
            <a:ext cx="1487488" cy="3492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1284689"/>
            <a:ext cx="3903662" cy="38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dN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dy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for kaons drastically decreases with increasing rapidity in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d+Au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nb-NO" sz="2000" dirty="0" smtClean="0">
                <a:solidFill>
                  <a:schemeClr val="tx2"/>
                </a:solidFill>
                <a:latin typeface="+mn-lt"/>
              </a:rPr>
              <a:t> dN/dy </a:t>
            </a:r>
            <a:r>
              <a:rPr lang="nb-NO" sz="2000" dirty="0">
                <a:solidFill>
                  <a:schemeClr val="tx2"/>
                </a:solidFill>
                <a:latin typeface="+mn-lt"/>
              </a:rPr>
              <a:t>for kaons changes slowly in p+p collisions at forward rapidity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Rapidity density dN/dy: </a:t>
            </a:r>
            <a:r>
              <a:rPr lang="en-GB" sz="2400" smtClean="0"/>
              <a:t>protons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355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FCFAE-5A92-4806-A7F4-93785093E56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0" name="TextBox 19"/>
          <p:cNvSpPr txBox="1"/>
          <p:nvPr/>
        </p:nvSpPr>
        <p:spPr>
          <a:xfrm>
            <a:off x="0" y="5029200"/>
            <a:ext cx="91440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dN/dy for proton (p-bar) drastically decreases at forward rapidity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Much more protons than p-bar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p+p collisions at forward rapidity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solidFill>
                  <a:schemeClr val="tx2"/>
                </a:solidFill>
                <a:latin typeface="+mn-lt"/>
              </a:rPr>
              <a:t> the slow decrease trend for proton in the most peripheral d+Au collisions is similar to that in p+p </a:t>
            </a:r>
            <a:r>
              <a:rPr lang="nb-NO" sz="2000" dirty="0" smtClean="0">
                <a:solidFill>
                  <a:schemeClr val="tx2"/>
                </a:solidFill>
                <a:latin typeface="+mn-lt"/>
              </a:rPr>
              <a:t>collisions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4448431" cy="38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762001" y="838201"/>
            <a:ext cx="1539204" cy="3499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</a:t>
            </a:r>
            <a:r>
              <a:rPr lang="nb-NO" dirty="0" smtClean="0">
                <a:solidFill>
                  <a:schemeClr val="tx1"/>
                </a:solidFill>
              </a:rPr>
              <a:t>collisios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181600" y="838200"/>
            <a:ext cx="14874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56380"/>
            <a:ext cx="4038600" cy="39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tx1"/>
                </a:solidFill>
              </a:rPr>
              <a:t>Mean p</a:t>
            </a:r>
            <a:r>
              <a:rPr lang="nb-NO" baseline="-25000" smtClean="0">
                <a:solidFill>
                  <a:schemeClr val="tx1"/>
                </a:solidFill>
              </a:rPr>
              <a:t>T</a:t>
            </a:r>
            <a:r>
              <a:rPr lang="nb-NO" smtClean="0">
                <a:solidFill>
                  <a:schemeClr val="tx1"/>
                </a:solidFill>
              </a:rPr>
              <a:t> of pion, kaon, proton</a:t>
            </a:r>
            <a:endParaRPr lang="en-US" baseline="-25000" smtClean="0"/>
          </a:p>
        </p:txBody>
      </p:sp>
      <p:sp>
        <p:nvSpPr>
          <p:cNvPr id="2457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458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458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D6524C-A9B5-45D7-A8C6-39B8EFAC2C7B}" type="slidenum">
              <a:rPr lang="en-GB" smtClean="0"/>
              <a:pPr/>
              <a:t>13</a:t>
            </a:fld>
            <a:endParaRPr lang="en-GB" smtClean="0"/>
          </a:p>
        </p:txBody>
      </p: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914525" y="914400"/>
            <a:ext cx="6391275" cy="4495800"/>
            <a:chOff x="1457325" y="1066800"/>
            <a:chExt cx="6315075" cy="5257800"/>
          </a:xfrm>
        </p:grpSpPr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57325" y="1066800"/>
              <a:ext cx="6315075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19745" y="1219126"/>
              <a:ext cx="1060173" cy="2926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preliminary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745" y="3885680"/>
              <a:ext cx="1060173" cy="2926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preliminary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88" y="1631950"/>
            <a:ext cx="1712912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d+Au collisions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13" y="3536950"/>
            <a:ext cx="1716087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p+p collisions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 no rapidity dependence shown in both systems, and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  <a:latin typeface="+mn-lt"/>
              </a:rPr>
              <a:t>no centrality dependence in d+Au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 for heavier particles, &lt;p</a:t>
            </a:r>
            <a:r>
              <a:rPr lang="en-US" sz="2000" baseline="-250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&gt; are larger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d+Au data: </a:t>
            </a:r>
            <a:r>
              <a:rPr lang="en-GB" sz="2400" smtClean="0"/>
              <a:t>comparing to Au+Au</a:t>
            </a:r>
            <a:endParaRPr lang="en-GB" smtClean="0"/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560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9481D-F846-460A-B64F-1859D958CF89}" type="slidenum">
              <a:rPr lang="en-GB" smtClean="0"/>
              <a:pPr/>
              <a:t>14</a:t>
            </a:fld>
            <a:endParaRPr lang="en-GB" smtClean="0"/>
          </a:p>
        </p:txBody>
      </p: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0" y="914400"/>
            <a:ext cx="9118600" cy="3930650"/>
            <a:chOff x="1" y="1327148"/>
            <a:chExt cx="9117954" cy="3930652"/>
          </a:xfrm>
        </p:grpSpPr>
        <p:grpSp>
          <p:nvGrpSpPr>
            <p:cNvPr id="25608" name="Group 15"/>
            <p:cNvGrpSpPr>
              <a:grpSpLocks/>
            </p:cNvGrpSpPr>
            <p:nvPr/>
          </p:nvGrpSpPr>
          <p:grpSpPr bwMode="auto">
            <a:xfrm>
              <a:off x="1" y="1371600"/>
              <a:ext cx="9117954" cy="3886200"/>
              <a:chOff x="1" y="1371600"/>
              <a:chExt cx="9117954" cy="3886200"/>
            </a:xfrm>
          </p:grpSpPr>
          <p:pic>
            <p:nvPicPr>
              <p:cNvPr id="25612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1371600"/>
                <a:ext cx="4622155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1447800"/>
                <a:ext cx="4513926" cy="380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09" name="Group 10"/>
            <p:cNvGrpSpPr>
              <a:grpSpLocks/>
            </p:cNvGrpSpPr>
            <p:nvPr/>
          </p:nvGrpSpPr>
          <p:grpSpPr bwMode="auto">
            <a:xfrm>
              <a:off x="461962" y="1327148"/>
              <a:ext cx="8372476" cy="349252"/>
              <a:chOff x="304800" y="837887"/>
              <a:chExt cx="8372297" cy="3499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769" y="837887"/>
                <a:ext cx="3803299" cy="3499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Pion in central d+Au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95392" y="837887"/>
                <a:ext cx="3881080" cy="3499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Kaon in central d+Au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ounded Rectangle 14"/>
          <p:cNvSpPr/>
          <p:nvPr/>
        </p:nvSpPr>
        <p:spPr bwMode="auto">
          <a:xfrm>
            <a:off x="0" y="5105400"/>
            <a:ext cx="91440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>
                <a:solidFill>
                  <a:schemeClr val="tx1"/>
                </a:solidFill>
              </a:rPr>
              <a:t>  &lt;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0-5%Au+Au</a:t>
            </a:r>
            <a:r>
              <a:rPr lang="en-US" i="1" dirty="0">
                <a:solidFill>
                  <a:schemeClr val="tx1"/>
                </a:solidFill>
              </a:rPr>
              <a:t>&gt;=357±</a:t>
            </a:r>
            <a:r>
              <a:rPr lang="en-US" dirty="0">
                <a:solidFill>
                  <a:schemeClr val="tx1"/>
                </a:solidFill>
              </a:rPr>
              <a:t>10, Central (0-5%) Au+Au: </a:t>
            </a:r>
            <a:r>
              <a:rPr lang="en-US" i="1" dirty="0">
                <a:solidFill>
                  <a:schemeClr val="tx1"/>
                </a:solidFill>
              </a:rPr>
              <a:t>BRAHMS PRL94(2005)162301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&gt;=13.6±0.5, in which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∼</a:t>
            </a:r>
            <a:r>
              <a:rPr lang="en-US" dirty="0">
                <a:solidFill>
                  <a:schemeClr val="tx1"/>
                </a:solidFill>
              </a:rPr>
              <a:t>2.0, &lt;N</a:t>
            </a:r>
            <a:r>
              <a:rPr lang="en-US" baseline="-25000" dirty="0">
                <a:solidFill>
                  <a:schemeClr val="tx1"/>
                </a:solidFill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baseline="-25000" dirty="0">
                <a:solidFill>
                  <a:schemeClr val="tx1"/>
                </a:solidFill>
              </a:rPr>
              <a:t>Au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∼11.6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 &lt;N</a:t>
            </a:r>
            <a:r>
              <a:rPr lang="en-US" baseline="-25000" dirty="0">
                <a:solidFill>
                  <a:schemeClr val="tx1"/>
                </a:solidFill>
                <a:ea typeface="Gulim" pitchFamily="34" charset="-127"/>
              </a:rPr>
              <a:t>part</a:t>
            </a:r>
            <a:r>
              <a:rPr lang="en-US" baseline="30000" dirty="0">
                <a:solidFill>
                  <a:schemeClr val="tx1"/>
                </a:solidFill>
              </a:rPr>
              <a:t>0-30%d+Au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&gt;</a:t>
            </a:r>
            <a:r>
              <a:rPr lang="en-US" baseline="-25000" dirty="0">
                <a:solidFill>
                  <a:schemeClr val="tx1"/>
                </a:solidFill>
                <a:ea typeface="Gulim" pitchFamily="34" charset="-127"/>
              </a:rPr>
              <a:t>scale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~4 could scale pions in central d+Au collisions to </a:t>
            </a:r>
            <a:r>
              <a:rPr lang="en-US" dirty="0" err="1">
                <a:solidFill>
                  <a:schemeClr val="tx1"/>
                </a:solidFill>
                <a:ea typeface="Gulim" pitchFamily="34" charset="-127"/>
              </a:rPr>
              <a:t>dN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/</a:t>
            </a:r>
            <a:r>
              <a:rPr lang="en-US" dirty="0" err="1">
                <a:solidFill>
                  <a:schemeClr val="tx1"/>
                </a:solidFill>
                <a:ea typeface="Gulim" pitchFamily="34" charset="-127"/>
              </a:rPr>
              <a:t>dy</a:t>
            </a: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in central</a:t>
            </a:r>
            <a:br>
              <a:rPr lang="en-US" dirty="0">
                <a:solidFill>
                  <a:schemeClr val="tx1"/>
                </a:solidFill>
                <a:ea typeface="Gulim" pitchFamily="34" charset="-127"/>
              </a:rPr>
            </a:br>
            <a:r>
              <a:rPr lang="en-US" dirty="0">
                <a:solidFill>
                  <a:schemeClr val="tx1"/>
                </a:solidFill>
                <a:ea typeface="Gulim" pitchFamily="34" charset="-127"/>
              </a:rPr>
              <a:t>   Au+Au collisions</a:t>
            </a:r>
          </a:p>
          <a:p>
            <a:pPr>
              <a:buFont typeface="Times New Roman" pitchFamily="18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p+p data: </a:t>
            </a:r>
            <a:r>
              <a:rPr lang="en-GB" sz="2400" smtClean="0"/>
              <a:t>comparing to central Au+Au data</a:t>
            </a:r>
            <a:endParaRPr lang="en-GB" smtClean="0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662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ED8B7-DD3C-4160-A196-2F6393D0C5FB}" type="slidenum">
              <a:rPr lang="en-GB" smtClean="0"/>
              <a:pPr/>
              <a:t>15</a:t>
            </a:fld>
            <a:endParaRPr lang="en-GB" smtClean="0"/>
          </a:p>
        </p:txBody>
      </p:sp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0" y="1174750"/>
            <a:ext cx="9144000" cy="3930650"/>
            <a:chOff x="1" y="1327150"/>
            <a:chExt cx="9143999" cy="3930650"/>
          </a:xfrm>
        </p:grpSpPr>
        <p:grpSp>
          <p:nvGrpSpPr>
            <p:cNvPr id="26632" name="Group 14"/>
            <p:cNvGrpSpPr>
              <a:grpSpLocks/>
            </p:cNvGrpSpPr>
            <p:nvPr/>
          </p:nvGrpSpPr>
          <p:grpSpPr bwMode="auto">
            <a:xfrm>
              <a:off x="1" y="1368425"/>
              <a:ext cx="9143999" cy="3889375"/>
              <a:chOff x="1" y="1987549"/>
              <a:chExt cx="9143999" cy="3889375"/>
            </a:xfrm>
          </p:grpSpPr>
          <p:pic>
            <p:nvPicPr>
              <p:cNvPr id="26636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10806" y="2057400"/>
                <a:ext cx="4533194" cy="380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7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1987549"/>
                <a:ext cx="4568472" cy="388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33" name="Group 14"/>
            <p:cNvGrpSpPr>
              <a:grpSpLocks/>
            </p:cNvGrpSpPr>
            <p:nvPr/>
          </p:nvGrpSpPr>
          <p:grpSpPr bwMode="auto">
            <a:xfrm>
              <a:off x="457200" y="1327150"/>
              <a:ext cx="7524750" cy="349250"/>
              <a:chOff x="457200" y="990600"/>
              <a:chExt cx="7524258" cy="34996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7201" y="990600"/>
                <a:ext cx="2950970" cy="34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Pion in p+p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2706" y="990600"/>
                <a:ext cx="3028752" cy="34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Kaon in p+p vs central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ounded Rectangle 15"/>
          <p:cNvSpPr/>
          <p:nvPr/>
        </p:nvSpPr>
        <p:spPr bwMode="auto">
          <a:xfrm>
            <a:off x="0" y="5410200"/>
            <a:ext cx="91440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chemeClr val="tx1"/>
                </a:solidFill>
              </a:rPr>
              <a:t>  </a:t>
            </a:r>
            <a:r>
              <a:rPr lang="nb-NO" sz="2400" dirty="0" smtClean="0">
                <a:solidFill>
                  <a:schemeClr val="tx1"/>
                </a:solidFill>
              </a:rPr>
              <a:t>No scaling works for pions and kaons in p+p collisions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&lt;</a:t>
            </a:r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baseline="-25000" dirty="0">
                <a:solidFill>
                  <a:schemeClr val="tx1"/>
                </a:solidFill>
              </a:rPr>
              <a:t>part</a:t>
            </a:r>
            <a:r>
              <a:rPr lang="en-US" sz="1600" baseline="30000" dirty="0">
                <a:solidFill>
                  <a:schemeClr val="tx1"/>
                </a:solidFill>
              </a:rPr>
              <a:t>0-5%Au+Au</a:t>
            </a:r>
            <a:r>
              <a:rPr lang="en-US" sz="1600" i="1" dirty="0">
                <a:solidFill>
                  <a:schemeClr val="tx1"/>
                </a:solidFill>
              </a:rPr>
              <a:t>&gt;=357±</a:t>
            </a:r>
            <a:r>
              <a:rPr lang="en-US" sz="1600" dirty="0">
                <a:solidFill>
                  <a:schemeClr val="tx1"/>
                </a:solidFill>
              </a:rPr>
              <a:t>10, Central (0-5%) Au+Au: </a:t>
            </a:r>
            <a:r>
              <a:rPr lang="en-US" sz="1600" i="1" dirty="0">
                <a:solidFill>
                  <a:schemeClr val="tx1"/>
                </a:solidFill>
              </a:rPr>
              <a:t>BRAHMS PRL94(2005)162301</a:t>
            </a:r>
            <a:endParaRPr lang="nb-NO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on dN/dy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Extraction and systematic uncertainties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large systematic  uncertainties dominate by extrapolation to p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=0 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Rapidity density for identified hadrons in d+Au and p+p collisions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/>
              <a:t>dN</a:t>
            </a:r>
            <a:r>
              <a:rPr lang="en-GB" sz="2000" dirty="0" smtClean="0"/>
              <a:t>/</a:t>
            </a:r>
            <a:r>
              <a:rPr lang="en-GB" sz="2000" dirty="0" err="1" smtClean="0"/>
              <a:t>dy</a:t>
            </a:r>
            <a:r>
              <a:rPr lang="en-GB" sz="2000" dirty="0" smtClean="0"/>
              <a:t> for pions, kaons decrease with increasing rapidity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Centrality dependence shows target nucleus plays a role in particle production at forward rapidity, though not as important as projectile nucleus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</a:t>
            </a:r>
            <a:r>
              <a:rPr lang="en-GB" sz="2400" dirty="0" smtClean="0"/>
              <a:t>comparing to the central (0-5%) Au+Au collisions </a:t>
            </a:r>
            <a:endParaRPr lang="en-GB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works for pions in central d+Au collisions (if the average number of participants is 4), but not for kaons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 does not work at all in p+p collisions</a:t>
            </a:r>
            <a:endParaRPr lang="en-GB" sz="1600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5DBED-A7F0-407A-8DF2-5AA4FC4412B9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Stopping: </a:t>
            </a:r>
            <a:r>
              <a:rPr lang="en-GB" sz="2400" smtClean="0"/>
              <a:t>net-proton in p+p collisions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C511B-A3CC-44A7-AC64-2FFCA3D5AB19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946150"/>
            <a:ext cx="22240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comparison to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629400" y="1828800"/>
            <a:ext cx="23622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More proton at forward rapidity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nb-NO" dirty="0">
              <a:solidFill>
                <a:schemeClr val="tx2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Experiemental data favors HIJING/B (v1.1) more than PYTHIA model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8680" name="Group 10"/>
          <p:cNvGrpSpPr>
            <a:grpSpLocks/>
          </p:cNvGrpSpPr>
          <p:nvPr/>
        </p:nvGrpSpPr>
        <p:grpSpPr bwMode="auto">
          <a:xfrm>
            <a:off x="457200" y="990600"/>
            <a:ext cx="6800850" cy="5383213"/>
            <a:chOff x="457200" y="990600"/>
            <a:chExt cx="6800850" cy="5383213"/>
          </a:xfrm>
        </p:grpSpPr>
        <p:pic>
          <p:nvPicPr>
            <p:cNvPr id="286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990600"/>
              <a:ext cx="6800850" cy="538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895600" y="2449513"/>
              <a:ext cx="13843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b-NO" b="1" dirty="0">
                  <a:solidFill>
                    <a:schemeClr val="tx2"/>
                  </a:solidFill>
                  <a:latin typeface="+mn-lt"/>
                </a:rPr>
                <a:t>- version 1.1</a:t>
              </a:r>
              <a:endParaRPr lang="en-US" b="1" dirty="0">
                <a:latin typeface="+mn-l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Stopping: </a:t>
            </a:r>
            <a:r>
              <a:rPr lang="en-GB" sz="2400" smtClean="0"/>
              <a:t>net-proton in d+Au collisions</a:t>
            </a:r>
            <a:endParaRPr lang="en-GB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97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09A42C-27F3-4E9D-8E4E-899BB98DECAE}" type="slidenum">
              <a:rPr lang="en-GB" smtClean="0"/>
              <a:pPr/>
              <a:t>18</a:t>
            </a:fld>
            <a:endParaRPr lang="en-GB" smtClean="0"/>
          </a:p>
        </p:txBody>
      </p:sp>
      <p:pic>
        <p:nvPicPr>
          <p:cNvPr id="29702" name="Picture 9" descr="netprotondAuC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51435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077913"/>
            <a:ext cx="4346575" cy="369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Centrality dependence in d+Au collisions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1676400"/>
            <a:ext cx="3505200" cy="381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nb-NO" dirty="0"/>
              <a:t>when dN/dy for net-proton goes from mid-rapidity to forward rapidity: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nb-NO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  there is not much difference for net-proton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 in central d+Au collisions (rapidity shifted peak has been  flattened 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/>
                </a:solidFill>
              </a:rPr>
              <a:t>  while net-proton rapidity density increases in semi-cental and pheripheral collisions, which is similar to dN/dy in p+p collisions </a:t>
            </a:r>
            <a:endParaRPr lang="nb-NO" dirty="0"/>
          </a:p>
        </p:txBody>
      </p:sp>
      <p:sp>
        <p:nvSpPr>
          <p:cNvPr id="10" name="Right Arrow 9"/>
          <p:cNvSpPr/>
          <p:nvPr/>
        </p:nvSpPr>
        <p:spPr bwMode="auto">
          <a:xfrm rot="9109201">
            <a:off x="2306638" y="3956050"/>
            <a:ext cx="2193925" cy="339725"/>
          </a:xfrm>
          <a:prstGeom prst="rightArrow">
            <a:avLst>
              <a:gd name="adj1" fmla="val 50000"/>
              <a:gd name="adj2" fmla="val 726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2374900" y="2733675"/>
            <a:ext cx="1892300" cy="341313"/>
          </a:xfrm>
          <a:prstGeom prst="rightArrow">
            <a:avLst>
              <a:gd name="adj1" fmla="val 50000"/>
              <a:gd name="adj2" fmla="val 726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Net-proton: </a:t>
            </a:r>
            <a:r>
              <a:rPr lang="en-GB" sz="2400" smtClean="0"/>
              <a:t>d+Au &amp; p+p </a:t>
            </a:r>
            <a:r>
              <a:rPr lang="en-GB" sz="2400" i="1" smtClean="0"/>
              <a:t>vs</a:t>
            </a:r>
            <a:r>
              <a:rPr lang="en-GB" sz="2400" smtClean="0"/>
              <a:t> central Au+Au 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072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559B6-DDD8-4E54-9DEA-F99F7142897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28600" y="4988155"/>
            <a:ext cx="4114800" cy="1421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chemeClr val="tx1"/>
                </a:solidFill>
                <a:latin typeface="Times New Roman" pitchFamily="16" charset="0"/>
              </a:rPr>
              <a:t> net-proton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in central Au+Au 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&lt;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N</a:t>
            </a:r>
            <a:r>
              <a:rPr lang="en-US" sz="12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200" baseline="30000" dirty="0">
                <a:solidFill>
                  <a:schemeClr val="tx2"/>
                </a:solidFill>
                <a:latin typeface="+mn-lt"/>
              </a:rPr>
              <a:t>0-5%Au+Au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&gt;=357±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10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/>
            </a:r>
            <a:b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Times New Roman" pitchFamily="16" charset="0"/>
              </a:rPr>
              <a:t>	     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ref  BRAHMS </a:t>
            </a:r>
            <a:r>
              <a:rPr lang="en-GB" sz="1050" i="1" dirty="0">
                <a:solidFill>
                  <a:schemeClr val="tx1"/>
                </a:solidFill>
                <a:latin typeface="Times New Roman" pitchFamily="16" charset="0"/>
              </a:rPr>
              <a:t>PRL93(2003)102301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dirty="0">
                <a:solidFill>
                  <a:schemeClr val="tx2"/>
                </a:solidFill>
                <a:latin typeface="+mn-lt"/>
              </a:rPr>
              <a:t>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&gt;=13.6±0.5, in which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d</a:t>
            </a:r>
            <a:r>
              <a:rPr lang="en-US" sz="1100" dirty="0">
                <a:solidFill>
                  <a:schemeClr val="tx2"/>
                </a:solidFill>
                <a:latin typeface="+mn-lt"/>
                <a:ea typeface="Gulim"/>
              </a:rPr>
              <a:t>∼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2.0, &lt;N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part</a:t>
            </a:r>
            <a:r>
              <a:rPr lang="en-US" sz="1100" baseline="30000" dirty="0">
                <a:solidFill>
                  <a:schemeClr val="tx2"/>
                </a:solidFill>
                <a:latin typeface="+mn-lt"/>
              </a:rPr>
              <a:t>0-30%d+Au</a:t>
            </a:r>
            <a:r>
              <a:rPr lang="en-US" sz="1100" dirty="0">
                <a:solidFill>
                  <a:schemeClr val="tx2"/>
                </a:solidFill>
                <a:latin typeface="+mn-lt"/>
              </a:rPr>
              <a:t>&gt;</a:t>
            </a:r>
            <a:r>
              <a:rPr lang="en-US" sz="1100" baseline="-25000" dirty="0">
                <a:solidFill>
                  <a:schemeClr val="tx2"/>
                </a:solidFill>
                <a:latin typeface="+mn-lt"/>
              </a:rPr>
              <a:t>Au</a:t>
            </a:r>
            <a:r>
              <a:rPr lang="en-US" sz="1100" dirty="0">
                <a:solidFill>
                  <a:schemeClr val="tx2"/>
                </a:solidFill>
                <a:latin typeface="+mn-lt"/>
                <a:ea typeface="Gulim"/>
              </a:rPr>
              <a:t>∼11.6</a:t>
            </a:r>
            <a:r>
              <a:rPr lang="en-GB" sz="1100" i="1" u="sng" dirty="0">
                <a:solidFill>
                  <a:schemeClr val="tx1"/>
                </a:solidFill>
                <a:latin typeface="Times New Roman" pitchFamily="16" charset="0"/>
              </a:rPr>
              <a:t/>
            </a:r>
            <a:br>
              <a:rPr lang="en-GB" sz="1100" i="1" u="sng" dirty="0">
                <a:solidFill>
                  <a:schemeClr val="tx1"/>
                </a:solidFill>
                <a:latin typeface="Times New Roman" pitchFamily="16" charset="0"/>
              </a:rPr>
            </a:br>
            <a:endParaRPr lang="en-GB" sz="1100" i="1" u="sng" dirty="0">
              <a:solidFill>
                <a:schemeClr val="tx1"/>
              </a:solidFill>
              <a:latin typeface="Times New Roman" pitchFamily="16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tx1"/>
                </a:solidFill>
                <a:latin typeface="Times New Roman" pitchFamily="16" charset="0"/>
              </a:rPr>
              <a:t>  </a:t>
            </a:r>
            <a:r>
              <a:rPr lang="en-GB" sz="1200" dirty="0" err="1">
                <a:solidFill>
                  <a:schemeClr val="tx1"/>
                </a:solidFill>
                <a:latin typeface="Times New Roman" pitchFamily="16" charset="0"/>
              </a:rPr>
              <a:t>isospin</a:t>
            </a:r>
            <a:r>
              <a:rPr lang="en-GB" sz="1200" dirty="0">
                <a:solidFill>
                  <a:schemeClr val="tx1"/>
                </a:solidFill>
                <a:latin typeface="Times New Roman" pitchFamily="16" charset="0"/>
              </a:rPr>
              <a:t> correction factor 0.6: ref </a:t>
            </a:r>
            <a:r>
              <a:rPr lang="en-US" sz="1050" i="1" dirty="0">
                <a:solidFill>
                  <a:schemeClr val="tx1"/>
                </a:solidFill>
                <a:latin typeface="+mn-lt"/>
              </a:rPr>
              <a:t>Proc. 17th Winter Workshop on Nuclear Dynamics (2001) </a:t>
            </a:r>
            <a:r>
              <a:rPr lang="en-US" sz="1050" i="1" dirty="0" smtClean="0">
                <a:solidFill>
                  <a:schemeClr val="tx1"/>
                </a:solidFill>
                <a:latin typeface="+mn-lt"/>
              </a:rPr>
              <a:t>nucl-exp/0106017</a:t>
            </a:r>
            <a:endParaRPr lang="en-GB" sz="1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437402">
            <a:off x="5422900" y="3360738"/>
            <a:ext cx="1470025" cy="236537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0735" name="Group 17"/>
          <p:cNvGrpSpPr>
            <a:grpSpLocks/>
          </p:cNvGrpSpPr>
          <p:nvPr/>
        </p:nvGrpSpPr>
        <p:grpSpPr bwMode="auto">
          <a:xfrm>
            <a:off x="0" y="914400"/>
            <a:ext cx="4587875" cy="3962400"/>
            <a:chOff x="0" y="990600"/>
            <a:chExt cx="4587499" cy="3962400"/>
          </a:xfrm>
        </p:grpSpPr>
        <p:pic>
          <p:nvPicPr>
            <p:cNvPr id="3073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95400"/>
              <a:ext cx="4587499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533356" y="990600"/>
              <a:ext cx="2590588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p+p vs central Au+Au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29" name="Group 31"/>
          <p:cNvGrpSpPr>
            <a:grpSpLocks/>
          </p:cNvGrpSpPr>
          <p:nvPr/>
        </p:nvGrpSpPr>
        <p:grpSpPr bwMode="auto">
          <a:xfrm>
            <a:off x="4570413" y="914400"/>
            <a:ext cx="4573587" cy="5181600"/>
            <a:chOff x="4570224" y="914400"/>
            <a:chExt cx="4573776" cy="5181600"/>
          </a:xfrm>
        </p:grpSpPr>
        <p:grpSp>
          <p:nvGrpSpPr>
            <p:cNvPr id="30730" name="Group 15"/>
            <p:cNvGrpSpPr>
              <a:grpSpLocks/>
            </p:cNvGrpSpPr>
            <p:nvPr/>
          </p:nvGrpSpPr>
          <p:grpSpPr bwMode="auto">
            <a:xfrm>
              <a:off x="4570224" y="914400"/>
              <a:ext cx="4573776" cy="3962400"/>
              <a:chOff x="4524575" y="990600"/>
              <a:chExt cx="4573776" cy="3962400"/>
            </a:xfrm>
          </p:grpSpPr>
          <p:pic>
            <p:nvPicPr>
              <p:cNvPr id="30733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24575" y="1143000"/>
                <a:ext cx="4573776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 bwMode="auto">
              <a:xfrm>
                <a:off x="4983381" y="990600"/>
                <a:ext cx="3200532" cy="34925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nb-NO" dirty="0">
                    <a:solidFill>
                      <a:schemeClr val="tx1"/>
                    </a:solidFill>
                  </a:rPr>
                  <a:t>Central d+Au vs Au+Au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7467531" y="3733800"/>
              <a:ext cx="1600266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nb-NO" sz="1400" dirty="0">
                  <a:solidFill>
                    <a:schemeClr val="tx2"/>
                  </a:solidFill>
                </a:rPr>
                <a:t>at mid-rapidity, net-proton mainly comes from both deuteron and gold sides, but at forward rapidity, mainly coming from the deuteron side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1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 rot="1290375">
              <a:off x="5495002" y="3374199"/>
              <a:ext cx="2090737" cy="331787"/>
            </a:xfrm>
            <a:prstGeom prst="rightArrow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4343400" y="4724400"/>
            <a:ext cx="2286000" cy="1600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nb-NO" sz="1600" dirty="0">
                <a:solidFill>
                  <a:schemeClr val="tx2"/>
                </a:solidFill>
              </a:rPr>
              <a:t>at mid-rapidity, we see more net-proton in central Au+Au collisions, baryon transport from forward rapidity to mid-rapidity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52363">
            <a:off x="1793638" y="4075236"/>
            <a:ext cx="2757129" cy="331787"/>
          </a:xfrm>
          <a:prstGeom prst="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Outline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53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C639-A06B-4069-AB9D-17A55B78E9F1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2057400"/>
            <a:ext cx="7948612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52800" y="838200"/>
            <a:ext cx="2514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Results</a:t>
            </a:r>
            <a:endParaRPr lang="en-GB" sz="2400" kern="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</a:rPr>
              <a:t>dN/dy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</a:rPr>
              <a:t>Stopping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72200" y="838200"/>
            <a:ext cx="26670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Summary</a:t>
            </a:r>
            <a:br>
              <a:rPr lang="en-GB" sz="2800" kern="0" dirty="0">
                <a:solidFill>
                  <a:srgbClr val="000000"/>
                </a:solidFill>
              </a:rPr>
            </a:br>
            <a:r>
              <a:rPr lang="en-GB" sz="2800" kern="0" dirty="0">
                <a:solidFill>
                  <a:srgbClr val="000000"/>
                </a:solidFill>
              </a:rPr>
              <a:t>and discussion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kern="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838200"/>
            <a:ext cx="27432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</a:rPr>
              <a:t>Experiment and motivation</a:t>
            </a:r>
            <a:endParaRPr lang="en-GB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Summary and discussion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60438"/>
            <a:ext cx="8229600" cy="53641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Rapidity density for identified hadrons in d+Au and p+p collisions are compared with central Au+Au results</a:t>
            </a:r>
            <a:endParaRPr lang="en-GB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 Projectile nucleus (Au, d, p)  contribute the most to particle production at forward rapidity, There is though a contribution from the target  (Au)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Stopping, net-proton in d+Au and p+p collisions</a:t>
            </a:r>
            <a:endParaRPr lang="en-GB" sz="2000" dirty="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Scaling with number of participants (proton participant when comparing to p+p result) from projectile at forward rapidity works well in  both d+Au and p+p systems.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but not well at mid-rapidity, indicating more protons in central Au+Au collisions have been transported from forward rapidity to the mid-rapidity comparing to that in p+p collisions. Even more in central d+Au collisions is seen, suggests that target Au nucleus in the asymmetric system  partially get involved in the proton production.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F5C42-F817-4568-A688-62AAC002CD33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endParaRPr lang="nb-NO" sz="4800" smtClean="0"/>
          </a:p>
          <a:p>
            <a:pPr algn="ctr" eaLnBrk="1" hangingPunct="1">
              <a:buFont typeface="Times New Roman" pitchFamily="18" charset="0"/>
              <a:buNone/>
            </a:pPr>
            <a:endParaRPr lang="nb-NO" sz="48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nb-NO" sz="4800" smtClean="0"/>
              <a:t>Thank you!</a:t>
            </a:r>
          </a:p>
        </p:txBody>
      </p:sp>
      <p:sp>
        <p:nvSpPr>
          <p:cNvPr id="32771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2772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277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774191-3712-4298-827A-A11D9A61CC8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0" y="838200"/>
            <a:ext cx="91440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p+p collisions</a:t>
            </a:r>
            <a:endParaRPr lang="en-GB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3AADC-5310-4B28-9EA6-E0DCB7603699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18438" name="Picture 7" descr="pp_pt_all_rapidity_n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8524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869950"/>
            <a:ext cx="22860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Negatives in p+p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954338" y="24352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030538" y="44164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878138" y="29797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011738" y="45688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4953000" y="2982913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5715000" y="16764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5791200" y="36576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5697538" y="2220913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93F17-D8F4-4E53-B649-3ECE4294BA65}" type="slidenum">
              <a:rPr lang="en-GB" smtClean="0"/>
              <a:pPr/>
              <a:t>23</a:t>
            </a:fld>
            <a:endParaRPr lang="en-GB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447800" y="76200"/>
            <a:ext cx="6553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Particle spectra: </a:t>
            </a:r>
            <a:r>
              <a:rPr lang="en-GB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d+Au collisions</a:t>
            </a:r>
            <a:endParaRPr lang="en-GB" sz="32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69950"/>
            <a:ext cx="33528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Negatives in minimum bias d+Au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192338" y="25114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2725738" y="4114800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2116138" y="30559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y=1.0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4935538" y="27400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240338" y="4264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7620000" y="26670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7924800" y="4416425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5532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identification: </a:t>
            </a:r>
            <a:r>
              <a:rPr lang="en-GB" sz="2400" smtClean="0"/>
              <a:t>TOFW and RICH</a:t>
            </a:r>
            <a:endParaRPr lang="en-GB" smtClean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379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FBA088-A718-4E6D-A881-2A3B810AD4C2}" type="slidenum">
              <a:rPr lang="en-GB" smtClean="0"/>
              <a:pPr/>
              <a:t>24</a:t>
            </a:fld>
            <a:endParaRPr lang="en-GB" smtClean="0"/>
          </a:p>
        </p:txBody>
      </p:sp>
      <p:grpSp>
        <p:nvGrpSpPr>
          <p:cNvPr id="33798" name="Group 10"/>
          <p:cNvGrpSpPr>
            <a:grpSpLocks/>
          </p:cNvGrpSpPr>
          <p:nvPr/>
        </p:nvGrpSpPr>
        <p:grpSpPr bwMode="auto">
          <a:xfrm>
            <a:off x="0" y="1028700"/>
            <a:ext cx="9144000" cy="5219700"/>
            <a:chOff x="0" y="1143000"/>
            <a:chExt cx="9144000" cy="5219700"/>
          </a:xfrm>
        </p:grpSpPr>
        <p:pic>
          <p:nvPicPr>
            <p:cNvPr id="337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00200"/>
              <a:ext cx="4591785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9718" y="1600200"/>
              <a:ext cx="4644282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TextBox 8"/>
            <p:cNvSpPr txBox="1">
              <a:spLocks noChangeArrowheads="1"/>
            </p:cNvSpPr>
            <p:nvPr/>
          </p:nvSpPr>
          <p:spPr bwMode="auto">
            <a:xfrm>
              <a:off x="483995" y="1143000"/>
              <a:ext cx="1497205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nb-NO">
                  <a:solidFill>
                    <a:schemeClr val="tx1"/>
                  </a:solidFill>
                </a:rPr>
                <a:t>MRS: TOFW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02" name="TextBox 9"/>
            <p:cNvSpPr txBox="1">
              <a:spLocks noChangeArrowheads="1"/>
            </p:cNvSpPr>
            <p:nvPr/>
          </p:nvSpPr>
          <p:spPr bwMode="auto">
            <a:xfrm>
              <a:off x="4953000" y="1143000"/>
              <a:ext cx="1172116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nb-NO">
                  <a:solidFill>
                    <a:schemeClr val="tx1"/>
                  </a:solidFill>
                </a:rPr>
                <a:t>FS: RICH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4"/>
          <p:cNvGrpSpPr>
            <a:grpSpLocks/>
          </p:cNvGrpSpPr>
          <p:nvPr/>
        </p:nvGrpSpPr>
        <p:grpSpPr bwMode="auto">
          <a:xfrm>
            <a:off x="3124200" y="990600"/>
            <a:ext cx="5341938" cy="5410200"/>
            <a:chOff x="3124200" y="838200"/>
            <a:chExt cx="5341867" cy="5410200"/>
          </a:xfrm>
        </p:grpSpPr>
        <p:pic>
          <p:nvPicPr>
            <p:cNvPr id="35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200" y="838200"/>
              <a:ext cx="5334000" cy="292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3306047"/>
              <a:ext cx="5341867" cy="294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p, p-bar and net-p</a:t>
            </a:r>
            <a:endParaRPr lang="en-US" sz="280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584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D74C2-F749-4415-BD8D-C1F56B1B6AAD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54700" y="3124200"/>
            <a:ext cx="26797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Exponential function in 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384300"/>
            <a:ext cx="3276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dirty="0">
                <a:solidFill>
                  <a:schemeClr val="tx2"/>
                </a:solidFill>
                <a:latin typeface="+mn-lt"/>
              </a:rPr>
              <a:t>At forward rapidity y=3  </a:t>
            </a:r>
          </a:p>
          <a:p>
            <a:pPr>
              <a:buFont typeface="Arial" pitchFamily="34" charset="0"/>
              <a:buChar char="•"/>
              <a:defRPr/>
            </a:pPr>
            <a:endParaRPr lang="nb-NO" sz="2400" dirty="0">
              <a:solidFill>
                <a:schemeClr val="tx2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nb-NO" sz="2400" dirty="0">
                <a:solidFill>
                  <a:schemeClr val="tx2"/>
                </a:solidFill>
                <a:latin typeface="+mn-lt"/>
              </a:rPr>
              <a:t>Fit functions: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 Exponential in p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Boltzmann function </a:t>
            </a:r>
            <a:endParaRPr lang="en-US" sz="2400" baseline="-25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Large systematic errors result from the extrapolation to p</a:t>
            </a:r>
            <a:r>
              <a:rPr lang="en-US" sz="2400" baseline="-250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=0</a:t>
            </a:r>
            <a:endParaRPr lang="en-US" sz="2400" baseline="-25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5562600"/>
            <a:ext cx="202565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Boltzmann function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Centrality dependence of &lt;p</a:t>
            </a:r>
            <a:r>
              <a:rPr lang="nb-NO" baseline="-25000" smtClean="0"/>
              <a:t>T</a:t>
            </a:r>
            <a:r>
              <a:rPr lang="nb-NO" smtClean="0"/>
              <a:t>&gt;</a:t>
            </a:r>
            <a:endParaRPr lang="en-US" smtClean="0"/>
          </a:p>
        </p:txBody>
      </p:sp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83AD6-9139-44BB-8366-037871E8885E}" type="slidenum">
              <a:rPr lang="en-GB" smtClean="0"/>
              <a:pPr/>
              <a:t>26</a:t>
            </a:fld>
            <a:endParaRPr lang="en-GB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285875" y="904875"/>
            <a:ext cx="6867525" cy="5343525"/>
            <a:chOff x="1285875" y="904875"/>
            <a:chExt cx="6867525" cy="5343525"/>
          </a:xfrm>
        </p:grpSpPr>
        <p:grpSp>
          <p:nvGrpSpPr>
            <p:cNvPr id="36870" name="Group 11"/>
            <p:cNvGrpSpPr>
              <a:grpSpLocks/>
            </p:cNvGrpSpPr>
            <p:nvPr/>
          </p:nvGrpSpPr>
          <p:grpSpPr bwMode="auto">
            <a:xfrm>
              <a:off x="1285875" y="904875"/>
              <a:ext cx="6867525" cy="5343525"/>
              <a:chOff x="1285875" y="876300"/>
              <a:chExt cx="6867525" cy="5343525"/>
            </a:xfrm>
          </p:grpSpPr>
          <p:pic>
            <p:nvPicPr>
              <p:cNvPr id="3687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5875" y="876300"/>
                <a:ext cx="6867525" cy="3086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2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5400" y="3429000"/>
                <a:ext cx="6724650" cy="279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324600" y="30480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preliminary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6820" y="534566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preliminary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627813" cy="684213"/>
          </a:xfrm>
        </p:spPr>
        <p:txBody>
          <a:bodyPr/>
          <a:lstStyle/>
          <a:p>
            <a:r>
              <a:rPr lang="nb-NO" smtClean="0"/>
              <a:t>Backup slides: </a:t>
            </a:r>
            <a:r>
              <a:rPr lang="nb-NO" sz="2000" smtClean="0"/>
              <a:t>published Au+Au 0-5%</a:t>
            </a:r>
            <a:endParaRPr lang="en-US" sz="2000" smtClean="0"/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F31ED-8875-4B8F-8F62-C662E18431A8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378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2138" y="1112838"/>
            <a:ext cx="5419725" cy="505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Why 0.6?</a:t>
            </a:r>
            <a:endParaRPr lang="en-US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46C7DF-5E83-40D9-8873-F4CC2BD2CB1C}" type="slidenum">
              <a:rPr lang="en-GB" smtClean="0"/>
              <a:pPr/>
              <a:t>28</a:t>
            </a:fld>
            <a:endParaRPr lang="en-GB" smtClean="0"/>
          </a:p>
        </p:txBody>
      </p:sp>
      <p:pic>
        <p:nvPicPr>
          <p:cNvPr id="389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2236788"/>
            <a:ext cx="7372350" cy="2809875"/>
          </a:xfrm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33400" y="5486400"/>
            <a:ext cx="792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100" i="1">
                <a:solidFill>
                  <a:schemeClr val="tx1"/>
                </a:solidFill>
              </a:rPr>
              <a:t>Stopping in Relativistic Heavy Ion Reactions - From SIS to RHIC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sz="1100" i="1">
                <a:solidFill>
                  <a:schemeClr val="tx1"/>
                </a:solidFill>
              </a:rPr>
              <a:t>By F. Videbaek nucl-exp/0106017, </a:t>
            </a:r>
            <a:r>
              <a:rPr lang="en-US" sz="1100">
                <a:solidFill>
                  <a:schemeClr val="tx1"/>
                </a:solidFill>
              </a:rPr>
              <a:t>Heavy Ion Phys. 15 (2002) 303-313</a:t>
            </a:r>
            <a:endParaRPr lang="en-US" sz="11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Motivation: </a:t>
            </a:r>
            <a:br>
              <a:rPr lang="en-GB" smtClean="0"/>
            </a:br>
            <a:r>
              <a:rPr lang="en-GB" sz="2400" smtClean="0"/>
              <a:t>reference to understand baryon transport</a:t>
            </a:r>
          </a:p>
        </p:txBody>
      </p:sp>
      <p:sp>
        <p:nvSpPr>
          <p:cNvPr id="20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20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2056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3F030-248C-4DF6-819E-3A60D8C0BF90}" type="slidenum">
              <a:rPr lang="en-GB" smtClean="0"/>
              <a:pPr/>
              <a:t>3</a:t>
            </a:fld>
            <a:endParaRPr lang="en-GB" smtClean="0"/>
          </a:p>
        </p:txBody>
      </p:sp>
      <p:grpSp>
        <p:nvGrpSpPr>
          <p:cNvPr id="2057" name="Group 2"/>
          <p:cNvGrpSpPr>
            <a:grpSpLocks/>
          </p:cNvGrpSpPr>
          <p:nvPr/>
        </p:nvGrpSpPr>
        <p:grpSpPr bwMode="auto">
          <a:xfrm>
            <a:off x="76200" y="890588"/>
            <a:ext cx="8686801" cy="5041901"/>
            <a:chOff x="48" y="511"/>
            <a:chExt cx="5472" cy="3176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3648" y="1395"/>
              <a:ext cx="1872" cy="162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At RHIC,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the mid-rapidity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region is </a:t>
              </a:r>
              <a:r>
                <a:rPr lang="en-GB" sz="20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almost net-proton free. 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Large rapidity loss </a:t>
              </a:r>
              <a:r>
                <a:rPr lang="el-GR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δ</a:t>
              </a:r>
              <a:r>
                <a:rPr lang="nb-NO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y=2 is observed in central Au+Au collisions</a:t>
              </a:r>
              <a:r>
                <a:rPr lang="nb-NO" sz="16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BRAHMS</a:t>
              </a:r>
              <a:r>
                <a:rPr lang="en-GB" sz="2000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rPr>
                <a:t>PRL</a:t>
              </a:r>
              <a:r>
                <a:rPr lang="en-US" sz="1400" dirty="0" smtClean="0">
                  <a:solidFill>
                    <a:schemeClr val="tx1"/>
                  </a:solidFill>
                </a:rPr>
                <a:t> 93, 102301 (2004)</a:t>
              </a:r>
              <a:endParaRPr lang="en-GB" sz="14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pic>
          <p:nvPicPr>
            <p:cNvPr id="206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102"/>
              <a:ext cx="3596" cy="2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62" name="Line 10"/>
            <p:cNvSpPr>
              <a:spLocks noChangeShapeType="1"/>
            </p:cNvSpPr>
            <p:nvPr/>
          </p:nvSpPr>
          <p:spPr bwMode="auto">
            <a:xfrm>
              <a:off x="2570" y="1695"/>
              <a:ext cx="288" cy="1"/>
            </a:xfrm>
            <a:prstGeom prst="line">
              <a:avLst/>
            </a:prstGeom>
            <a:noFill/>
            <a:ln w="93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>
              <a:off x="2247" y="2467"/>
              <a:ext cx="192" cy="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72" y="511"/>
              <a:ext cx="517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/>
            </a:p>
          </p:txBody>
        </p:sp>
      </p:grp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361950" y="1131888"/>
          <a:ext cx="8477250" cy="620712"/>
        </p:xfrm>
        <a:graphic>
          <a:graphicData uri="http://schemas.openxmlformats.org/presentationml/2006/ole">
            <p:oleObj spid="_x0000_s2050" name="Formula" r:id="rId5" imgW="4384080" imgH="322920" progId="Equation.Ribbit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Collisions systems at 200 GeV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3581400" cy="5362575"/>
          </a:xfrm>
        </p:spPr>
        <p:txBody>
          <a:bodyPr/>
          <a:lstStyle/>
          <a:p>
            <a:r>
              <a:rPr lang="nb-NO" b="1" smtClean="0"/>
              <a:t>p+p</a:t>
            </a:r>
          </a:p>
          <a:p>
            <a:pPr lvl="1"/>
            <a:r>
              <a:rPr lang="nb-NO" b="1" smtClean="0"/>
              <a:t>Minimum bias</a:t>
            </a:r>
          </a:p>
          <a:p>
            <a:pPr lvl="1"/>
            <a:endParaRPr lang="nb-NO" b="1" smtClean="0"/>
          </a:p>
          <a:p>
            <a:r>
              <a:rPr lang="nb-NO" b="1" smtClean="0"/>
              <a:t>d+Au</a:t>
            </a:r>
          </a:p>
          <a:p>
            <a:pPr lvl="1"/>
            <a:r>
              <a:rPr lang="nb-NO" sz="2000" b="1" smtClean="0"/>
              <a:t>Minimum bias</a:t>
            </a:r>
          </a:p>
          <a:p>
            <a:pPr lvl="1"/>
            <a:r>
              <a:rPr lang="nb-NO" sz="2000" b="1" smtClean="0"/>
              <a:t>Central 0-30%</a:t>
            </a:r>
          </a:p>
          <a:p>
            <a:pPr lvl="2">
              <a:buFont typeface="Times New Roman" pitchFamily="18" charset="0"/>
              <a:buNone/>
            </a:pPr>
            <a:r>
              <a:rPr lang="nb-NO" sz="1600" b="1" smtClean="0"/>
              <a:t>&lt;N</a:t>
            </a:r>
            <a:r>
              <a:rPr lang="nb-NO" sz="1600" b="1" baseline="-25000" smtClean="0"/>
              <a:t>part</a:t>
            </a:r>
            <a:r>
              <a:rPr lang="nb-NO" sz="1600" b="1" smtClean="0"/>
              <a:t>&gt;=13.6±0.5</a:t>
            </a:r>
          </a:p>
          <a:p>
            <a:pPr lvl="1"/>
            <a:r>
              <a:rPr lang="nb-NO" sz="2000" b="1" smtClean="0"/>
              <a:t>Semi-central 30-60%</a:t>
            </a:r>
          </a:p>
          <a:p>
            <a:pPr lvl="1"/>
            <a:r>
              <a:rPr lang="nb-NO" sz="2000" b="1" smtClean="0"/>
              <a:t>Peripheral 60-80%</a:t>
            </a:r>
          </a:p>
          <a:p>
            <a:pPr lvl="1"/>
            <a:endParaRPr lang="nb-NO" sz="2000" b="1" smtClean="0"/>
          </a:p>
          <a:p>
            <a:r>
              <a:rPr lang="nb-NO" b="1" smtClean="0"/>
              <a:t>Au+Au</a:t>
            </a:r>
          </a:p>
          <a:p>
            <a:pPr lvl="1"/>
            <a:r>
              <a:rPr lang="nb-NO" sz="1800" b="1" smtClean="0"/>
              <a:t>Central 0-5% (PRL93)</a:t>
            </a:r>
          </a:p>
          <a:p>
            <a:pPr lvl="1">
              <a:buFont typeface="Times New Roman" pitchFamily="18" charset="0"/>
              <a:buNone/>
            </a:pPr>
            <a:r>
              <a:rPr lang="nb-NO" sz="1800" b="1" smtClean="0"/>
              <a:t>    &lt;N</a:t>
            </a:r>
            <a:r>
              <a:rPr lang="nb-NO" sz="1800" b="1" baseline="-25000" smtClean="0"/>
              <a:t>part</a:t>
            </a:r>
            <a:r>
              <a:rPr lang="nb-NO" sz="1800" b="1" smtClean="0"/>
              <a:t>&gt;=357±10</a:t>
            </a:r>
            <a:endParaRPr lang="nb-NO" sz="1800" b="1" baseline="-25000" smtClean="0"/>
          </a:p>
          <a:p>
            <a:pPr lvl="1">
              <a:buFont typeface="Times New Roman" pitchFamily="18" charset="0"/>
              <a:buNone/>
            </a:pPr>
            <a:endParaRPr lang="nb-NO" b="1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9D955-43ED-4E70-8687-5F082313B8FD}" type="slidenum">
              <a:rPr lang="en-GB" smtClean="0"/>
              <a:pPr/>
              <a:t>4</a:t>
            </a:fld>
            <a:endParaRPr lang="en-GB" smtClean="0"/>
          </a:p>
        </p:txBody>
      </p:sp>
      <p:grpSp>
        <p:nvGrpSpPr>
          <p:cNvPr id="16391" name="Group 38"/>
          <p:cNvGrpSpPr>
            <a:grpSpLocks/>
          </p:cNvGrpSpPr>
          <p:nvPr/>
        </p:nvGrpSpPr>
        <p:grpSpPr bwMode="auto">
          <a:xfrm>
            <a:off x="5486400" y="1722438"/>
            <a:ext cx="2590800" cy="4602162"/>
            <a:chOff x="5486397" y="1721893"/>
            <a:chExt cx="2590804" cy="4602707"/>
          </a:xfrm>
        </p:grpSpPr>
        <p:grpSp>
          <p:nvGrpSpPr>
            <p:cNvPr id="3" name="Group 38"/>
            <p:cNvGrpSpPr/>
            <p:nvPr/>
          </p:nvGrpSpPr>
          <p:grpSpPr>
            <a:xfrm>
              <a:off x="5595375" y="1721893"/>
              <a:ext cx="2100825" cy="564107"/>
              <a:chOff x="5607356" y="1215934"/>
              <a:chExt cx="1667323" cy="539931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4" name="Group 29"/>
              <p:cNvGrpSpPr/>
              <p:nvPr/>
            </p:nvGrpSpPr>
            <p:grpSpPr>
              <a:xfrm>
                <a:off x="5649690" y="1215934"/>
                <a:ext cx="1530047" cy="539931"/>
                <a:chOff x="4811490" y="1215934"/>
                <a:chExt cx="1530047" cy="539931"/>
              </a:xfrm>
              <a:grpFill/>
            </p:grpSpPr>
            <p:grpSp>
              <p:nvGrpSpPr>
                <p:cNvPr id="5" name="Group 12"/>
                <p:cNvGrpSpPr/>
                <p:nvPr/>
              </p:nvGrpSpPr>
              <p:grpSpPr>
                <a:xfrm>
                  <a:off x="4811490" y="1215934"/>
                  <a:ext cx="598710" cy="539931"/>
                  <a:chOff x="4811490" y="1215934"/>
                  <a:chExt cx="598710" cy="539931"/>
                </a:xfrm>
                <a:grpFill/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4811490" y="1215934"/>
                    <a:ext cx="199571" cy="539931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6" name="Group 13"/>
                <p:cNvGrpSpPr/>
                <p:nvPr/>
              </p:nvGrpSpPr>
              <p:grpSpPr>
                <a:xfrm rot="10800000">
                  <a:off x="5791200" y="1215934"/>
                  <a:ext cx="550337" cy="539931"/>
                  <a:chOff x="4859863" y="1215935"/>
                  <a:chExt cx="550337" cy="539931"/>
                </a:xfrm>
                <a:grpFill/>
              </p:grpSpPr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4859863" y="1215935"/>
                    <a:ext cx="169333" cy="539931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" name="Right Arrow 15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sp>
            <p:nvSpPr>
              <p:cNvPr id="32" name="TextBox 31"/>
              <p:cNvSpPr txBox="1"/>
              <p:nvPr/>
            </p:nvSpPr>
            <p:spPr>
              <a:xfrm>
                <a:off x="5607356" y="1295400"/>
                <a:ext cx="27637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p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98309" y="1288868"/>
                <a:ext cx="27637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p</a:t>
                </a: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5486397" y="2671549"/>
              <a:ext cx="2514603" cy="1671851"/>
              <a:chOff x="5536475" y="2743200"/>
              <a:chExt cx="2083530" cy="1600200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9" name="Group 28"/>
              <p:cNvGrpSpPr/>
              <p:nvPr/>
            </p:nvGrpSpPr>
            <p:grpSpPr>
              <a:xfrm>
                <a:off x="5536475" y="2743200"/>
                <a:ext cx="2083525" cy="1600200"/>
                <a:chOff x="4761412" y="2895600"/>
                <a:chExt cx="1867989" cy="1295400"/>
              </a:xfrm>
              <a:grpFill/>
            </p:grpSpPr>
            <p:grpSp>
              <p:nvGrpSpPr>
                <p:cNvPr id="10" name="Group 16"/>
                <p:cNvGrpSpPr/>
                <p:nvPr/>
              </p:nvGrpSpPr>
              <p:grpSpPr>
                <a:xfrm>
                  <a:off x="4761412" y="3263952"/>
                  <a:ext cx="648788" cy="698448"/>
                  <a:chOff x="4761412" y="1206552"/>
                  <a:chExt cx="648788" cy="698448"/>
                </a:xfrm>
                <a:grpFill/>
              </p:grpSpPr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4761412" y="1206552"/>
                    <a:ext cx="267789" cy="69844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" name="Right Arrow 18"/>
                  <p:cNvSpPr/>
                  <p:nvPr/>
                </p:nvSpPr>
                <p:spPr bwMode="auto">
                  <a:xfrm>
                    <a:off x="5029200" y="1397000"/>
                    <a:ext cx="381000" cy="2794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2" name="Group 19"/>
                <p:cNvGrpSpPr/>
                <p:nvPr/>
              </p:nvGrpSpPr>
              <p:grpSpPr>
                <a:xfrm rot="10800000">
                  <a:off x="5867401" y="2895600"/>
                  <a:ext cx="762000" cy="1295400"/>
                  <a:chOff x="4648200" y="1143000"/>
                  <a:chExt cx="762000" cy="685800"/>
                </a:xfrm>
                <a:grpFill/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46482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Right Arrow 21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5563631" y="3443143"/>
                <a:ext cx="288531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41182" y="3349823"/>
                <a:ext cx="378823" cy="32404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</p:grpSp>
        <p:grpSp>
          <p:nvGrpSpPr>
            <p:cNvPr id="13" name="Group 39"/>
            <p:cNvGrpSpPr/>
            <p:nvPr/>
          </p:nvGrpSpPr>
          <p:grpSpPr>
            <a:xfrm>
              <a:off x="5511800" y="4493525"/>
              <a:ext cx="2565401" cy="1831075"/>
              <a:chOff x="5410200" y="4343400"/>
              <a:chExt cx="2198916" cy="1752600"/>
            </a:xfrm>
            <a:solidFill>
              <a:schemeClr val="bg2">
                <a:lumMod val="60000"/>
                <a:lumOff val="40000"/>
              </a:schemeClr>
            </a:solidFill>
          </p:grpSpPr>
          <p:grpSp>
            <p:nvGrpSpPr>
              <p:cNvPr id="14" name="Group 30"/>
              <p:cNvGrpSpPr/>
              <p:nvPr/>
            </p:nvGrpSpPr>
            <p:grpSpPr>
              <a:xfrm>
                <a:off x="5410200" y="4343400"/>
                <a:ext cx="2133600" cy="1752600"/>
                <a:chOff x="4572000" y="4648200"/>
                <a:chExt cx="2057400" cy="1295400"/>
              </a:xfrm>
              <a:grpFill/>
            </p:grpSpPr>
            <p:grpSp>
              <p:nvGrpSpPr>
                <p:cNvPr id="17" name="Group 22"/>
                <p:cNvGrpSpPr/>
                <p:nvPr/>
              </p:nvGrpSpPr>
              <p:grpSpPr>
                <a:xfrm>
                  <a:off x="4572000" y="4648200"/>
                  <a:ext cx="762000" cy="1295400"/>
                  <a:chOff x="4648200" y="1143000"/>
                  <a:chExt cx="762000" cy="685800"/>
                </a:xfrm>
                <a:grpFill/>
              </p:grpSpPr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46482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5" name="Right Arrow 24"/>
                  <p:cNvSpPr/>
                  <p:nvPr/>
                </p:nvSpPr>
                <p:spPr bwMode="auto">
                  <a:xfrm>
                    <a:off x="50292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0" name="Group 25"/>
                <p:cNvGrpSpPr/>
                <p:nvPr/>
              </p:nvGrpSpPr>
              <p:grpSpPr>
                <a:xfrm rot="10800000">
                  <a:off x="5867400" y="4648200"/>
                  <a:ext cx="762000" cy="1295400"/>
                  <a:chOff x="4724400" y="1143000"/>
                  <a:chExt cx="762000" cy="685800"/>
                </a:xfrm>
                <a:grpFill/>
              </p:grpSpPr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4724400" y="1143000"/>
                    <a:ext cx="381000" cy="6858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  <p:sp>
                <p:nvSpPr>
                  <p:cNvPr id="28" name="Right Arrow 27"/>
                  <p:cNvSpPr/>
                  <p:nvPr/>
                </p:nvSpPr>
                <p:spPr bwMode="auto">
                  <a:xfrm>
                    <a:off x="5105400" y="1371600"/>
                    <a:ext cx="381000" cy="228600"/>
                  </a:xfrm>
                  <a:prstGeom prst="right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36" name="TextBox 35"/>
              <p:cNvSpPr txBox="1"/>
              <p:nvPr/>
            </p:nvSpPr>
            <p:spPr>
              <a:xfrm>
                <a:off x="5410200" y="5029200"/>
                <a:ext cx="434734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151916" y="5029200"/>
                <a:ext cx="457200" cy="338554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Au</a:t>
                </a: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5334000" y="1154113"/>
            <a:ext cx="2438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Projectile	  Target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H="1">
            <a:off x="4381500" y="4000500"/>
            <a:ext cx="4572000" cy="76200"/>
          </a:xfrm>
          <a:prstGeom prst="line">
            <a:avLst/>
          </a:prstGeom>
          <a:ln>
            <a:solidFill>
              <a:schemeClr val="accent3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64008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p+p collisions</a:t>
            </a:r>
            <a:endParaRPr lang="en-GB" smtClean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886548-996C-4170-9809-B6B31F70CA31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17414" name="Picture 7" descr="pp_pt_all_rapidity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5248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869950"/>
            <a:ext cx="22860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Positives in p+p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2971800" y="23622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048000" y="43434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2895600" y="2906713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5011738" y="2362200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4783138" y="4264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935538" y="2906713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7297738" y="25876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7424" name="TextBox 17"/>
          <p:cNvSpPr txBox="1">
            <a:spLocks noChangeArrowheads="1"/>
          </p:cNvSpPr>
          <p:nvPr/>
        </p:nvSpPr>
        <p:spPr bwMode="auto">
          <a:xfrm>
            <a:off x="6688138" y="4114800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y=3.5</a:t>
            </a:r>
          </a:p>
        </p:txBody>
      </p:sp>
      <p:sp>
        <p:nvSpPr>
          <p:cNvPr id="17425" name="TextBox 18"/>
          <p:cNvSpPr txBox="1">
            <a:spLocks noChangeArrowheads="1"/>
          </p:cNvSpPr>
          <p:nvPr/>
        </p:nvSpPr>
        <p:spPr bwMode="auto">
          <a:xfrm>
            <a:off x="7221538" y="31321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y=0.9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770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Particle spectra: </a:t>
            </a:r>
            <a:r>
              <a:rPr lang="en-GB" sz="2400" smtClean="0"/>
              <a:t>d+Au collisions</a:t>
            </a:r>
            <a:endParaRPr lang="en-GB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194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CD0C41-B17F-456C-9D01-4C7D66C70D4A}" type="slidenum">
              <a:rPr lang="en-GB" smtClean="0"/>
              <a:pPr/>
              <a:t>6</a:t>
            </a:fld>
            <a:endParaRPr lang="en-GB" smtClean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12888"/>
            <a:ext cx="87630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869950"/>
            <a:ext cx="3352800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Positives in minimum bias d+Au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525" y="5943600"/>
            <a:ext cx="6365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tx2"/>
                </a:solidFill>
                <a:latin typeface="+mn-lt"/>
              </a:rPr>
              <a:t>Spectra are scaled by certain factors for the convenience of display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2192338" y="25114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725738" y="38830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2116138" y="3055938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y=1.0</a:t>
            </a:r>
          </a:p>
        </p:txBody>
      </p: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4935538" y="2740025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5468938" y="4111625"/>
            <a:ext cx="627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7620000" y="2667000"/>
            <a:ext cx="47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y=0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8153400" y="4038600"/>
            <a:ext cx="627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y=3.0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pion in p+p</a:t>
            </a:r>
            <a:endParaRPr lang="en-US" sz="240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30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2F47D-B823-4B5F-939D-22540C1F1077}" type="slidenum">
              <a:rPr lang="en-GB" smtClean="0"/>
              <a:pPr/>
              <a:t>7</a:t>
            </a:fld>
            <a:endParaRPr lang="en-GB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90600" y="5638800"/>
          <a:ext cx="6996113" cy="595313"/>
        </p:xfrm>
        <a:graphic>
          <a:graphicData uri="http://schemas.openxmlformats.org/presentationml/2006/ole">
            <p:oleObj spid="_x0000_s3074" name="Formula" r:id="rId3" imgW="3567600" imgH="309960" progId="Equation.Ribbi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4688" y="1022350"/>
            <a:ext cx="2179637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y=0, fit by power law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7867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kaon</a:t>
            </a:r>
            <a:endParaRPr lang="en-US" sz="240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4102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52B9E-FE12-462B-AC4B-EFD230D23DD8}" type="slidenum">
              <a:rPr lang="en-GB" smtClean="0"/>
              <a:pPr/>
              <a:t>8</a:t>
            </a:fld>
            <a:endParaRPr lang="en-GB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5715000"/>
          <a:ext cx="8305800" cy="523875"/>
        </p:xfrm>
        <a:graphic>
          <a:graphicData uri="http://schemas.openxmlformats.org/presentationml/2006/ole">
            <p:oleObj spid="_x0000_s4098" name="Formula" r:id="rId3" imgW="4297680" imgH="275760" progId="Equation.Ribbi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066800"/>
            <a:ext cx="2859088" cy="349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nb-NO" dirty="0">
                <a:solidFill>
                  <a:schemeClr val="tx1"/>
                </a:solidFill>
              </a:rPr>
              <a:t>y=0, fit by exponential in m</a:t>
            </a:r>
            <a:r>
              <a:rPr lang="nb-NO" baseline="-25000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52563"/>
            <a:ext cx="7753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Extract dN/dy from spectra: </a:t>
            </a:r>
            <a:r>
              <a:rPr lang="nb-NO" sz="2400" smtClean="0"/>
              <a:t>p, p-bar and net-p</a:t>
            </a:r>
            <a:endParaRPr lang="en-US" sz="280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February 9, 2008</a:t>
            </a:r>
            <a:endParaRPr lang="en-GB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Quark Matter 2008</a:t>
            </a:r>
          </a:p>
        </p:txBody>
      </p:sp>
      <p:sp>
        <p:nvSpPr>
          <p:cNvPr id="512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6EE2C-581A-4844-9B0A-06D86C7C51B5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858838"/>
            <a:ext cx="9144000" cy="7793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sz="2400" dirty="0">
                <a:solidFill>
                  <a:schemeClr val="tx1"/>
                </a:solidFill>
              </a:rPr>
              <a:t>  </a:t>
            </a:r>
            <a:r>
              <a:rPr lang="nb-NO" sz="2400" b="1" dirty="0">
                <a:solidFill>
                  <a:schemeClr val="tx1"/>
                </a:solidFill>
              </a:rPr>
              <a:t>Fit by various functions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nb-NO" sz="2400" b="1" dirty="0">
                <a:solidFill>
                  <a:schemeClr val="tx1"/>
                </a:solidFill>
              </a:rPr>
              <a:t>  </a:t>
            </a:r>
            <a:r>
              <a:rPr lang="nb-NO" sz="2400" b="1" dirty="0" smtClean="0">
                <a:solidFill>
                  <a:schemeClr val="tx1"/>
                </a:solidFill>
              </a:rPr>
              <a:t>Systematic uncertainties dominated by </a:t>
            </a:r>
            <a:r>
              <a:rPr lang="nb-NO" sz="2400" b="1" dirty="0">
                <a:solidFill>
                  <a:schemeClr val="tx1"/>
                </a:solidFill>
              </a:rPr>
              <a:t>extrapolation to p</a:t>
            </a:r>
            <a:r>
              <a:rPr lang="nb-NO" sz="2400" b="1" baseline="-25000" dirty="0">
                <a:solidFill>
                  <a:schemeClr val="tx1"/>
                </a:solidFill>
              </a:rPr>
              <a:t>T</a:t>
            </a:r>
            <a:r>
              <a:rPr lang="nb-NO" sz="2400" b="1" dirty="0">
                <a:solidFill>
                  <a:schemeClr val="tx1"/>
                </a:solidFill>
              </a:rPr>
              <a:t>=0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5334000"/>
          <a:ext cx="8201025" cy="946150"/>
        </p:xfrm>
        <a:graphic>
          <a:graphicData uri="http://schemas.openxmlformats.org/presentationml/2006/ole">
            <p:oleObj spid="_x0000_s5122" name="Formula" r:id="rId3" imgW="4575960" imgH="537480" progId="Equation.Ribbit">
              <p:embed/>
            </p:oleObj>
          </a:graphicData>
        </a:graphic>
      </p:graphicFrame>
      <p:grpSp>
        <p:nvGrpSpPr>
          <p:cNvPr id="5128" name="Group 22"/>
          <p:cNvGrpSpPr>
            <a:grpSpLocks/>
          </p:cNvGrpSpPr>
          <p:nvPr/>
        </p:nvGrpSpPr>
        <p:grpSpPr bwMode="auto">
          <a:xfrm>
            <a:off x="76200" y="1752600"/>
            <a:ext cx="8939213" cy="3352800"/>
            <a:chOff x="204916" y="1524000"/>
            <a:chExt cx="8710484" cy="3048000"/>
          </a:xfrm>
        </p:grpSpPr>
        <p:grpSp>
          <p:nvGrpSpPr>
            <p:cNvPr id="5129" name="Group 19"/>
            <p:cNvGrpSpPr>
              <a:grpSpLocks/>
            </p:cNvGrpSpPr>
            <p:nvPr/>
          </p:nvGrpSpPr>
          <p:grpSpPr bwMode="auto">
            <a:xfrm>
              <a:off x="204916" y="1924050"/>
              <a:ext cx="8710484" cy="2647950"/>
              <a:chOff x="1" y="2209800"/>
              <a:chExt cx="8710484" cy="2647950"/>
            </a:xfrm>
          </p:grpSpPr>
          <p:pic>
            <p:nvPicPr>
              <p:cNvPr id="5132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" y="2209800"/>
                <a:ext cx="4779054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24400" y="2209800"/>
                <a:ext cx="3986085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952292" y="1524000"/>
              <a:ext cx="2024866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Boltzmann function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731" y="1524000"/>
              <a:ext cx="2632790" cy="3492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nb-NO" dirty="0">
                  <a:solidFill>
                    <a:schemeClr val="tx1"/>
                  </a:solidFill>
                </a:rPr>
                <a:t>Exponential function in p</a:t>
              </a:r>
              <a:r>
                <a:rPr lang="nb-NO" baseline="-25000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1253</Words>
  <PresentationFormat>On-screen Show (4:3)</PresentationFormat>
  <Paragraphs>260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Formula</vt:lpstr>
      <vt:lpstr>Slide 1</vt:lpstr>
      <vt:lpstr>Outline</vt:lpstr>
      <vt:lpstr>Motivation:  reference to understand baryon transport</vt:lpstr>
      <vt:lpstr>Collisions systems at 200 GeV</vt:lpstr>
      <vt:lpstr>Particle spectra: p+p collisions</vt:lpstr>
      <vt:lpstr>Particle spectra: d+Au collisions</vt:lpstr>
      <vt:lpstr>Extract dN/dy from spectra: pion in p+p</vt:lpstr>
      <vt:lpstr>Extract dN/dy from spectra: kaon</vt:lpstr>
      <vt:lpstr>Extract dN/dy from spectra: p, p-bar and net-p</vt:lpstr>
      <vt:lpstr>Rapidity density dN/dy: pions</vt:lpstr>
      <vt:lpstr>Rapidity density dN/dy: kaons</vt:lpstr>
      <vt:lpstr>Rapidity density dN/dy: protons</vt:lpstr>
      <vt:lpstr>Mean pT of pion, kaon, proton</vt:lpstr>
      <vt:lpstr>d+Au data: comparing to Au+Au</vt:lpstr>
      <vt:lpstr>p+p data: comparing to central Au+Au data</vt:lpstr>
      <vt:lpstr>Summary on dN/dy</vt:lpstr>
      <vt:lpstr>Stopping: net-proton in p+p collisions</vt:lpstr>
      <vt:lpstr>Stopping: net-proton in d+Au collisions</vt:lpstr>
      <vt:lpstr>Net-proton: d+Au &amp; p+p vs central Au+Au </vt:lpstr>
      <vt:lpstr>Summary and discussion</vt:lpstr>
      <vt:lpstr>Slide 21</vt:lpstr>
      <vt:lpstr>Particle spectra: p+p collisions</vt:lpstr>
      <vt:lpstr>Slide 23</vt:lpstr>
      <vt:lpstr>Particle identification: TOFW and RICH</vt:lpstr>
      <vt:lpstr>Extract dN/dy from spectra: p, p-bar and net-p</vt:lpstr>
      <vt:lpstr>Centrality dependence of &lt;pT&gt;</vt:lpstr>
      <vt:lpstr>Backup slides: published Au+Au 0-5%</vt:lpstr>
      <vt:lpstr>Why 0.6?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Rapidity distributions of π, K and p (bar p) in p+p and d+Au collisions  at 200 GeV </dc:title>
  <dc:creator> </dc:creator>
  <cp:lastModifiedBy> </cp:lastModifiedBy>
  <cp:revision>254</cp:revision>
  <dcterms:modified xsi:type="dcterms:W3CDTF">2008-02-08T09:43:48Z</dcterms:modified>
</cp:coreProperties>
</file>