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0" r:id="rId1"/>
  </p:sldMasterIdLst>
  <p:notesMasterIdLst>
    <p:notesMasterId r:id="rId63"/>
  </p:notesMasterIdLst>
  <p:handoutMasterIdLst>
    <p:handoutMasterId r:id="rId64"/>
  </p:handoutMasterIdLst>
  <p:sldIdLst>
    <p:sldId id="286" r:id="rId2"/>
    <p:sldId id="510" r:id="rId3"/>
    <p:sldId id="479" r:id="rId4"/>
    <p:sldId id="498" r:id="rId5"/>
    <p:sldId id="499" r:id="rId6"/>
    <p:sldId id="477" r:id="rId7"/>
    <p:sldId id="478" r:id="rId8"/>
    <p:sldId id="480" r:id="rId9"/>
    <p:sldId id="474" r:id="rId10"/>
    <p:sldId id="475" r:id="rId11"/>
    <p:sldId id="532" r:id="rId12"/>
    <p:sldId id="491" r:id="rId13"/>
    <p:sldId id="494" r:id="rId14"/>
    <p:sldId id="481" r:id="rId15"/>
    <p:sldId id="492" r:id="rId16"/>
    <p:sldId id="493" r:id="rId17"/>
    <p:sldId id="496" r:id="rId18"/>
    <p:sldId id="508" r:id="rId19"/>
    <p:sldId id="501" r:id="rId20"/>
    <p:sldId id="503" r:id="rId21"/>
    <p:sldId id="405" r:id="rId22"/>
    <p:sldId id="504" r:id="rId23"/>
    <p:sldId id="505" r:id="rId24"/>
    <p:sldId id="506" r:id="rId25"/>
    <p:sldId id="476" r:id="rId26"/>
    <p:sldId id="507" r:id="rId27"/>
    <p:sldId id="462" r:id="rId28"/>
    <p:sldId id="531" r:id="rId29"/>
    <p:sldId id="527" r:id="rId30"/>
    <p:sldId id="528" r:id="rId31"/>
    <p:sldId id="529" r:id="rId32"/>
    <p:sldId id="519" r:id="rId33"/>
    <p:sldId id="516" r:id="rId34"/>
    <p:sldId id="518" r:id="rId35"/>
    <p:sldId id="520" r:id="rId36"/>
    <p:sldId id="521" r:id="rId37"/>
    <p:sldId id="511" r:id="rId38"/>
    <p:sldId id="512" r:id="rId39"/>
    <p:sldId id="513" r:id="rId40"/>
    <p:sldId id="523" r:id="rId41"/>
    <p:sldId id="522" r:id="rId42"/>
    <p:sldId id="530" r:id="rId43"/>
    <p:sldId id="524" r:id="rId44"/>
    <p:sldId id="525" r:id="rId45"/>
    <p:sldId id="471" r:id="rId46"/>
    <p:sldId id="470" r:id="rId47"/>
    <p:sldId id="472" r:id="rId48"/>
    <p:sldId id="469" r:id="rId49"/>
    <p:sldId id="514" r:id="rId50"/>
    <p:sldId id="497" r:id="rId51"/>
    <p:sldId id="483" r:id="rId52"/>
    <p:sldId id="484" r:id="rId53"/>
    <p:sldId id="485" r:id="rId54"/>
    <p:sldId id="486" r:id="rId55"/>
    <p:sldId id="487" r:id="rId56"/>
    <p:sldId id="488" r:id="rId57"/>
    <p:sldId id="489" r:id="rId58"/>
    <p:sldId id="490" r:id="rId59"/>
    <p:sldId id="515" r:id="rId60"/>
    <p:sldId id="533" r:id="rId61"/>
    <p:sldId id="526" r:id="rId62"/>
  </p:sldIdLst>
  <p:sldSz cx="9144000" cy="6858000" type="screen4x3"/>
  <p:notesSz cx="6642100" cy="9753600"/>
  <p:embeddedFontLst>
    <p:embeddedFont>
      <p:font typeface="Verdana" pitchFamily="34" charset="0"/>
      <p:regular r:id="rId65"/>
      <p:bold r:id="rId66"/>
      <p:italic r:id="rId67"/>
      <p:boldItalic r:id="rId68"/>
    </p:embeddedFont>
    <p:embeddedFont>
      <p:font typeface="Monotype Sorts"/>
      <p:regular r:id="rId69"/>
    </p:embeddedFont>
    <p:embeddedFont>
      <p:font typeface="Tahoma" pitchFamily="34" charset="0"/>
      <p:regular r:id="rId70"/>
      <p:bold r:id="rId71"/>
    </p:embeddedFont>
    <p:embeddedFont>
      <p:font typeface="Helvetica" charset="0"/>
      <p:regular r:id="rId72"/>
      <p:bold r:id="rId73"/>
      <p:italic r:id="rId74"/>
      <p:boldItalic r:id="rId75"/>
    </p:embeddedFont>
    <p:embeddedFont>
      <p:font typeface="Script MT Bold" pitchFamily="66" charset="0"/>
      <p:bold r:id="rId76"/>
    </p:embeddedFont>
    <p:embeddedFont>
      <p:font typeface="Arial Unicode MS" pitchFamily="34" charset="-128"/>
      <p:regular r:id="rId77"/>
    </p:embeddedFont>
    <p:embeddedFont>
      <p:font typeface="Comic Sans MS" pitchFamily="66" charset="0"/>
      <p:regular r:id="rId78"/>
      <p:bold r:id="rId79"/>
    </p:embeddedFont>
    <p:embeddedFont>
      <p:font typeface="Mathematica1"/>
      <p:regular r:id="rId80"/>
      <p:bold r:id="rId81"/>
    </p:embeddedFont>
  </p:embeddedFontLst>
  <p:defaultTextStyle>
    <a:defPPr>
      <a:defRPr lang="en-GB"/>
    </a:defPPr>
    <a:lvl1pPr algn="l" rtl="0" eaLnBrk="0" fontAlgn="base" hangingPunct="0">
      <a:spcBef>
        <a:spcPct val="5000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5000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5000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5000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5000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AFD00"/>
    <a:srgbClr val="000000"/>
    <a:srgbClr val="00DFCA"/>
    <a:srgbClr val="FDC0E5"/>
    <a:srgbClr val="FCD1C1"/>
    <a:srgbClr val="FCFEB9"/>
    <a:srgbClr val="7B00E4"/>
    <a:srgbClr val="D0FC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88810" autoAdjust="0"/>
  </p:normalViewPr>
  <p:slideViewPr>
    <p:cSldViewPr>
      <p:cViewPr varScale="1">
        <p:scale>
          <a:sx n="66" d="100"/>
          <a:sy n="66" d="100"/>
        </p:scale>
        <p:origin x="-636" y="-102"/>
      </p:cViewPr>
      <p:guideLst>
        <p:guide orient="horz" pos="2160"/>
        <p:guide pos="2880"/>
      </p:guideLst>
    </p:cSldViewPr>
  </p:slideViewPr>
  <p:outlineViewPr>
    <p:cViewPr>
      <p:scale>
        <a:sx n="50" d="100"/>
        <a:sy n="50" d="100"/>
      </p:scale>
      <p:origin x="0" y="3531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698" y="30"/>
      </p:cViewPr>
      <p:guideLst>
        <p:guide orient="horz" pos="4068"/>
        <p:guide pos="116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s>
</file>

<file path=ppt/_rels/viewProps.xml.rels><?xml version="1.0" encoding="UTF-8" standalone="yes"?>
<Relationships xmlns="http://schemas.openxmlformats.org/package/2006/relationships"><Relationship Id="rId1"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350" y="0"/>
            <a:ext cx="2849563" cy="434975"/>
          </a:xfrm>
          <a:prstGeom prst="rect">
            <a:avLst/>
          </a:prstGeom>
          <a:noFill/>
          <a:ln w="9525">
            <a:noFill/>
            <a:miter lim="800000"/>
            <a:headEnd/>
            <a:tailEnd/>
          </a:ln>
          <a:effectLst/>
        </p:spPr>
        <p:txBody>
          <a:bodyPr vert="horz" wrap="square" lIns="18318" tIns="0" rIns="18318" bIns="0" numCol="1" anchor="t" anchorCtr="0" compatLnSpc="1">
            <a:prstTxWarp prst="textNoShape">
              <a:avLst/>
            </a:prstTxWarp>
          </a:bodyPr>
          <a:lstStyle>
            <a:lvl1pPr defTabSz="857250">
              <a:spcBef>
                <a:spcPct val="0"/>
              </a:spcBef>
              <a:defRPr sz="900" i="1">
                <a:solidFill>
                  <a:schemeClr val="tx2"/>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786188" y="0"/>
            <a:ext cx="2849562" cy="434975"/>
          </a:xfrm>
          <a:prstGeom prst="rect">
            <a:avLst/>
          </a:prstGeom>
          <a:noFill/>
          <a:ln w="9525">
            <a:noFill/>
            <a:miter lim="800000"/>
            <a:headEnd/>
            <a:tailEnd/>
          </a:ln>
          <a:effectLst/>
        </p:spPr>
        <p:txBody>
          <a:bodyPr vert="horz" wrap="square" lIns="18318" tIns="0" rIns="18318" bIns="0" numCol="1" anchor="t" anchorCtr="0" compatLnSpc="1">
            <a:prstTxWarp prst="textNoShape">
              <a:avLst/>
            </a:prstTxWarp>
          </a:bodyPr>
          <a:lstStyle>
            <a:lvl1pPr algn="r" defTabSz="857250">
              <a:spcBef>
                <a:spcPct val="0"/>
              </a:spcBef>
              <a:defRPr sz="900" i="1">
                <a:solidFill>
                  <a:schemeClr val="tx2"/>
                </a:solidFill>
                <a:latin typeface="Times New Roman" pitchFamily="18" charset="0"/>
              </a:defRPr>
            </a:lvl1pPr>
          </a:lstStyle>
          <a:p>
            <a:pPr>
              <a:defRPr/>
            </a:pPr>
            <a:endParaRPr lang="en-GB"/>
          </a:p>
        </p:txBody>
      </p:sp>
      <p:sp>
        <p:nvSpPr>
          <p:cNvPr id="3078" name="Rectangle 6"/>
          <p:cNvSpPr>
            <a:spLocks noGrp="1" noChangeArrowheads="1"/>
          </p:cNvSpPr>
          <p:nvPr>
            <p:ph type="sldNum" sz="quarter" idx="3"/>
          </p:nvPr>
        </p:nvSpPr>
        <p:spPr bwMode="auto">
          <a:xfrm>
            <a:off x="3783013" y="9313863"/>
            <a:ext cx="2881312" cy="439737"/>
          </a:xfrm>
          <a:prstGeom prst="rect">
            <a:avLst/>
          </a:prstGeom>
          <a:noFill/>
          <a:ln w="9525">
            <a:noFill/>
            <a:miter lim="800000"/>
            <a:headEnd/>
            <a:tailEnd/>
          </a:ln>
          <a:effectLst/>
        </p:spPr>
        <p:txBody>
          <a:bodyPr vert="horz" wrap="square" lIns="18318" tIns="0" rIns="18318" bIns="0" numCol="1" anchor="b" anchorCtr="0" compatLnSpc="1">
            <a:prstTxWarp prst="textNoShape">
              <a:avLst/>
            </a:prstTxWarp>
          </a:bodyPr>
          <a:lstStyle>
            <a:lvl1pPr algn="r" defTabSz="879475">
              <a:spcBef>
                <a:spcPct val="0"/>
              </a:spcBef>
              <a:defRPr sz="900" i="1">
                <a:solidFill>
                  <a:schemeClr val="tx2"/>
                </a:solidFill>
                <a:latin typeface="Times New Roman" pitchFamily="18" charset="0"/>
              </a:defRPr>
            </a:lvl1pPr>
          </a:lstStyle>
          <a:p>
            <a:pPr>
              <a:defRPr/>
            </a:pPr>
            <a:fld id="{4C60A701-E62E-4BB5-9AE0-6A00B269A7CB}" type="slidenum">
              <a:rPr lang="en-GB"/>
              <a:pPr>
                <a:defRPr/>
              </a:pPr>
              <a:t>‹#›</a:t>
            </a:fld>
            <a:endParaRPr lang="en-GB"/>
          </a:p>
        </p:txBody>
      </p:sp>
      <p:sp>
        <p:nvSpPr>
          <p:cNvPr id="3079" name="Rectangle 7"/>
          <p:cNvSpPr>
            <a:spLocks noGrp="1" noChangeArrowheads="1"/>
          </p:cNvSpPr>
          <p:nvPr>
            <p:ph type="ftr" sz="quarter" idx="2"/>
          </p:nvPr>
        </p:nvSpPr>
        <p:spPr bwMode="auto">
          <a:xfrm>
            <a:off x="-22225" y="9313863"/>
            <a:ext cx="2881313" cy="439737"/>
          </a:xfrm>
          <a:prstGeom prst="rect">
            <a:avLst/>
          </a:prstGeom>
          <a:noFill/>
          <a:ln w="9525">
            <a:noFill/>
            <a:miter lim="800000"/>
            <a:headEnd/>
            <a:tailEnd/>
          </a:ln>
          <a:effectLst/>
        </p:spPr>
        <p:txBody>
          <a:bodyPr vert="horz" wrap="square" lIns="18318" tIns="0" rIns="18318" bIns="0" numCol="1" anchor="b" anchorCtr="0" compatLnSpc="1">
            <a:prstTxWarp prst="textNoShape">
              <a:avLst/>
            </a:prstTxWarp>
          </a:bodyPr>
          <a:lstStyle>
            <a:lvl1pPr defTabSz="879475">
              <a:spcBef>
                <a:spcPct val="0"/>
              </a:spcBef>
              <a:defRPr sz="900" i="1">
                <a:solidFill>
                  <a:schemeClr val="tx2"/>
                </a:solidFill>
                <a:latin typeface="Times New Roman" pitchFamily="18" charset="0"/>
              </a:defRPr>
            </a:lvl1pPr>
          </a:lstStyle>
          <a:p>
            <a:pPr>
              <a:defRPr/>
            </a:pPr>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2849563" cy="434975"/>
          </a:xfrm>
          <a:prstGeom prst="rect">
            <a:avLst/>
          </a:prstGeom>
          <a:noFill/>
          <a:ln w="9525">
            <a:noFill/>
            <a:miter lim="800000"/>
            <a:headEnd/>
            <a:tailEnd/>
          </a:ln>
          <a:effectLst/>
        </p:spPr>
        <p:txBody>
          <a:bodyPr vert="horz" wrap="square" lIns="18318" tIns="0" rIns="18318" bIns="0" numCol="1" anchor="t" anchorCtr="0" compatLnSpc="1">
            <a:prstTxWarp prst="textNoShape">
              <a:avLst/>
            </a:prstTxWarp>
          </a:bodyPr>
          <a:lstStyle>
            <a:lvl1pPr defTabSz="712788">
              <a:spcBef>
                <a:spcPct val="0"/>
              </a:spcBef>
              <a:defRPr sz="900" i="1">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786188" y="0"/>
            <a:ext cx="2849562" cy="434975"/>
          </a:xfrm>
          <a:prstGeom prst="rect">
            <a:avLst/>
          </a:prstGeom>
          <a:noFill/>
          <a:ln w="9525">
            <a:noFill/>
            <a:miter lim="800000"/>
            <a:headEnd/>
            <a:tailEnd/>
          </a:ln>
          <a:effectLst/>
        </p:spPr>
        <p:txBody>
          <a:bodyPr vert="horz" wrap="square" lIns="18318" tIns="0" rIns="18318" bIns="0" numCol="1" anchor="t" anchorCtr="0" compatLnSpc="1">
            <a:prstTxWarp prst="textNoShape">
              <a:avLst/>
            </a:prstTxWarp>
          </a:bodyPr>
          <a:lstStyle>
            <a:lvl1pPr algn="r" defTabSz="712788">
              <a:spcBef>
                <a:spcPct val="0"/>
              </a:spcBef>
              <a:defRPr sz="900" i="1">
                <a:latin typeface="Times New Roman" pitchFamily="18" charset="0"/>
              </a:defRPr>
            </a:lvl1pPr>
          </a:lstStyle>
          <a:p>
            <a:pPr>
              <a:defRPr/>
            </a:pPr>
            <a:endParaRPr lang="en-GB"/>
          </a:p>
        </p:txBody>
      </p:sp>
      <p:sp>
        <p:nvSpPr>
          <p:cNvPr id="2052" name="Rectangle 4"/>
          <p:cNvSpPr>
            <a:spLocks noGrp="1" noChangeArrowheads="1"/>
          </p:cNvSpPr>
          <p:nvPr>
            <p:ph type="sldNum" sz="quarter" idx="5"/>
          </p:nvPr>
        </p:nvSpPr>
        <p:spPr bwMode="auto">
          <a:xfrm>
            <a:off x="3786188" y="9215438"/>
            <a:ext cx="2849562" cy="538162"/>
          </a:xfrm>
          <a:prstGeom prst="rect">
            <a:avLst/>
          </a:prstGeom>
          <a:noFill/>
          <a:ln w="9525">
            <a:noFill/>
            <a:miter lim="800000"/>
            <a:headEnd/>
            <a:tailEnd/>
          </a:ln>
          <a:effectLst/>
        </p:spPr>
        <p:txBody>
          <a:bodyPr vert="horz" wrap="square" lIns="18318" tIns="0" rIns="18318" bIns="0" numCol="1" anchor="b" anchorCtr="0" compatLnSpc="1">
            <a:prstTxWarp prst="textNoShape">
              <a:avLst/>
            </a:prstTxWarp>
          </a:bodyPr>
          <a:lstStyle>
            <a:lvl1pPr algn="r" defTabSz="712788">
              <a:spcBef>
                <a:spcPct val="0"/>
              </a:spcBef>
              <a:defRPr sz="900" i="1">
                <a:latin typeface="Times New Roman" pitchFamily="18" charset="0"/>
              </a:defRPr>
            </a:lvl1pPr>
          </a:lstStyle>
          <a:p>
            <a:pPr>
              <a:defRPr/>
            </a:pPr>
            <a:fld id="{AEA2EA71-84AA-41B3-9F7B-4687A41CAFB0}" type="slidenum">
              <a:rPr lang="en-GB"/>
              <a:pPr>
                <a:defRPr/>
              </a:pPr>
              <a:t>‹#›</a:t>
            </a:fld>
            <a:endParaRPr lang="en-GB"/>
          </a:p>
        </p:txBody>
      </p:sp>
      <p:sp>
        <p:nvSpPr>
          <p:cNvPr id="37893" name="Rectangle 5"/>
          <p:cNvSpPr>
            <a:spLocks noGrp="1" noRot="1" noChangeAspect="1" noChangeArrowheads="1" noTextEdit="1"/>
          </p:cNvSpPr>
          <p:nvPr>
            <p:ph type="sldImg" idx="2"/>
          </p:nvPr>
        </p:nvSpPr>
        <p:spPr bwMode="auto">
          <a:xfrm>
            <a:off x="725488" y="841375"/>
            <a:ext cx="5359400" cy="4019550"/>
          </a:xfrm>
          <a:prstGeom prst="rect">
            <a:avLst/>
          </a:prstGeom>
          <a:noFill/>
          <a:ln w="12700">
            <a:solidFill>
              <a:schemeClr val="tx1"/>
            </a:solidFill>
            <a:miter lim="800000"/>
            <a:headEnd/>
            <a:tailEnd/>
          </a:ln>
        </p:spPr>
      </p:sp>
      <p:sp>
        <p:nvSpPr>
          <p:cNvPr id="2054" name="Rectangle 6"/>
          <p:cNvSpPr>
            <a:spLocks noGrp="1" noChangeArrowheads="1"/>
          </p:cNvSpPr>
          <p:nvPr>
            <p:ph type="body" sz="quarter" idx="3"/>
          </p:nvPr>
        </p:nvSpPr>
        <p:spPr bwMode="auto">
          <a:xfrm>
            <a:off x="301625" y="4897438"/>
            <a:ext cx="6043613" cy="3990975"/>
          </a:xfrm>
          <a:prstGeom prst="rect">
            <a:avLst/>
          </a:prstGeom>
          <a:noFill/>
          <a:ln w="9525">
            <a:noFill/>
            <a:miter lim="800000"/>
            <a:headEnd/>
            <a:tailEnd/>
          </a:ln>
          <a:effectLst/>
        </p:spPr>
        <p:txBody>
          <a:bodyPr vert="horz" wrap="square" lIns="87015" tIns="44271" rIns="87015" bIns="44271" numCol="1" anchor="t" anchorCtr="0" compatLnSpc="1">
            <a:prstTxWarp prst="textNoShape">
              <a:avLst/>
            </a:prstTxWarp>
          </a:bodyPr>
          <a:lstStyle/>
          <a:p>
            <a:pPr lvl="0"/>
            <a:r>
              <a:rPr lang="en-GB" noProof="0" smtClean="0"/>
              <a:t>Body Text</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5" name="Rectangle 7"/>
          <p:cNvSpPr>
            <a:spLocks noChangeArrowheads="1"/>
          </p:cNvSpPr>
          <p:nvPr/>
        </p:nvSpPr>
        <p:spPr bwMode="auto">
          <a:xfrm>
            <a:off x="5867400" y="9274175"/>
            <a:ext cx="508000" cy="425450"/>
          </a:xfrm>
          <a:prstGeom prst="rect">
            <a:avLst/>
          </a:prstGeom>
          <a:noFill/>
          <a:ln w="9525">
            <a:noFill/>
            <a:miter lim="800000"/>
            <a:headEnd/>
            <a:tailEnd/>
          </a:ln>
          <a:effectLst/>
        </p:spPr>
        <p:txBody>
          <a:bodyPr lIns="87015" tIns="44271" rIns="87015" bIns="44271">
            <a:spAutoFit/>
          </a:bodyPr>
          <a:lstStyle/>
          <a:p>
            <a:pPr defTabSz="857250">
              <a:defRPr/>
            </a:pPr>
            <a:r>
              <a:rPr lang="en-GB" sz="1100">
                <a:latin typeface="Arial" pitchFamily="34" charset="0"/>
              </a:rPr>
              <a:t>Page </a:t>
            </a:r>
            <a:fld id="{0091B10D-453A-42C5-9013-63C8EB0BF923}" type="slidenum">
              <a:rPr lang="en-GB" sz="1100">
                <a:latin typeface="Arial" pitchFamily="34" charset="0"/>
              </a:rPr>
              <a:pPr defTabSz="857250">
                <a:defRPr/>
              </a:pPr>
              <a:t>‹#›</a:t>
            </a:fld>
            <a:endParaRPr lang="en-GB" sz="1100">
              <a:latin typeface="Arial" pitchFamily="34" charset="0"/>
            </a:endParaRPr>
          </a:p>
        </p:txBody>
      </p:sp>
      <p:sp>
        <p:nvSpPr>
          <p:cNvPr id="2056" name="Rectangle 8"/>
          <p:cNvSpPr>
            <a:spLocks noChangeArrowheads="1"/>
          </p:cNvSpPr>
          <p:nvPr/>
        </p:nvSpPr>
        <p:spPr bwMode="auto">
          <a:xfrm>
            <a:off x="109538" y="419100"/>
            <a:ext cx="3001962" cy="230188"/>
          </a:xfrm>
          <a:prstGeom prst="rect">
            <a:avLst/>
          </a:prstGeom>
          <a:noFill/>
          <a:ln w="9525">
            <a:noFill/>
            <a:miter lim="800000"/>
            <a:headEnd/>
            <a:tailEnd/>
          </a:ln>
          <a:effectLst/>
        </p:spPr>
        <p:txBody>
          <a:bodyPr lIns="87015" tIns="44271" rIns="87015" bIns="44271">
            <a:spAutoFit/>
          </a:bodyPr>
          <a:lstStyle/>
          <a:p>
            <a:pPr defTabSz="857250">
              <a:defRPr/>
            </a:pPr>
            <a:r>
              <a:rPr lang="en-GB" sz="900">
                <a:latin typeface="Times New Roman" pitchFamily="18" charset="0"/>
              </a:rPr>
              <a:t>J.M. Jowett, Beam Dynamics Panel Report</a:t>
            </a:r>
          </a:p>
        </p:txBody>
      </p:sp>
      <p:sp>
        <p:nvSpPr>
          <p:cNvPr id="2057" name="Rectangle 9"/>
          <p:cNvSpPr>
            <a:spLocks noChangeArrowheads="1"/>
          </p:cNvSpPr>
          <p:nvPr/>
        </p:nvSpPr>
        <p:spPr bwMode="auto">
          <a:xfrm>
            <a:off x="3165475" y="419100"/>
            <a:ext cx="3206750" cy="257175"/>
          </a:xfrm>
          <a:prstGeom prst="rect">
            <a:avLst/>
          </a:prstGeom>
          <a:noFill/>
          <a:ln w="9525">
            <a:noFill/>
            <a:miter lim="800000"/>
            <a:headEnd/>
            <a:tailEnd/>
          </a:ln>
          <a:effectLst/>
        </p:spPr>
        <p:txBody>
          <a:bodyPr lIns="87015" tIns="44271" rIns="87015" bIns="44271">
            <a:spAutoFit/>
          </a:bodyPr>
          <a:lstStyle/>
          <a:p>
            <a:pPr algn="r" defTabSz="857250">
              <a:defRPr/>
            </a:pPr>
            <a:r>
              <a:rPr lang="en-GB" sz="1100">
                <a:latin typeface="Arial" pitchFamily="34" charset="0"/>
              </a:rPr>
              <a:t> </a:t>
            </a:r>
            <a:r>
              <a:rPr lang="en-GB" sz="900">
                <a:latin typeface="Times New Roman" pitchFamily="18" charset="0"/>
              </a:rPr>
              <a:t>ICFA Meeting DESY 9/2/2001, Page </a:t>
            </a:r>
            <a:fld id="{2AE4AAD4-1854-49FC-B309-16C148265048}" type="slidenum">
              <a:rPr lang="en-GB" sz="900">
                <a:latin typeface="Times New Roman" pitchFamily="18" charset="0"/>
              </a:rPr>
              <a:pPr algn="r" defTabSz="857250">
                <a:defRPr/>
              </a:pPr>
              <a:t>‹#›</a:t>
            </a:fld>
            <a:endParaRPr lang="en-GB" sz="900">
              <a:latin typeface="Times New Roman" pitchFamily="18" charset="0"/>
            </a:endParaRPr>
          </a:p>
        </p:txBody>
      </p:sp>
      <p:sp>
        <p:nvSpPr>
          <p:cNvPr id="2058" name="Rectangle 10"/>
          <p:cNvSpPr>
            <a:spLocks noGrp="1" noChangeArrowheads="1"/>
          </p:cNvSpPr>
          <p:nvPr>
            <p:ph type="ftr" sz="quarter" idx="4"/>
          </p:nvPr>
        </p:nvSpPr>
        <p:spPr bwMode="auto">
          <a:xfrm>
            <a:off x="-22225" y="9313863"/>
            <a:ext cx="2881313" cy="439737"/>
          </a:xfrm>
          <a:prstGeom prst="rect">
            <a:avLst/>
          </a:prstGeom>
          <a:noFill/>
          <a:ln w="9525">
            <a:noFill/>
            <a:miter lim="800000"/>
            <a:headEnd/>
            <a:tailEnd/>
          </a:ln>
          <a:effectLst/>
        </p:spPr>
        <p:txBody>
          <a:bodyPr vert="horz" wrap="square" lIns="18318" tIns="0" rIns="18318" bIns="0" numCol="1" anchor="b" anchorCtr="0" compatLnSpc="1">
            <a:prstTxWarp prst="textNoShape">
              <a:avLst/>
            </a:prstTxWarp>
          </a:bodyPr>
          <a:lstStyle>
            <a:lvl1pPr defTabSz="879475">
              <a:spcBef>
                <a:spcPct val="0"/>
              </a:spcBef>
              <a:defRPr sz="900" i="1">
                <a:solidFill>
                  <a:schemeClr val="tx2"/>
                </a:solidFill>
                <a:latin typeface="Times New Roman" pitchFamily="18" charset="0"/>
              </a:defRPr>
            </a:lvl1pPr>
          </a:lstStyle>
          <a:p>
            <a:pPr>
              <a:defRPr/>
            </a:pPr>
            <a:endParaRPr lang="en-GB"/>
          </a:p>
        </p:txBody>
      </p:sp>
    </p:spTree>
  </p:cSld>
  <p:clrMap bg1="lt1" tx1="dk1" bg2="lt2" tx2="dk2" accent1="accent1" accent2="accent2" accent3="accent3" accent4="accent4" accent5="accent5" accent6="accent6" hlink="hlink" folHlink="folHlink"/>
  <p:notesStyle>
    <a:lvl1pPr marL="93663" indent="-93663" algn="l" defTabSz="892175" rtl="0" eaLnBrk="0" fontAlgn="base" hangingPunct="0">
      <a:lnSpc>
        <a:spcPct val="90000"/>
      </a:lnSpc>
      <a:spcBef>
        <a:spcPct val="40000"/>
      </a:spcBef>
      <a:spcAft>
        <a:spcPct val="0"/>
      </a:spcAft>
      <a:buSzPct val="100000"/>
      <a:buChar char="•"/>
      <a:defRPr sz="1400" kern="1200">
        <a:solidFill>
          <a:schemeClr val="tx1"/>
        </a:solidFill>
        <a:latin typeface="Arial" pitchFamily="34" charset="0"/>
        <a:ea typeface="+mn-ea"/>
        <a:cs typeface="+mn-cs"/>
      </a:defRPr>
    </a:lvl1pPr>
    <a:lvl2pPr marL="282575"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469900"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752475"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130300"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sldNum" sz="quarter" idx="5"/>
          </p:nvPr>
        </p:nvSpPr>
        <p:spPr>
          <a:noFill/>
        </p:spPr>
        <p:txBody>
          <a:bodyPr/>
          <a:lstStyle/>
          <a:p>
            <a:fld id="{C4189C98-B622-450A-A825-60253BAC6CB5}" type="slidenum">
              <a:rPr lang="en-GB" smtClean="0"/>
              <a:pPr/>
              <a:t>1</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latin typeface="Wingdings"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0CC5D1DA-A300-489A-B0D5-010C4A76A002}"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5DA5A1A-CFFA-40F0-A9C8-4E87C8EEE090}" type="slidenum">
              <a:rPr lang="en-US"/>
              <a:pPr/>
              <a:t>16</a:t>
            </a:fld>
            <a:endParaRPr lang="en-US"/>
          </a:p>
        </p:txBody>
      </p:sp>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a:t>
            </a:r>
            <a:r>
              <a:rPr lang="en-US" baseline="0" dirty="0" smtClean="0"/>
              <a:t> of LHC depends on quality of beam that can be injected</a:t>
            </a:r>
            <a:endParaRPr lang="en-US" dirty="0"/>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sldNum" sz="quarter" idx="5"/>
          </p:nvPr>
        </p:nvSpPr>
        <p:spPr>
          <a:noFill/>
        </p:spPr>
        <p:txBody>
          <a:bodyPr/>
          <a:lstStyle/>
          <a:p>
            <a:fld id="{A67B3930-44FF-4FB9-8ED9-4AEA12D83B87}" type="slidenum">
              <a:rPr lang="en-GB" smtClean="0"/>
              <a:pPr/>
              <a:t>21</a:t>
            </a:fld>
            <a:endParaRPr lang="en-GB" smtClean="0"/>
          </a:p>
        </p:txBody>
      </p:sp>
      <p:sp>
        <p:nvSpPr>
          <p:cNvPr id="60419" name="Rectangle 2"/>
          <p:cNvSpPr>
            <a:spLocks noGrp="1" noRot="1" noChangeAspect="1" noChangeArrowheads="1" noTextEdit="1"/>
          </p:cNvSpPr>
          <p:nvPr>
            <p:ph type="sldImg"/>
          </p:nvPr>
        </p:nvSpPr>
        <p:spPr>
          <a:xfrm>
            <a:off x="887413" y="731838"/>
            <a:ext cx="4876800" cy="3657600"/>
          </a:xfrm>
          <a:ln/>
        </p:spPr>
      </p:sp>
      <p:sp>
        <p:nvSpPr>
          <p:cNvPr id="60420" name="Rectangle 3"/>
          <p:cNvSpPr>
            <a:spLocks noGrp="1" noChangeArrowheads="1"/>
          </p:cNvSpPr>
          <p:nvPr>
            <p:ph type="body" idx="1"/>
          </p:nvPr>
        </p:nvSpPr>
        <p:spPr>
          <a:xfrm>
            <a:off x="887413" y="4630738"/>
            <a:ext cx="4867275" cy="4391025"/>
          </a:xfrm>
          <a:noFill/>
          <a:ln/>
        </p:spPr>
        <p:txBody>
          <a:bodyPr/>
          <a:lstStyle/>
          <a:p>
            <a:pPr marL="0" indent="0" defTabSz="914400"/>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FECA1AA8-BA0F-4774-84AF-5C42A1171378}"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BCA84E41-0E47-4686-86AF-330EEA4375DE}" type="slidenum">
              <a:rPr lang="en-GB" smtClean="0"/>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5"/>
          </p:nvPr>
        </p:nvSpPr>
        <p:spPr>
          <a:ln/>
        </p:spPr>
        <p:txBody>
          <a:bodyPr/>
          <a:lstStyle/>
          <a:p>
            <a:fld id="{E1D9248F-9C28-49C6-A1D3-A9440B0A47E9}" type="slidenum">
              <a:rPr lang="en-GB"/>
              <a:pPr/>
              <a:t>28</a:t>
            </a:fld>
            <a:endParaRPr lang="en-GB"/>
          </a:p>
        </p:txBody>
      </p:sp>
      <p:sp>
        <p:nvSpPr>
          <p:cNvPr id="983042" name="Rectangle 2"/>
          <p:cNvSpPr>
            <a:spLocks noGrp="1" noRot="1" noChangeAspect="1" noChangeArrowheads="1" noTextEdit="1"/>
          </p:cNvSpPr>
          <p:nvPr>
            <p:ph type="sldImg"/>
          </p:nvPr>
        </p:nvSpPr>
        <p:spPr>
          <a:xfrm>
            <a:off x="889000" y="731838"/>
            <a:ext cx="4873625" cy="3656012"/>
          </a:xfrm>
          <a:ln/>
        </p:spPr>
      </p:sp>
      <p:sp>
        <p:nvSpPr>
          <p:cNvPr id="983043" name="Rectangle 3"/>
          <p:cNvSpPr>
            <a:spLocks noGrp="1" noChangeArrowheads="1"/>
          </p:cNvSpPr>
          <p:nvPr>
            <p:ph type="body" idx="1"/>
          </p:nvPr>
        </p:nvSpPr>
        <p:spPr>
          <a:xfrm>
            <a:off x="885714" y="4632624"/>
            <a:ext cx="4870674" cy="4388446"/>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5"/>
          </p:nvPr>
        </p:nvSpPr>
        <p:spPr>
          <a:ln/>
        </p:spPr>
        <p:txBody>
          <a:bodyPr/>
          <a:lstStyle/>
          <a:p>
            <a:fld id="{58E0C789-37A8-46F1-9CE9-5C58540406A5}" type="slidenum">
              <a:rPr lang="en-GB"/>
              <a:pPr/>
              <a:t>29</a:t>
            </a:fld>
            <a:endParaRPr lang="en-GB"/>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r>
              <a:rPr lang="en-GB"/>
              <a:t>From 10/12/2003 version of Design Report</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5"/>
          </p:nvPr>
        </p:nvSpPr>
        <p:spPr>
          <a:ln/>
        </p:spPr>
        <p:txBody>
          <a:bodyPr/>
          <a:lstStyle/>
          <a:p>
            <a:fld id="{330B828D-73D6-45AC-9FC1-B89780812691}" type="slidenum">
              <a:rPr lang="en-GB"/>
              <a:pPr/>
              <a:t>30</a:t>
            </a:fld>
            <a:endParaRPr lang="en-GB"/>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r>
              <a:rPr lang="en-GB"/>
              <a:t>From 10/12/2003 version of Design Report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35B19B47-C3B4-4282-955E-CDA74DC91651}" type="slidenum">
              <a:rPr lang="en-GB" smtClean="0"/>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9DA222-F6A7-443D-BB65-FFA879F79F34}"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0659D45-3DC1-41FF-889C-654FFD243C44}" type="slidenum">
              <a:rPr lang="en-GB" smtClean="0"/>
              <a:pPr/>
              <a:t>32</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F76A63-F41C-4063-ABFE-73DF82495796}"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5"/>
          </p:nvPr>
        </p:nvSpPr>
        <p:spPr>
          <a:ln/>
        </p:spPr>
        <p:txBody>
          <a:bodyPr/>
          <a:lstStyle/>
          <a:p>
            <a:fld id="{57D6DB26-D0DB-4928-B431-B5A314347C66}" type="slidenum">
              <a:rPr lang="en-GB"/>
              <a:pPr/>
              <a:t>34</a:t>
            </a:fld>
            <a:endParaRPr lang="en-GB"/>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6B377-22F8-48B0-ACE9-923211462A5E}"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5"/>
          </p:nvPr>
        </p:nvSpPr>
        <p:spPr>
          <a:ln/>
        </p:spPr>
        <p:txBody>
          <a:bodyPr/>
          <a:lstStyle/>
          <a:p>
            <a:fld id="{56FDD61D-DC13-4555-A5D6-178F0A1F0505}" type="slidenum">
              <a:rPr lang="en-GB"/>
              <a:pPr/>
              <a:t>36</a:t>
            </a:fld>
            <a:endParaRPr lang="en-GB"/>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C0AEA2-BDD1-4D09-925F-3550D2BF16AE}"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noFill/>
        </p:spPr>
        <p:txBody>
          <a:bodyPr/>
          <a:lstStyle/>
          <a:p>
            <a:fld id="{F1FE301B-FFB5-4B9E-86A6-426AB9EAD1E1}" type="slidenum">
              <a:rPr lang="en-GB" smtClean="0"/>
              <a:pPr/>
              <a:t>41</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This shows the performance parameter space, luminosity vs single bunch current.  </a:t>
            </a:r>
          </a:p>
          <a:p>
            <a:r>
              <a:rPr lang="en-US" smtClean="0"/>
              <a:t>Luminosity in Early (higher beta*, fewer bunches) and Nominal schemes shown on diagonal lines. </a:t>
            </a:r>
          </a:p>
          <a:p>
            <a:r>
              <a:rPr lang="en-US" smtClean="0"/>
              <a:t>Various thresholds for visibility of ion bunches on beam instrumentation (BPM=beam position monitors, xBCT are current transformers) shown as red, green lines, blue dots on luminosity curves.</a:t>
            </a:r>
          </a:p>
          <a:p>
            <a:r>
              <a:rPr lang="en-US" smtClean="0"/>
              <a:t>Luminosity limits from Bound-Free Pair Production (problem first identified by Spencer Klein) and Collimation problems may occur from about factor 2 below nominal.  </a:t>
            </a:r>
          </a:p>
          <a:p>
            <a:r>
              <a:rPr lang="en-US" smtClean="0"/>
              <a:t>Conservatively, we would be restricted to the points to the right of the green curve.   </a:t>
            </a:r>
          </a:p>
          <a:p>
            <a:r>
              <a:rPr lang="en-US" smtClean="0"/>
              <a:t>Message: operating parameter space is rather restricted.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E77B77-DC12-4F66-83D0-0AE4EBD0555A}" type="slidenum">
              <a:rPr lang="en-GB" smtClean="0"/>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sldNum" sz="quarter" idx="5"/>
          </p:nvPr>
        </p:nvSpPr>
        <p:spPr>
          <a:noFill/>
        </p:spPr>
        <p:txBody>
          <a:bodyPr/>
          <a:lstStyle/>
          <a:p>
            <a:fld id="{6F2D8085-70B0-4A79-8F77-56289F1F28FE}" type="slidenum">
              <a:rPr lang="en-GB" smtClean="0"/>
              <a:pPr/>
              <a:t>43</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lnSpc>
                <a:spcPct val="80000"/>
              </a:lnSpc>
            </a:pPr>
            <a:r>
              <a:rPr lang="en-US" sz="1200" smtClean="0"/>
              <a:t>To give an idea of luminosity evolution in an  “ideal” fill, that starts with the full design luminosity 10^27 (maybe in 2009?).  </a:t>
            </a:r>
          </a:p>
          <a:p>
            <a:pPr>
              <a:lnSpc>
                <a:spcPct val="80000"/>
              </a:lnSpc>
            </a:pPr>
            <a:r>
              <a:rPr lang="en-US" sz="1200" smtClean="0"/>
              <a:t>LHC is first </a:t>
            </a:r>
            <a:r>
              <a:rPr lang="en-US" sz="1200" i="1" smtClean="0">
                <a:solidFill>
                  <a:srgbClr val="FF0000"/>
                </a:solidFill>
              </a:rPr>
              <a:t>heavy ion</a:t>
            </a:r>
            <a:r>
              <a:rPr lang="en-US" sz="1200" smtClean="0"/>
              <a:t> storage ring in which synchrotron radiation has significant effects on beam dynamics. Emittance is expected to shrink (stronger for lead ions than for protons),  it overcomes the intensity-dependent intra-beam scattering which is a major luminosity limitation at RHIC (radiation damping = “free beam cooling”).  </a:t>
            </a:r>
          </a:p>
          <a:p>
            <a:pPr>
              <a:lnSpc>
                <a:spcPct val="80000"/>
              </a:lnSpc>
            </a:pPr>
            <a:r>
              <a:rPr lang="en-US" sz="1200" smtClean="0"/>
              <a:t>These plots result from solving a set of non-linear coupled differential equations relating emittance, particles per bunch, etc, including effects of luminosity losses, IBS, radiation damping, beam-gas, RF noise,</a:t>
            </a:r>
          </a:p>
          <a:p>
            <a:pPr>
              <a:lnSpc>
                <a:spcPct val="80000"/>
              </a:lnSpc>
            </a:pPr>
            <a:r>
              <a:rPr lang="en-US" sz="1200" smtClean="0"/>
              <a:t>Adding experiments (different coloured curves) reduces beam lifetime because of the very large cross-sections for EM processes that remove particles from the beam. </a:t>
            </a:r>
          </a:p>
          <a:p>
            <a:pPr>
              <a:lnSpc>
                <a:spcPct val="80000"/>
              </a:lnSpc>
            </a:pPr>
            <a:r>
              <a:rPr lang="en-US" sz="1200" smtClean="0"/>
              <a:t>Emittance shrinkage is faster with more experiments because particles are removed more quickly from beam so IBS is less.  </a:t>
            </a:r>
          </a:p>
          <a:p>
            <a:pPr>
              <a:lnSpc>
                <a:spcPct val="80000"/>
              </a:lnSpc>
            </a:pPr>
            <a:r>
              <a:rPr lang="en-US" sz="1200" smtClean="0"/>
              <a:t>Zero-experiment case is shown as a reference: note that emittance is almost constant because radiation damping and IBS almost compensate.   Slow intensity decay in this case is from beam-residual gas interactions. </a:t>
            </a:r>
          </a:p>
          <a:p>
            <a:pPr>
              <a:lnSpc>
                <a:spcPct val="80000"/>
              </a:lnSpc>
            </a:pPr>
            <a:r>
              <a:rPr lang="en-US" sz="1200" smtClean="0"/>
              <a:t>With 3 experiments illuminated, the BPM threshold may force us to dump beam when single bunch intensity falls below visibility threshold on BPMs.</a:t>
            </a:r>
          </a:p>
          <a:p>
            <a:pPr>
              <a:lnSpc>
                <a:spcPct val="80000"/>
              </a:lnSpc>
            </a:pPr>
            <a:r>
              <a:rPr lang="en-US" sz="1200" smtClean="0"/>
              <a:t>The “Early Scheme” to be used for startup in 2008, when working properly, should give ~20 times less luminosity which should decay somewhat more slowly. </a:t>
            </a:r>
          </a:p>
          <a:p>
            <a:pPr>
              <a:lnSpc>
                <a:spcPct val="80000"/>
              </a:lnSpc>
            </a:pPr>
            <a:r>
              <a:rPr lang="en-US" sz="1200" smtClean="0"/>
              <a:t>N.B. Early Scheme should start with same single bunch intensity as Nominal.  So fill lengths should be a bit longer.</a:t>
            </a:r>
          </a:p>
          <a:p>
            <a:pPr>
              <a:lnSpc>
                <a:spcPct val="80000"/>
              </a:lnSpc>
            </a:pPr>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sldNum" sz="quarter" idx="5"/>
          </p:nvPr>
        </p:nvSpPr>
        <p:spPr>
          <a:noFill/>
        </p:spPr>
        <p:txBody>
          <a:bodyPr/>
          <a:lstStyle/>
          <a:p>
            <a:fld id="{FE5AED5F-147F-4C7D-B41A-AFE27766809C}" type="slidenum">
              <a:rPr lang="en-GB" smtClean="0"/>
              <a:pPr/>
              <a:t>44</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Probably a backup slide </a:t>
            </a:r>
          </a:p>
          <a:p>
            <a:r>
              <a:rPr lang="en-US" smtClean="0"/>
              <a:t>shows how to maximise average luminosity knowing the turn-around time. </a:t>
            </a:r>
          </a:p>
          <a:p>
            <a:r>
              <a:rPr lang="en-US" smtClean="0"/>
              <a:t>3 h is pretty optimistic! Certainly much longer in the early days of operation.   But longer turn-around will push the maximum of the curves to the right, longer optimum fill length.  </a:t>
            </a:r>
          </a:p>
          <a:p>
            <a:r>
              <a:rPr lang="en-US" smtClean="0"/>
              <a:t>May do better than this if we succeed with adjusting beta* during fills (as proposed by Andreas Morsch).  </a:t>
            </a:r>
          </a:p>
          <a:p>
            <a:r>
              <a:rPr lang="en-US" smtClean="0"/>
              <a:t>This shows that we would normally dump beams for this reason BEFORE reaching the BPM visibility threshold.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sldNum" sz="quarter" idx="5"/>
          </p:nvPr>
        </p:nvSpPr>
        <p:spPr>
          <a:noFill/>
        </p:spPr>
        <p:txBody>
          <a:bodyPr/>
          <a:lstStyle/>
          <a:p>
            <a:fld id="{432AAF25-BE94-41DC-8359-1DBB0FCD1FF2}" type="slidenum">
              <a:rPr lang="en-GB" smtClean="0"/>
              <a:pPr/>
              <a:t>45</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sldNum" sz="quarter" idx="5"/>
          </p:nvPr>
        </p:nvSpPr>
        <p:spPr>
          <a:noFill/>
        </p:spPr>
        <p:txBody>
          <a:bodyPr/>
          <a:lstStyle/>
          <a:p>
            <a:fld id="{5D8F6FE2-0894-46B9-9AAB-824501D31DA5}" type="slidenum">
              <a:rPr lang="en-GB" smtClean="0"/>
              <a:pPr/>
              <a:t>46</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97B5E215-CFEA-42A9-8BCA-6E44464CFCE3}" type="slidenum">
              <a:rPr lang="en-GB" smtClean="0"/>
              <a:pPr/>
              <a:t>47</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sldNum" sz="quarter" idx="5"/>
          </p:nvPr>
        </p:nvSpPr>
        <p:spPr>
          <a:noFill/>
        </p:spPr>
        <p:txBody>
          <a:bodyPr/>
          <a:lstStyle/>
          <a:p>
            <a:fld id="{68FDC38E-8DE6-4507-8B2C-74C06A80A689}" type="slidenum">
              <a:rPr lang="en-GB" smtClean="0"/>
              <a:pPr/>
              <a:t>48</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49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sldNum" sz="quarter" idx="5"/>
          </p:nvPr>
        </p:nvSpPr>
        <p:spPr>
          <a:noFill/>
        </p:spPr>
        <p:txBody>
          <a:bodyPr/>
          <a:lstStyle/>
          <a:p>
            <a:fld id="{A62C8321-33C1-4619-BFDA-87930A9B3EF4}" type="slidenum">
              <a:rPr lang="en-GB" smtClean="0"/>
              <a:pPr/>
              <a:t>5</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GB" smtClean="0"/>
              <a:t>General reminder</a:t>
            </a: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A2EA71-84AA-41B3-9F7B-4687A41CAFB0}" type="slidenum">
              <a:rPr lang="en-GB" smtClean="0"/>
              <a:pPr>
                <a:defRPr/>
              </a:pPr>
              <a:t>51</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CD2CAF-0779-4023-8E09-20DAC681873F}"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sldNum" sz="quarter" idx="5"/>
          </p:nvPr>
        </p:nvSpPr>
        <p:spPr>
          <a:noFill/>
        </p:spPr>
        <p:txBody>
          <a:bodyPr/>
          <a:lstStyle/>
          <a:p>
            <a:fld id="{AA43DC4A-C7A9-451C-9263-E21CF861E49B}" type="slidenum">
              <a:rPr lang="en-GB" smtClean="0"/>
              <a:pPr/>
              <a:t>59</a:t>
            </a:fld>
            <a:endParaRPr lang="en-GB" smtClean="0"/>
          </a:p>
        </p:txBody>
      </p:sp>
      <p:sp>
        <p:nvSpPr>
          <p:cNvPr id="61443" name="Rectangle 2"/>
          <p:cNvSpPr>
            <a:spLocks noGrp="1" noRot="1" noChangeAspect="1" noChangeArrowheads="1" noTextEdit="1"/>
          </p:cNvSpPr>
          <p:nvPr>
            <p:ph type="sldImg"/>
          </p:nvPr>
        </p:nvSpPr>
        <p:spPr>
          <a:xfrm>
            <a:off x="889000" y="733425"/>
            <a:ext cx="4875213" cy="3656013"/>
          </a:xfrm>
          <a:ln/>
        </p:spPr>
      </p:sp>
      <p:sp>
        <p:nvSpPr>
          <p:cNvPr id="61444" name="Rectangle 3"/>
          <p:cNvSpPr>
            <a:spLocks noGrp="1" noChangeArrowheads="1"/>
          </p:cNvSpPr>
          <p:nvPr>
            <p:ph type="body" idx="1"/>
          </p:nvPr>
        </p:nvSpPr>
        <p:spPr>
          <a:xfrm>
            <a:off x="885825" y="4632325"/>
            <a:ext cx="4870450" cy="4387850"/>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F76A63-F41C-4063-ABFE-73DF82495796}" type="slidenum">
              <a:rPr lang="en-GB" smtClean="0"/>
              <a:pPr/>
              <a:t>60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F491493D-8E7D-4595-A2E3-C12338AF6626}" type="slidenum">
              <a:rPr lang="en-GB" smtClean="0"/>
              <a:pPr/>
              <a:t>7</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6B377-22F8-48B0-ACE9-923211462A5E}"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21D06CF2-BBEB-46D4-863F-D7551049C999}"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C8B38928-2E71-488D-B43E-E31AD45C9FD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133475" cy="1143000"/>
        </p:xfrm>
        <a:graphic>
          <a:graphicData uri="http://schemas.openxmlformats.org/presentationml/2006/ole">
            <p:oleObj spid="_x0000_s86018" name="Photo Editor Photo" r:id="rId3" imgW="8326012" imgH="8411749" progId="">
              <p:embed/>
            </p:oleObj>
          </a:graphicData>
        </a:graphic>
      </p:graphicFrame>
      <p:graphicFrame>
        <p:nvGraphicFramePr>
          <p:cNvPr id="5" name="Object 3"/>
          <p:cNvGraphicFramePr>
            <a:graphicFrameLocks noChangeAspect="1"/>
          </p:cNvGraphicFramePr>
          <p:nvPr/>
        </p:nvGraphicFramePr>
        <p:xfrm>
          <a:off x="8012113" y="0"/>
          <a:ext cx="1131887" cy="1143000"/>
        </p:xfrm>
        <a:graphic>
          <a:graphicData uri="http://schemas.openxmlformats.org/presentationml/2006/ole">
            <p:oleObj spid="_x0000_s86019" name="Photo Editor Photo" r:id="rId4" imgW="8419048" imgH="8504762" progId="">
              <p:embed/>
            </p:oleObj>
          </a:graphicData>
        </a:graphic>
      </p:graphicFrame>
      <p:sp>
        <p:nvSpPr>
          <p:cNvPr id="270339" name="Rectangle 3"/>
          <p:cNvSpPr>
            <a:spLocks noGrp="1" noChangeArrowheads="1"/>
          </p:cNvSpPr>
          <p:nvPr>
            <p:ph type="ctrTitle"/>
          </p:nvPr>
        </p:nvSpPr>
        <p:spPr>
          <a:xfrm>
            <a:off x="685800" y="1773238"/>
            <a:ext cx="7772400" cy="1295400"/>
          </a:xfrm>
        </p:spPr>
        <p:txBody>
          <a:bodyPr/>
          <a:lstStyle>
            <a:lvl1pPr>
              <a:defRPr sz="4000">
                <a:solidFill>
                  <a:schemeClr val="bg2"/>
                </a:solidFill>
                <a:latin typeface="Verdana" pitchFamily="34" charset="0"/>
              </a:defRPr>
            </a:lvl1pPr>
          </a:lstStyle>
          <a:p>
            <a:r>
              <a:rPr lang="en-US"/>
              <a:t>Click to edit Master title style</a:t>
            </a:r>
          </a:p>
        </p:txBody>
      </p:sp>
      <p:sp>
        <p:nvSpPr>
          <p:cNvPr id="270340" name="Rectangle 4"/>
          <p:cNvSpPr>
            <a:spLocks noGrp="1" noChangeArrowheads="1"/>
          </p:cNvSpPr>
          <p:nvPr>
            <p:ph type="subTitle" idx="1"/>
          </p:nvPr>
        </p:nvSpPr>
        <p:spPr>
          <a:xfrm>
            <a:off x="323850" y="3211513"/>
            <a:ext cx="8496300" cy="2593975"/>
          </a:xfrm>
          <a:solidFill>
            <a:schemeClr val="tx1"/>
          </a:solidFill>
        </p:spPr>
        <p:txBody>
          <a:bodyPr/>
          <a:lstStyle>
            <a:lvl1pPr marL="0" indent="0" algn="ctr">
              <a:buFont typeface="Monotype Sorts" pitchFamily="2" charset="2"/>
              <a:buNone/>
              <a:defRPr b="1">
                <a:solidFill>
                  <a:srgbClr val="CFFAFD"/>
                </a:solidFill>
                <a:effectLst>
                  <a:outerShdw blurRad="38100" dist="38100" dir="2700000" algn="tl">
                    <a:srgbClr val="000000"/>
                  </a:outerShdw>
                </a:effectLst>
              </a:defRPr>
            </a:lvl1pPr>
          </a:lstStyle>
          <a:p>
            <a:r>
              <a:rPr lang="en-US"/>
              <a:t>Click to edit Master subtitle style</a:t>
            </a:r>
          </a:p>
        </p:txBody>
      </p:sp>
      <p:sp>
        <p:nvSpPr>
          <p:cNvPr id="6" name="Rectangle 5"/>
          <p:cNvSpPr>
            <a:spLocks noGrp="1" noChangeArrowheads="1"/>
          </p:cNvSpPr>
          <p:nvPr>
            <p:ph type="dt" sz="half" idx="10"/>
          </p:nvPr>
        </p:nvSpPr>
        <p:spPr>
          <a:xfrm>
            <a:off x="34925" y="6427788"/>
            <a:ext cx="5535613" cy="457200"/>
          </a:xfrm>
        </p:spPr>
        <p:txBody>
          <a:bodyPr/>
          <a:lstStyle>
            <a:lvl1pPr>
              <a:defRPr sz="1000" smtClean="0">
                <a:solidFill>
                  <a:srgbClr val="FCFEB9"/>
                </a:solidFill>
              </a:defRPr>
            </a:lvl1pPr>
          </a:lstStyle>
          <a:p>
            <a:pPr>
              <a:defRPr/>
            </a:pPr>
            <a:r>
              <a:rPr lang="en-US" smtClean="0"/>
              <a:t>J.M. Jowett, Quark Matter 2008, Jaipur, 7 February 2008</a:t>
            </a:r>
            <a:endParaRPr lang="en-GB"/>
          </a:p>
        </p:txBody>
      </p:sp>
      <p:sp>
        <p:nvSpPr>
          <p:cNvPr id="7" name="Rectangle 7"/>
          <p:cNvSpPr>
            <a:spLocks noGrp="1" noChangeArrowheads="1"/>
          </p:cNvSpPr>
          <p:nvPr>
            <p:ph type="sldNum" sz="quarter" idx="11"/>
          </p:nvPr>
        </p:nvSpPr>
        <p:spPr>
          <a:xfrm>
            <a:off x="6804025" y="6427788"/>
            <a:ext cx="2232025" cy="457200"/>
          </a:xfrm>
        </p:spPr>
        <p:txBody>
          <a:bodyPr/>
          <a:lstStyle>
            <a:lvl1pPr>
              <a:defRPr sz="1400">
                <a:solidFill>
                  <a:srgbClr val="FCFEB9"/>
                </a:solidFill>
              </a:defRPr>
            </a:lvl1pPr>
          </a:lstStyle>
          <a:p>
            <a:pPr>
              <a:defRPr/>
            </a:pPr>
            <a:fld id="{0A05ED53-066E-4F08-B7AA-7BEF8758BF1E}" type="slidenum">
              <a:rPr lang="en-GB"/>
              <a:pPr>
                <a:defRPr/>
              </a:pPr>
              <a:t>‹#›</a:t>
            </a:fld>
            <a:endParaRPr lang="en-GB"/>
          </a:p>
        </p:txBody>
      </p:sp>
      <p:sp>
        <p:nvSpPr>
          <p:cNvPr id="8" name="Rectangle 6"/>
          <p:cNvSpPr>
            <a:spLocks noGrp="1" noChangeArrowheads="1"/>
          </p:cNvSpPr>
          <p:nvPr>
            <p:ph type="ftr" sz="quarter" idx="12"/>
          </p:nvPr>
        </p:nvSpPr>
        <p:spPr>
          <a:xfrm flipV="1">
            <a:off x="3951288" y="6680200"/>
            <a:ext cx="2781300" cy="177800"/>
          </a:xfrm>
        </p:spPr>
        <p:txBody>
          <a:bodyPr/>
          <a:lstStyle>
            <a:lvl1pPr>
              <a:defRPr sz="1400">
                <a:solidFill>
                  <a:srgbClr val="FCFEB9"/>
                </a:solidFill>
                <a:latin typeface="Times New Roman" pitchFamily="18" charset="0"/>
              </a:defRPr>
            </a:lvl1pPr>
          </a:lstStyle>
          <a:p>
            <a:pPr>
              <a:defRPr/>
            </a:pPr>
            <a:r>
              <a:rPr lang="en-GB"/>
              <a:t>J.M. Jowett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6" name="Rectangle 6"/>
          <p:cNvSpPr>
            <a:spLocks noGrp="1" noChangeArrowheads="1"/>
          </p:cNvSpPr>
          <p:nvPr>
            <p:ph type="sldNum" sz="quarter" idx="12"/>
          </p:nvPr>
        </p:nvSpPr>
        <p:spPr>
          <a:ln/>
        </p:spPr>
        <p:txBody>
          <a:bodyPr/>
          <a:lstStyle>
            <a:lvl1pPr>
              <a:defRPr/>
            </a:lvl1pPr>
          </a:lstStyle>
          <a:p>
            <a:pPr>
              <a:defRPr/>
            </a:pPr>
            <a:fld id="{0A7D78B7-F081-400A-BB4B-8DB7B0E7DCA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5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15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6" name="Rectangle 6"/>
          <p:cNvSpPr>
            <a:spLocks noGrp="1" noChangeArrowheads="1"/>
          </p:cNvSpPr>
          <p:nvPr>
            <p:ph type="sldNum" sz="quarter" idx="12"/>
          </p:nvPr>
        </p:nvSpPr>
        <p:spPr>
          <a:ln/>
        </p:spPr>
        <p:txBody>
          <a:bodyPr/>
          <a:lstStyle>
            <a:lvl1pPr>
              <a:defRPr/>
            </a:lvl1pPr>
          </a:lstStyle>
          <a:p>
            <a:pPr>
              <a:defRPr/>
            </a:pPr>
            <a:fld id="{F2D4937D-4CB3-46DA-95F8-915FBB9BD2D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28600"/>
            <a:ext cx="712787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6613"/>
            <a:ext cx="4038600" cy="5545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38600" cy="5545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DE98F75D-861A-455B-87F5-291FA885B0F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16013" y="228600"/>
            <a:ext cx="7127875" cy="4048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6613"/>
            <a:ext cx="822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684588"/>
            <a:ext cx="8229600" cy="2697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FBD2E94A-75E2-4D93-993F-748D31ED6D7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6013" y="228600"/>
            <a:ext cx="7127875" cy="4048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6613"/>
            <a:ext cx="4038600" cy="5545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836613"/>
            <a:ext cx="4038600" cy="5545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FF0BA46C-AFEF-45E1-8B5C-239509A6E764}"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srcRect/>
          <a:stretch>
            <a:fillRect/>
          </a:stretch>
        </p:blipFill>
        <p:spPr bwMode="auto">
          <a:xfrm>
            <a:off x="8388350" y="74613"/>
            <a:ext cx="692150" cy="762000"/>
          </a:xfrm>
          <a:prstGeom prst="rect">
            <a:avLst/>
          </a:prstGeom>
          <a:noFill/>
          <a:ln w="9525">
            <a:noFill/>
            <a:miter lim="800000"/>
            <a:headEnd/>
            <a:tailEnd/>
          </a:ln>
        </p:spPr>
      </p:pic>
      <p:graphicFrame>
        <p:nvGraphicFramePr>
          <p:cNvPr id="4" name="Object 11"/>
          <p:cNvGraphicFramePr>
            <a:graphicFrameLocks noChangeAspect="1"/>
          </p:cNvGraphicFramePr>
          <p:nvPr/>
        </p:nvGraphicFramePr>
        <p:xfrm>
          <a:off x="44450" y="44450"/>
          <a:ext cx="855663" cy="863600"/>
        </p:xfrm>
        <a:graphic>
          <a:graphicData uri="http://schemas.openxmlformats.org/presentationml/2006/ole">
            <p:oleObj spid="_x0000_s87042" name="Photo Editor Photo" r:id="rId4" imgW="8326012" imgH="8411749" progId="">
              <p:embed/>
            </p:oleObj>
          </a:graphicData>
        </a:graphic>
      </p:graphicFrame>
      <p:sp>
        <p:nvSpPr>
          <p:cNvPr id="2" name="Content Placeholder 1"/>
          <p:cNvSpPr>
            <a:spLocks noGrp="1"/>
          </p:cNvSpPr>
          <p:nvPr>
            <p:ph/>
          </p:nvPr>
        </p:nvSpPr>
        <p:spPr>
          <a:xfrm>
            <a:off x="457200" y="207963"/>
            <a:ext cx="8229600" cy="591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sldNum" sz="quarter" idx="10"/>
          </p:nvPr>
        </p:nvSpPr>
        <p:spPr/>
        <p:txBody>
          <a:bodyPr/>
          <a:lstStyle>
            <a:lvl1pPr>
              <a:defRPr/>
            </a:lvl1pPr>
          </a:lstStyle>
          <a:p>
            <a:pPr>
              <a:defRPr/>
            </a:pPr>
            <a:fld id="{5F003230-647A-4B09-A9A2-BDC52C598CF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J.M. Jowett, Quark Matter 2008, Jaipur, 7 February 2008</a:t>
            </a:r>
            <a:endParaRPr lang="en-US"/>
          </a:p>
        </p:txBody>
      </p:sp>
      <p:sp>
        <p:nvSpPr>
          <p:cNvPr id="6" name="Footer Placeholder 5"/>
          <p:cNvSpPr>
            <a:spLocks noGrp="1"/>
          </p:cNvSpPr>
          <p:nvPr>
            <p:ph type="ftr" sz="quarter" idx="11"/>
          </p:nvPr>
        </p:nvSpPr>
        <p:spPr>
          <a:xfrm>
            <a:off x="2895600" y="6245225"/>
            <a:ext cx="3352800" cy="476250"/>
          </a:xfrm>
        </p:spPr>
        <p:txBody>
          <a:bodyPr/>
          <a:lstStyle>
            <a:lvl1pPr>
              <a:defRPr/>
            </a:lvl1pPr>
          </a:lstStyle>
          <a:p>
            <a:r>
              <a:rPr lang="en-US" smtClean="0"/>
              <a:t>J.M. Jowett</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9C3BC7-1516-41B4-A3EC-2F54D2BB2C8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84250" y="304800"/>
            <a:ext cx="770255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990600"/>
            <a:ext cx="4038600" cy="5410200"/>
          </a:xfrm>
        </p:spPr>
        <p:txBody>
          <a:bodyPr/>
          <a:lstStyle/>
          <a:p>
            <a:endParaRPr lang="en-US"/>
          </a:p>
        </p:txBody>
      </p:sp>
      <p:sp>
        <p:nvSpPr>
          <p:cNvPr id="5" name="Date Placeholder 4"/>
          <p:cNvSpPr>
            <a:spLocks noGrp="1"/>
          </p:cNvSpPr>
          <p:nvPr>
            <p:ph type="dt" sz="half" idx="10"/>
          </p:nvPr>
        </p:nvSpPr>
        <p:spPr>
          <a:xfrm>
            <a:off x="228600" y="6400800"/>
            <a:ext cx="4343400" cy="228600"/>
          </a:xfrm>
        </p:spPr>
        <p:txBody>
          <a:bodyPr/>
          <a:lstStyle>
            <a:lvl1pPr>
              <a:defRPr/>
            </a:lvl1pPr>
          </a:lstStyle>
          <a:p>
            <a:r>
              <a:rPr lang="en-US" smtClean="0"/>
              <a:t>J.M. Jowett, Quark Matter 2008, Jaipur, 7 February 2008</a:t>
            </a:r>
            <a:endParaRPr lang="en-GB"/>
          </a:p>
        </p:txBody>
      </p:sp>
      <p:sp>
        <p:nvSpPr>
          <p:cNvPr id="6" name="Footer Placeholder 5"/>
          <p:cNvSpPr>
            <a:spLocks noGrp="1"/>
          </p:cNvSpPr>
          <p:nvPr>
            <p:ph type="ftr" sz="quarter" idx="11"/>
          </p:nvPr>
        </p:nvSpPr>
        <p:spPr>
          <a:xfrm>
            <a:off x="4572000" y="6400800"/>
            <a:ext cx="1447800" cy="228600"/>
          </a:xfrm>
        </p:spPr>
        <p:txBody>
          <a:bodyPr/>
          <a:lstStyle>
            <a:lvl1pPr>
              <a:defRPr/>
            </a:lvl1pPr>
          </a:lstStyle>
          <a:p>
            <a:r>
              <a:rPr lang="en-GB"/>
              <a:t>J.M. Jowett</a:t>
            </a:r>
          </a:p>
        </p:txBody>
      </p:sp>
      <p:sp>
        <p:nvSpPr>
          <p:cNvPr id="7" name="Slide Number Placeholder 6"/>
          <p:cNvSpPr>
            <a:spLocks noGrp="1"/>
          </p:cNvSpPr>
          <p:nvPr>
            <p:ph type="sldNum" sz="quarter" idx="12"/>
          </p:nvPr>
        </p:nvSpPr>
        <p:spPr>
          <a:xfrm>
            <a:off x="6824663" y="6400800"/>
            <a:ext cx="1905000" cy="228600"/>
          </a:xfrm>
        </p:spPr>
        <p:txBody>
          <a:bodyPr/>
          <a:lstStyle>
            <a:lvl1pPr>
              <a:defRPr/>
            </a:lvl1pPr>
          </a:lstStyle>
          <a:p>
            <a:fld id="{C6D86BE3-398E-4038-A919-8477893EA54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6" name="Rectangle 6"/>
          <p:cNvSpPr>
            <a:spLocks noGrp="1" noChangeArrowheads="1"/>
          </p:cNvSpPr>
          <p:nvPr>
            <p:ph type="sldNum" sz="quarter" idx="12"/>
          </p:nvPr>
        </p:nvSpPr>
        <p:spPr>
          <a:ln/>
        </p:spPr>
        <p:txBody>
          <a:bodyPr/>
          <a:lstStyle>
            <a:lvl1pPr>
              <a:defRPr/>
            </a:lvl1pPr>
          </a:lstStyle>
          <a:p>
            <a:pPr>
              <a:defRPr/>
            </a:pPr>
            <a:fld id="{FF419886-A263-4573-B6CC-F16670ACABA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6" name="Rectangle 6"/>
          <p:cNvSpPr>
            <a:spLocks noGrp="1" noChangeArrowheads="1"/>
          </p:cNvSpPr>
          <p:nvPr>
            <p:ph type="sldNum" sz="quarter" idx="12"/>
          </p:nvPr>
        </p:nvSpPr>
        <p:spPr>
          <a:ln/>
        </p:spPr>
        <p:txBody>
          <a:bodyPr/>
          <a:lstStyle>
            <a:lvl1pPr>
              <a:defRPr/>
            </a:lvl1pPr>
          </a:lstStyle>
          <a:p>
            <a:pPr>
              <a:defRPr/>
            </a:pPr>
            <a:fld id="{DCC65DC9-8CF7-49A2-A524-F61AA2435BE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6613"/>
            <a:ext cx="403860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3860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4133E713-12A7-4F35-88CB-CCDDDBFA7FD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9" name="Rectangle 6"/>
          <p:cNvSpPr>
            <a:spLocks noGrp="1" noChangeArrowheads="1"/>
          </p:cNvSpPr>
          <p:nvPr>
            <p:ph type="sldNum" sz="quarter" idx="12"/>
          </p:nvPr>
        </p:nvSpPr>
        <p:spPr>
          <a:ln/>
        </p:spPr>
        <p:txBody>
          <a:bodyPr/>
          <a:lstStyle>
            <a:lvl1pPr>
              <a:defRPr/>
            </a:lvl1pPr>
          </a:lstStyle>
          <a:p>
            <a:pPr>
              <a:defRPr/>
            </a:pPr>
            <a:fld id="{6BCBCA68-169D-4ACC-BDFE-569058F0124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228600" y="6486548"/>
            <a:ext cx="4343400" cy="228600"/>
          </a:xfrm>
          <a:ln/>
        </p:spPr>
        <p:txBody>
          <a:bodyPr/>
          <a:lstStyle>
            <a:lvl1pPr>
              <a:defRPr/>
            </a:lvl1pPr>
          </a:lstStyle>
          <a:p>
            <a:pPr>
              <a:defRPr/>
            </a:pPr>
            <a:r>
              <a:rPr lang="en-US" smtClean="0"/>
              <a:t>J.M. Jowett, Quark Matter 2008, Jaipur, 7 February 2008</a:t>
            </a:r>
            <a:endParaRPr lang="en-GB" dirty="0"/>
          </a:p>
        </p:txBody>
      </p:sp>
      <p:sp>
        <p:nvSpPr>
          <p:cNvPr id="4" name="Rectangle 5"/>
          <p:cNvSpPr>
            <a:spLocks noGrp="1" noChangeArrowheads="1"/>
          </p:cNvSpPr>
          <p:nvPr>
            <p:ph type="ftr" sz="quarter" idx="11"/>
          </p:nvPr>
        </p:nvSpPr>
        <p:spPr>
          <a:xfrm>
            <a:off x="4572000" y="6486548"/>
            <a:ext cx="1447800" cy="228600"/>
          </a:xfrm>
          <a:ln/>
        </p:spPr>
        <p:txBody>
          <a:bodyPr/>
          <a:lstStyle>
            <a:lvl1pPr>
              <a:defRPr/>
            </a:lvl1pPr>
          </a:lstStyle>
          <a:p>
            <a:pPr>
              <a:defRPr/>
            </a:pPr>
            <a:r>
              <a:rPr lang="en-GB" smtClean="0"/>
              <a:t>J.M. Jowett</a:t>
            </a:r>
            <a:endParaRPr lang="en-GB" dirty="0"/>
          </a:p>
        </p:txBody>
      </p:sp>
      <p:sp>
        <p:nvSpPr>
          <p:cNvPr id="5" name="Rectangle 6"/>
          <p:cNvSpPr>
            <a:spLocks noGrp="1" noChangeArrowheads="1"/>
          </p:cNvSpPr>
          <p:nvPr>
            <p:ph type="sldNum" sz="quarter" idx="12"/>
          </p:nvPr>
        </p:nvSpPr>
        <p:spPr>
          <a:xfrm>
            <a:off x="6824663" y="6486548"/>
            <a:ext cx="1905000" cy="228600"/>
          </a:xfrm>
          <a:ln/>
        </p:spPr>
        <p:txBody>
          <a:bodyPr/>
          <a:lstStyle>
            <a:lvl1pPr>
              <a:defRPr/>
            </a:lvl1pPr>
          </a:lstStyle>
          <a:p>
            <a:pPr>
              <a:defRPr/>
            </a:pPr>
            <a:fld id="{2F4C414A-B542-4C40-8171-4301CD3581F1}"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4" name="Rectangle 6"/>
          <p:cNvSpPr>
            <a:spLocks noGrp="1" noChangeArrowheads="1"/>
          </p:cNvSpPr>
          <p:nvPr>
            <p:ph type="sldNum" sz="quarter" idx="12"/>
          </p:nvPr>
        </p:nvSpPr>
        <p:spPr>
          <a:ln/>
        </p:spPr>
        <p:txBody>
          <a:bodyPr/>
          <a:lstStyle>
            <a:lvl1pPr>
              <a:defRPr/>
            </a:lvl1pPr>
          </a:lstStyle>
          <a:p>
            <a:pPr>
              <a:defRPr/>
            </a:pPr>
            <a:fld id="{77553B65-E0CD-4AA3-94E8-0D7C02B3EC0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B857FACD-CAB5-432F-A4A5-1E6D6DC26F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J.M. Jowett, Quark Matter 2008, Jaipur, 7 February 2008</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J.M. Jowett</a:t>
            </a:r>
          </a:p>
        </p:txBody>
      </p:sp>
      <p:sp>
        <p:nvSpPr>
          <p:cNvPr id="7" name="Rectangle 6"/>
          <p:cNvSpPr>
            <a:spLocks noGrp="1" noChangeArrowheads="1"/>
          </p:cNvSpPr>
          <p:nvPr>
            <p:ph type="sldNum" sz="quarter" idx="12"/>
          </p:nvPr>
        </p:nvSpPr>
        <p:spPr>
          <a:ln/>
        </p:spPr>
        <p:txBody>
          <a:bodyPr/>
          <a:lstStyle>
            <a:lvl1pPr>
              <a:defRPr/>
            </a:lvl1pPr>
          </a:lstStyle>
          <a:p>
            <a:pPr>
              <a:defRPr/>
            </a:pPr>
            <a:fld id="{654D14E0-20AF-4455-BB66-843D69C90EB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1116013" y="228600"/>
            <a:ext cx="7127875" cy="404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69315" name="Rectangle 3"/>
          <p:cNvSpPr>
            <a:spLocks noGrp="1" noChangeArrowheads="1"/>
          </p:cNvSpPr>
          <p:nvPr>
            <p:ph type="body" idx="1"/>
          </p:nvPr>
        </p:nvSpPr>
        <p:spPr bwMode="auto">
          <a:xfrm>
            <a:off x="457200" y="836613"/>
            <a:ext cx="8229600" cy="5545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9316" name="Rectangle 4"/>
          <p:cNvSpPr>
            <a:spLocks noGrp="1" noChangeArrowheads="1"/>
          </p:cNvSpPr>
          <p:nvPr>
            <p:ph type="dt" sz="half" idx="2"/>
          </p:nvPr>
        </p:nvSpPr>
        <p:spPr bwMode="auto">
          <a:xfrm>
            <a:off x="228600" y="6400800"/>
            <a:ext cx="434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smtClean="0">
                <a:solidFill>
                  <a:schemeClr val="bg2"/>
                </a:solidFill>
              </a:defRPr>
            </a:lvl1pPr>
          </a:lstStyle>
          <a:p>
            <a:pPr>
              <a:defRPr/>
            </a:pPr>
            <a:r>
              <a:rPr lang="en-US" smtClean="0"/>
              <a:t>J.M. Jowett, Quark Matter 2008, Jaipur, 7 February 2008</a:t>
            </a:r>
            <a:endParaRPr lang="en-GB"/>
          </a:p>
        </p:txBody>
      </p:sp>
      <p:sp>
        <p:nvSpPr>
          <p:cNvPr id="269317" name="Rectangle 5"/>
          <p:cNvSpPr>
            <a:spLocks noGrp="1" noChangeArrowheads="1"/>
          </p:cNvSpPr>
          <p:nvPr>
            <p:ph type="ftr" sz="quarter" idx="3"/>
          </p:nvPr>
        </p:nvSpPr>
        <p:spPr bwMode="auto">
          <a:xfrm>
            <a:off x="4572000" y="640080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pPr>
              <a:defRPr/>
            </a:pPr>
            <a:r>
              <a:rPr lang="en-GB"/>
              <a:t>J.M. Jowett</a:t>
            </a:r>
          </a:p>
        </p:txBody>
      </p:sp>
      <p:sp>
        <p:nvSpPr>
          <p:cNvPr id="269318" name="Rectangle 6"/>
          <p:cNvSpPr>
            <a:spLocks noGrp="1" noChangeArrowheads="1"/>
          </p:cNvSpPr>
          <p:nvPr>
            <p:ph type="sldNum" sz="quarter" idx="4"/>
          </p:nvPr>
        </p:nvSpPr>
        <p:spPr bwMode="auto">
          <a:xfrm>
            <a:off x="6824663" y="64008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pPr>
              <a:defRPr/>
            </a:pPr>
            <a:fld id="{D0BEC7CD-B485-47E3-8127-8E53BEF36298}" type="slidenum">
              <a:rPr lang="en-GB"/>
              <a:pPr>
                <a:defRPr/>
              </a:pPr>
              <a:t>‹#›</a:t>
            </a:fld>
            <a:endParaRPr lang="en-GB"/>
          </a:p>
        </p:txBody>
      </p:sp>
      <p:pic>
        <p:nvPicPr>
          <p:cNvPr id="1033" name="Picture 10"/>
          <p:cNvPicPr>
            <a:picLocks noChangeAspect="1" noChangeArrowheads="1"/>
          </p:cNvPicPr>
          <p:nvPr/>
        </p:nvPicPr>
        <p:blipFill>
          <a:blip r:embed="rId20"/>
          <a:srcRect/>
          <a:stretch>
            <a:fillRect/>
          </a:stretch>
        </p:blipFill>
        <p:spPr bwMode="auto">
          <a:xfrm>
            <a:off x="8388350" y="74613"/>
            <a:ext cx="692150" cy="762000"/>
          </a:xfrm>
          <a:prstGeom prst="rect">
            <a:avLst/>
          </a:prstGeom>
          <a:noFill/>
          <a:ln w="9525">
            <a:noFill/>
            <a:miter lim="800000"/>
            <a:headEnd/>
            <a:tailEnd/>
          </a:ln>
        </p:spPr>
      </p:pic>
      <p:graphicFrame>
        <p:nvGraphicFramePr>
          <p:cNvPr id="1026" name="Object 11"/>
          <p:cNvGraphicFramePr>
            <a:graphicFrameLocks noChangeAspect="1"/>
          </p:cNvGraphicFramePr>
          <p:nvPr/>
        </p:nvGraphicFramePr>
        <p:xfrm>
          <a:off x="44450" y="44450"/>
          <a:ext cx="855663" cy="863600"/>
        </p:xfrm>
        <a:graphic>
          <a:graphicData uri="http://schemas.openxmlformats.org/presentationml/2006/ole">
            <p:oleObj spid="_x0000_s1026" name="Photo Editor Photo" r:id="rId21" imgW="8326012" imgH="8411749" progId="">
              <p:embed/>
            </p:oleObj>
          </a:graphicData>
        </a:graphic>
      </p:graphicFrame>
    </p:spTree>
  </p:cSld>
  <p:clrMap bg1="lt1" tx1="dk1" bg2="lt2" tx2="dk2" accent1="accent1" accent2="accent2" accent3="accent3" accent4="accent4" accent5="accent5" accent6="accent6" hlink="hlink" folHlink="folHlink"/>
  <p:sldLayoutIdLst>
    <p:sldLayoutId id="2147483721"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2" r:id="rId15"/>
    <p:sldLayoutId id="2147483723" r:id="rId16"/>
    <p:sldLayoutId id="2147483724" r:id="rId17"/>
  </p:sldLayoutIdLst>
  <p:hf hdr="0" ftr="0"/>
  <p:txStyles>
    <p:titleStyle>
      <a:lvl1pPr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b="1">
          <a:solidFill>
            <a:srgbClr val="0000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FF3300"/>
        </a:buClr>
        <a:buSzPct val="75000"/>
        <a:buFont typeface="Monotype Sorts" pitchFamily="2" charset="2"/>
        <a:buChar char="n"/>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FF3300"/>
        </a:buClr>
        <a:buChar char="–"/>
        <a:defRPr kumimoji="1" sz="2400">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60000"/>
        <a:buFont typeface="Monotype Sorts" pitchFamily="2" charset="2"/>
        <a:buChar char="n"/>
        <a:defRPr kumimoji="1" sz="20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20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50000"/>
        <a:buFont typeface="Monotype Sorts" pitchFamily="2" charset="2"/>
        <a:buChar char="»"/>
        <a:defRPr kumimoji="1" sz="2000">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2"/>
        </a:buClr>
        <a:buSzPct val="50000"/>
        <a:buFont typeface="Monotype Sorts" pitchFamily="2" charset="2"/>
        <a:defRPr kumimoji="1" sz="2000">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2"/>
        </a:buClr>
        <a:buSzPct val="50000"/>
        <a:buFont typeface="Monotype Sorts" pitchFamily="2" charset="2"/>
        <a:defRPr kumimoji="1" sz="2000">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2"/>
        </a:buClr>
        <a:buSzPct val="50000"/>
        <a:buFont typeface="Monotype Sorts" pitchFamily="2" charset="2"/>
        <a:defRPr kumimoji="1" sz="2000">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2"/>
        </a:buClr>
        <a:buSzPct val="50000"/>
        <a:buFont typeface="Monotype Sorts" pitchFamily="2" charset="2"/>
        <a:defRPr kumimoji="1"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ideo" Target="file:///C:\Documents%20and%20Settings\Administrator\Desktop\MR204_1.avi"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3.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48.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51.wmf"/><Relationship Id="rId4" Type="http://schemas.openxmlformats.org/officeDocument/2006/relationships/image" Target="../media/image50.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3.bin"/><Relationship Id="rId4" Type="http://schemas.openxmlformats.org/officeDocument/2006/relationships/image" Target="../media/image5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59.xml"/><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image" Target="../media/image7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12700" algn="ctr">
            <a:noFill/>
            <a:miter lim="800000"/>
            <a:headEnd type="none" w="sm" len="sm"/>
            <a:tailEnd type="none" w="sm" len="sm"/>
          </a:ln>
        </p:spPr>
      </p:pic>
      <p:sp>
        <p:nvSpPr>
          <p:cNvPr id="729099" name="Rectangle 11"/>
          <p:cNvSpPr>
            <a:spLocks noGrp="1" noChangeArrowheads="1"/>
          </p:cNvSpPr>
          <p:nvPr>
            <p:ph type="ctrTitle"/>
          </p:nvPr>
        </p:nvSpPr>
        <p:spPr/>
        <p:txBody>
          <a:bodyPr/>
          <a:lstStyle/>
          <a:p>
            <a:pPr>
              <a:defRPr/>
            </a:pPr>
            <a:r>
              <a:rPr lang="en-GB" sz="3600" dirty="0" smtClean="0">
                <a:solidFill>
                  <a:srgbClr val="FFFF00"/>
                </a:solidFill>
              </a:rPr>
              <a:t>The LHC as a </a:t>
            </a:r>
            <a:br>
              <a:rPr lang="en-GB" sz="3600" dirty="0" smtClean="0">
                <a:solidFill>
                  <a:srgbClr val="FFFF00"/>
                </a:solidFill>
              </a:rPr>
            </a:br>
            <a:r>
              <a:rPr lang="en-GB" sz="3600" dirty="0" smtClean="0">
                <a:solidFill>
                  <a:srgbClr val="FFFF00"/>
                </a:solidFill>
              </a:rPr>
              <a:t>Nucleus-Nucleus Collider</a:t>
            </a:r>
            <a:endParaRPr lang="en-US" sz="2400" dirty="0" smtClean="0">
              <a:solidFill>
                <a:srgbClr val="FFFF00"/>
              </a:solidFill>
            </a:endParaRPr>
          </a:p>
        </p:txBody>
      </p:sp>
      <p:sp>
        <p:nvSpPr>
          <p:cNvPr id="729100" name="Rectangle 12"/>
          <p:cNvSpPr>
            <a:spLocks noGrp="1" noChangeArrowheads="1"/>
          </p:cNvSpPr>
          <p:nvPr>
            <p:ph type="subTitle" idx="1"/>
          </p:nvPr>
        </p:nvSpPr>
        <p:spPr>
          <a:noFill/>
        </p:spPr>
        <p:txBody>
          <a:bodyPr/>
          <a:lstStyle/>
          <a:p>
            <a:pPr>
              <a:defRPr/>
            </a:pPr>
            <a:endParaRPr lang="en-GB" dirty="0" smtClean="0">
              <a:solidFill>
                <a:schemeClr val="bg1">
                  <a:lumMod val="95000"/>
                </a:schemeClr>
              </a:solidFill>
            </a:endParaRPr>
          </a:p>
          <a:p>
            <a:pPr>
              <a:defRPr/>
            </a:pPr>
            <a:r>
              <a:rPr lang="en-GB" dirty="0" smtClean="0">
                <a:solidFill>
                  <a:schemeClr val="bg1">
                    <a:lumMod val="95000"/>
                  </a:schemeClr>
                </a:solidFill>
              </a:rPr>
              <a:t>John Jowett </a:t>
            </a:r>
          </a:p>
          <a:p>
            <a:pPr>
              <a:defRPr/>
            </a:pPr>
            <a:r>
              <a:rPr lang="en-GB" dirty="0" smtClean="0">
                <a:solidFill>
                  <a:schemeClr val="bg1">
                    <a:lumMod val="95000"/>
                  </a:schemeClr>
                </a:solidFill>
              </a:rPr>
              <a:t>CERN</a:t>
            </a:r>
          </a:p>
          <a:p>
            <a:pPr>
              <a:defRPr/>
            </a:pPr>
            <a:endParaRPr lang="en-US" dirty="0" smtClean="0">
              <a:solidFill>
                <a:schemeClr val="bg1">
                  <a:lumMod val="95000"/>
                </a:schemeClr>
              </a:solidFill>
            </a:endParaRPr>
          </a:p>
        </p:txBody>
      </p:sp>
      <p:sp>
        <p:nvSpPr>
          <p:cNvPr id="13317" name="Date Placeholder 6"/>
          <p:cNvSpPr>
            <a:spLocks noGrp="1"/>
          </p:cNvSpPr>
          <p:nvPr>
            <p:ph type="dt" sz="quarter" idx="10"/>
          </p:nvPr>
        </p:nvSpPr>
        <p:spPr>
          <a:noFill/>
        </p:spPr>
        <p:txBody>
          <a:bodyPr/>
          <a:lstStyle/>
          <a:p>
            <a:r>
              <a:rPr lang="en-US" smtClean="0"/>
              <a:t>J.M. Jowett, Quark Matter 2008, Jaipur, 7 February 2008</a:t>
            </a:r>
            <a:endParaRPr lang="en-GB"/>
          </a:p>
        </p:txBody>
      </p:sp>
      <p:sp>
        <p:nvSpPr>
          <p:cNvPr id="6" name="Slide Number Placeholder 5"/>
          <p:cNvSpPr>
            <a:spLocks noGrp="1"/>
          </p:cNvSpPr>
          <p:nvPr>
            <p:ph type="sldNum" sz="quarter" idx="11"/>
          </p:nvPr>
        </p:nvSpPr>
        <p:spPr/>
        <p:txBody>
          <a:bodyPr/>
          <a:lstStyle/>
          <a:p>
            <a:pPr>
              <a:defRPr/>
            </a:pPr>
            <a:fld id="{0A05ED53-066E-4F08-B7AA-7BEF8758BF1E}" type="slidenum">
              <a:rPr lang="en-GB" smtClean="0"/>
              <a:pPr>
                <a:defRPr/>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a:srcRect/>
          <a:stretch>
            <a:fillRect/>
          </a:stretch>
        </p:blipFill>
        <p:spPr bwMode="auto">
          <a:xfrm>
            <a:off x="296863" y="647700"/>
            <a:ext cx="4664075" cy="5905500"/>
          </a:xfrm>
          <a:prstGeom prst="rect">
            <a:avLst/>
          </a:prstGeom>
          <a:noFill/>
          <a:ln w="9525">
            <a:noFill/>
            <a:miter lim="800000"/>
            <a:headEnd/>
            <a:tailEnd/>
          </a:ln>
        </p:spPr>
      </p:pic>
      <p:sp>
        <p:nvSpPr>
          <p:cNvPr id="19459" name="Text Box 3"/>
          <p:cNvSpPr txBox="1">
            <a:spLocks noChangeArrowheads="1"/>
          </p:cNvSpPr>
          <p:nvPr/>
        </p:nvSpPr>
        <p:spPr bwMode="auto">
          <a:xfrm>
            <a:off x="2076450" y="5581650"/>
            <a:ext cx="1431925" cy="366713"/>
          </a:xfrm>
          <a:prstGeom prst="rect">
            <a:avLst/>
          </a:prstGeom>
          <a:solidFill>
            <a:srgbClr val="FFFF00"/>
          </a:solidFill>
          <a:ln w="9525">
            <a:noFill/>
            <a:miter lim="800000"/>
            <a:headEnd/>
            <a:tailEnd/>
          </a:ln>
        </p:spPr>
        <p:txBody>
          <a:bodyPr>
            <a:spAutoFit/>
          </a:bodyPr>
          <a:lstStyle/>
          <a:p>
            <a:pPr algn="ctr"/>
            <a:r>
              <a:rPr lang="en-US">
                <a:solidFill>
                  <a:srgbClr val="0000FF"/>
                </a:solidFill>
              </a:rPr>
              <a:t>BTVI26706</a:t>
            </a:r>
          </a:p>
        </p:txBody>
      </p:sp>
      <p:sp>
        <p:nvSpPr>
          <p:cNvPr id="19460" name="Text Box 4"/>
          <p:cNvSpPr txBox="1">
            <a:spLocks noChangeArrowheads="1"/>
          </p:cNvSpPr>
          <p:nvPr/>
        </p:nvSpPr>
        <p:spPr bwMode="auto">
          <a:xfrm>
            <a:off x="5495924" y="1400175"/>
            <a:ext cx="3433794" cy="3077766"/>
          </a:xfrm>
          <a:prstGeom prst="rect">
            <a:avLst/>
          </a:prstGeom>
          <a:gradFill rotWithShape="1">
            <a:gsLst>
              <a:gs pos="0">
                <a:srgbClr val="FFCC00"/>
              </a:gs>
              <a:gs pos="100000">
                <a:schemeClr val="bg1"/>
              </a:gs>
            </a:gsLst>
            <a:lin ang="5400000" scaled="1"/>
          </a:gradFill>
          <a:ln w="9525">
            <a:noFill/>
            <a:miter lim="800000"/>
            <a:headEnd/>
            <a:tailEnd/>
          </a:ln>
        </p:spPr>
        <p:txBody>
          <a:bodyPr wrap="square">
            <a:spAutoFit/>
          </a:bodyPr>
          <a:lstStyle/>
          <a:p>
            <a:r>
              <a:rPr lang="en-US" dirty="0" smtClean="0">
                <a:solidFill>
                  <a:srgbClr val="003399"/>
                </a:solidFill>
                <a:cs typeface="Arial" pitchFamily="34" charset="0"/>
              </a:rPr>
              <a:t>First shot straight down the line.</a:t>
            </a:r>
          </a:p>
          <a:p>
            <a:r>
              <a:rPr lang="en-US" sz="1600" dirty="0" smtClean="0">
                <a:solidFill>
                  <a:srgbClr val="003399"/>
                </a:solidFill>
              </a:rPr>
              <a:t>This </a:t>
            </a:r>
            <a:r>
              <a:rPr lang="en-US" sz="1600" dirty="0">
                <a:solidFill>
                  <a:srgbClr val="003399"/>
                </a:solidFill>
              </a:rPr>
              <a:t>BTV screen is the last in the part of TI2 which could be explored with beam on 28 </a:t>
            </a:r>
            <a:r>
              <a:rPr lang="en-US" sz="1600" dirty="0" smtClean="0">
                <a:solidFill>
                  <a:srgbClr val="003399"/>
                </a:solidFill>
              </a:rPr>
              <a:t>October 2007. </a:t>
            </a:r>
            <a:r>
              <a:rPr lang="en-US" sz="1600" dirty="0">
                <a:solidFill>
                  <a:srgbClr val="003399"/>
                </a:solidFill>
              </a:rPr>
              <a:t>It is located some 70 m after the lowest point in TI2, and some 700 m away from the temporary dump, which in turn is placed at some 50 m from the end of the TI2 tunnel, to avoid irradiating the LHC area</a:t>
            </a:r>
            <a:r>
              <a:rPr lang="en-US" sz="1600" dirty="0" smtClean="0">
                <a:solidFill>
                  <a:srgbClr val="003399"/>
                </a:solidFill>
              </a:rPr>
              <a:t>.</a:t>
            </a:r>
            <a:r>
              <a:rPr lang="en-US" sz="1800" dirty="0" smtClean="0">
                <a:solidFill>
                  <a:srgbClr val="003399"/>
                </a:solidFill>
                <a:cs typeface="Arial" pitchFamily="34" charset="0"/>
              </a:rPr>
              <a:t>.</a:t>
            </a:r>
          </a:p>
        </p:txBody>
      </p:sp>
      <p:sp>
        <p:nvSpPr>
          <p:cNvPr id="19461" name="Rectangle 5"/>
          <p:cNvSpPr>
            <a:spLocks noChangeArrowheads="1"/>
          </p:cNvSpPr>
          <p:nvPr/>
        </p:nvSpPr>
        <p:spPr bwMode="auto">
          <a:xfrm>
            <a:off x="949325" y="182563"/>
            <a:ext cx="6293711" cy="400110"/>
          </a:xfrm>
          <a:prstGeom prst="rect">
            <a:avLst/>
          </a:prstGeom>
          <a:noFill/>
          <a:ln w="9525" algn="ctr">
            <a:noFill/>
            <a:miter lim="800000"/>
            <a:headEnd/>
            <a:tailEnd/>
          </a:ln>
        </p:spPr>
        <p:txBody>
          <a:bodyPr wrap="none">
            <a:spAutoFit/>
          </a:bodyPr>
          <a:lstStyle/>
          <a:p>
            <a:pPr algn="ctr"/>
            <a:r>
              <a:rPr lang="en-US" b="1" dirty="0" smtClean="0">
                <a:solidFill>
                  <a:srgbClr val="003399"/>
                </a:solidFill>
                <a:cs typeface="Arial" pitchFamily="34" charset="0"/>
              </a:rPr>
              <a:t>Proton beam in TI2 at </a:t>
            </a:r>
            <a:r>
              <a:rPr lang="en-US" b="1" dirty="0">
                <a:solidFill>
                  <a:srgbClr val="003399"/>
                </a:solidFill>
                <a:cs typeface="Arial" pitchFamily="34" charset="0"/>
              </a:rPr>
              <a:t>12:03:47 on 28 </a:t>
            </a:r>
            <a:r>
              <a:rPr lang="en-US" b="1" dirty="0" smtClean="0">
                <a:solidFill>
                  <a:srgbClr val="003399"/>
                </a:solidFill>
                <a:cs typeface="Arial" pitchFamily="34" charset="0"/>
              </a:rPr>
              <a:t>Oct 2007</a:t>
            </a:r>
            <a:endParaRPr lang="en-US" b="1" dirty="0">
              <a:solidFill>
                <a:srgbClr val="003399"/>
              </a:solidFill>
              <a:cs typeface="Arial" pitchFamily="34" charset="0"/>
            </a:endParaRPr>
          </a:p>
        </p:txBody>
      </p:sp>
      <p:sp>
        <p:nvSpPr>
          <p:cNvPr id="19462" name="Text Box 6"/>
          <p:cNvSpPr txBox="1">
            <a:spLocks noChangeArrowheads="1"/>
          </p:cNvSpPr>
          <p:nvPr/>
        </p:nvSpPr>
        <p:spPr bwMode="auto">
          <a:xfrm>
            <a:off x="6457950" y="6553200"/>
            <a:ext cx="1771650" cy="244475"/>
          </a:xfrm>
          <a:prstGeom prst="rect">
            <a:avLst/>
          </a:prstGeom>
          <a:noFill/>
          <a:ln w="9525" algn="ctr">
            <a:noFill/>
            <a:miter lim="800000"/>
            <a:headEnd/>
            <a:tailEnd/>
          </a:ln>
        </p:spPr>
        <p:txBody>
          <a:bodyPr>
            <a:spAutoFit/>
          </a:bodyPr>
          <a:lstStyle/>
          <a:p>
            <a:r>
              <a:rPr lang="en-US" sz="1000"/>
              <a:t>Courtesy of V. Mertens</a:t>
            </a:r>
          </a:p>
        </p:txBody>
      </p:sp>
      <p:sp>
        <p:nvSpPr>
          <p:cNvPr id="19463" name="Date Placeholder 6"/>
          <p:cNvSpPr>
            <a:spLocks noGrp="1"/>
          </p:cNvSpPr>
          <p:nvPr>
            <p:ph type="dt" sz="quarter" idx="10"/>
          </p:nvPr>
        </p:nvSpPr>
        <p:spPr>
          <a:noFill/>
        </p:spPr>
        <p:txBody>
          <a:bodyPr/>
          <a:lstStyle/>
          <a:p>
            <a:r>
              <a:rPr lang="en-US" smtClean="0"/>
              <a:t>J.M. Jowett, Quark Matter 2008, Jaipur, 7 February 2008</a:t>
            </a:r>
            <a:endParaRPr lang="en-GB"/>
          </a:p>
        </p:txBody>
      </p:sp>
      <p:graphicFrame>
        <p:nvGraphicFramePr>
          <p:cNvPr id="8" name="Object 7"/>
          <p:cNvGraphicFramePr>
            <a:graphicFrameLocks noChangeAspect="1"/>
          </p:cNvGraphicFramePr>
          <p:nvPr/>
        </p:nvGraphicFramePr>
        <p:xfrm>
          <a:off x="5857884" y="5072074"/>
          <a:ext cx="2324100" cy="647700"/>
        </p:xfrm>
        <a:graphic>
          <a:graphicData uri="http://schemas.openxmlformats.org/presentationml/2006/ole">
            <p:oleObj spid="_x0000_s19464" name="Equation" r:id="rId5" imgW="2323800" imgH="647640" progId="">
              <p:embed/>
            </p:oleObj>
          </a:graphicData>
        </a:graphic>
      </p:graphicFrame>
      <p:sp>
        <p:nvSpPr>
          <p:cNvPr id="9" name="Slide Number Placeholder 8"/>
          <p:cNvSpPr>
            <a:spLocks noGrp="1"/>
          </p:cNvSpPr>
          <p:nvPr>
            <p:ph type="sldNum" sz="quarter" idx="12"/>
          </p:nvPr>
        </p:nvSpPr>
        <p:spPr/>
        <p:txBody>
          <a:bodyPr/>
          <a:lstStyle/>
          <a:p>
            <a:pPr>
              <a:defRPr/>
            </a:pPr>
            <a:fld id="{77553B65-E0CD-4AA3-94E8-0D7C02B3EC0E}" type="slidenum">
              <a:rPr lang="en-GB" smtClean="0"/>
              <a:pPr>
                <a:defRPr/>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Commissioning the LHC with proton beams</a:t>
            </a:r>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4" name="Slide Number Placeholder 3"/>
          <p:cNvSpPr>
            <a:spLocks noGrp="1"/>
          </p:cNvSpPr>
          <p:nvPr>
            <p:ph type="sldNum" sz="quarter" idx="11"/>
          </p:nvPr>
        </p:nvSpPr>
        <p:spPr/>
        <p:txBody>
          <a:bodyPr/>
          <a:lstStyle/>
          <a:p>
            <a:pPr>
              <a:defRPr/>
            </a:pPr>
            <a:fld id="{0A05ED53-066E-4F08-B7AA-7BEF8758BF1E}"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r>
              <a:rPr lang="en-US" dirty="0" smtClean="0"/>
              <a:t>Luminosity</a:t>
            </a:r>
            <a:endParaRPr lang="en-US" dirty="0"/>
          </a:p>
        </p:txBody>
      </p:sp>
      <p:sp>
        <p:nvSpPr>
          <p:cNvPr id="1351683" name="Rectangle 3"/>
          <p:cNvSpPr>
            <a:spLocks noGrp="1" noChangeArrowheads="1"/>
          </p:cNvSpPr>
          <p:nvPr>
            <p:ph type="body" sz="half" idx="1"/>
          </p:nvPr>
        </p:nvSpPr>
        <p:spPr>
          <a:xfrm>
            <a:off x="142844" y="2428868"/>
            <a:ext cx="5081598" cy="3048000"/>
          </a:xfrm>
        </p:spPr>
        <p:txBody>
          <a:bodyPr/>
          <a:lstStyle/>
          <a:p>
            <a:pPr>
              <a:lnSpc>
                <a:spcPct val="90000"/>
              </a:lnSpc>
            </a:pPr>
            <a:r>
              <a:rPr lang="en-US" sz="1800" dirty="0" smtClean="0"/>
              <a:t>Parameters in luminosity</a:t>
            </a:r>
            <a:endParaRPr lang="en-US" sz="1800" dirty="0"/>
          </a:p>
          <a:p>
            <a:pPr lvl="1">
              <a:lnSpc>
                <a:spcPct val="90000"/>
              </a:lnSpc>
            </a:pPr>
            <a:r>
              <a:rPr lang="en-US" sz="1600" dirty="0"/>
              <a:t>Number of particles per bunch	</a:t>
            </a:r>
            <a:r>
              <a:rPr lang="en-US" sz="1600" i="1" dirty="0">
                <a:sym typeface="Symbol" pitchFamily="18" charset="2"/>
              </a:rPr>
              <a:t></a:t>
            </a:r>
            <a:endParaRPr lang="en-US" sz="1600" i="1" dirty="0">
              <a:latin typeface="Script MT Bold" pitchFamily="66" charset="0"/>
              <a:sym typeface="Symbol" pitchFamily="18" charset="2"/>
            </a:endParaRPr>
          </a:p>
          <a:p>
            <a:pPr lvl="1">
              <a:lnSpc>
                <a:spcPct val="90000"/>
              </a:lnSpc>
            </a:pPr>
            <a:r>
              <a:rPr lang="en-US" sz="1600" dirty="0"/>
              <a:t>Number of bunches per beam	</a:t>
            </a:r>
            <a:r>
              <a:rPr lang="en-US" sz="1600" i="1" dirty="0" smtClean="0"/>
              <a:t>k</a:t>
            </a:r>
            <a:r>
              <a:rPr lang="en-US" sz="1600" i="1" baseline="-25000" dirty="0" smtClean="0"/>
              <a:t>b</a:t>
            </a:r>
            <a:endParaRPr lang="en-US" sz="1600" i="1" dirty="0"/>
          </a:p>
          <a:p>
            <a:pPr lvl="1">
              <a:lnSpc>
                <a:spcPct val="90000"/>
              </a:lnSpc>
            </a:pPr>
            <a:r>
              <a:rPr lang="en-US" sz="1600" dirty="0"/>
              <a:t>Relativistic factor </a:t>
            </a:r>
            <a:r>
              <a:rPr lang="en-US" sz="1600" dirty="0" smtClean="0"/>
              <a:t>	</a:t>
            </a:r>
            <a:r>
              <a:rPr lang="en-US" sz="1600" dirty="0"/>
              <a:t>		</a:t>
            </a:r>
            <a:r>
              <a:rPr lang="en-US" sz="1600" i="1" dirty="0">
                <a:sym typeface="Symbol" pitchFamily="18" charset="2"/>
              </a:rPr>
              <a:t></a:t>
            </a:r>
            <a:endParaRPr lang="en-US" sz="1600" i="1" dirty="0"/>
          </a:p>
          <a:p>
            <a:pPr lvl="1">
              <a:lnSpc>
                <a:spcPct val="90000"/>
              </a:lnSpc>
            </a:pPr>
            <a:r>
              <a:rPr lang="en-US" sz="1600" dirty="0" err="1"/>
              <a:t>Normalised</a:t>
            </a:r>
            <a:r>
              <a:rPr lang="en-US" sz="1600" dirty="0"/>
              <a:t> emittance		</a:t>
            </a:r>
            <a:r>
              <a:rPr lang="en-US" sz="1600" i="1" dirty="0">
                <a:sym typeface="Symbol" pitchFamily="18" charset="2"/>
              </a:rPr>
              <a:t></a:t>
            </a:r>
            <a:r>
              <a:rPr lang="en-US" sz="1600" i="1" baseline="-25000" dirty="0">
                <a:sym typeface="Symbol" pitchFamily="18" charset="2"/>
              </a:rPr>
              <a:t>n</a:t>
            </a:r>
            <a:endParaRPr lang="en-US" sz="1600" i="1" dirty="0"/>
          </a:p>
          <a:p>
            <a:pPr lvl="1">
              <a:lnSpc>
                <a:spcPct val="90000"/>
              </a:lnSpc>
            </a:pPr>
            <a:r>
              <a:rPr lang="en-US" sz="1600" dirty="0"/>
              <a:t>Beta function at the IP		</a:t>
            </a:r>
            <a:r>
              <a:rPr lang="en-US" sz="1600" i="1" dirty="0">
                <a:sym typeface="Symbol" pitchFamily="18" charset="2"/>
              </a:rPr>
              <a:t> </a:t>
            </a:r>
            <a:r>
              <a:rPr lang="en-US" sz="1600" i="1" baseline="30000" dirty="0">
                <a:sym typeface="Symbol" pitchFamily="18" charset="2"/>
              </a:rPr>
              <a:t>*</a:t>
            </a:r>
            <a:endParaRPr lang="en-US" sz="1600" i="1" dirty="0">
              <a:sym typeface="Symbol" pitchFamily="18" charset="2"/>
            </a:endParaRPr>
          </a:p>
          <a:p>
            <a:pPr lvl="1">
              <a:lnSpc>
                <a:spcPct val="90000"/>
              </a:lnSpc>
            </a:pPr>
            <a:r>
              <a:rPr lang="en-US" sz="1600" dirty="0">
                <a:sym typeface="Symbol" pitchFamily="18" charset="2"/>
              </a:rPr>
              <a:t>Crossing angle factor		</a:t>
            </a:r>
            <a:r>
              <a:rPr lang="en-US" sz="1600" i="1" dirty="0">
                <a:sym typeface="Symbol" pitchFamily="18" charset="2"/>
              </a:rPr>
              <a:t>F</a:t>
            </a:r>
          </a:p>
          <a:p>
            <a:pPr lvl="2">
              <a:lnSpc>
                <a:spcPct val="90000"/>
              </a:lnSpc>
            </a:pPr>
            <a:r>
              <a:rPr lang="en-US" sz="1400" dirty="0"/>
              <a:t>Full crossing angle		</a:t>
            </a:r>
            <a:r>
              <a:rPr lang="en-US" sz="1400" i="1" dirty="0">
                <a:sym typeface="Symbol" pitchFamily="18" charset="2"/>
              </a:rPr>
              <a:t></a:t>
            </a:r>
            <a:r>
              <a:rPr lang="en-US" sz="1400" i="1" baseline="-25000" dirty="0">
                <a:sym typeface="Symbol" pitchFamily="18" charset="2"/>
              </a:rPr>
              <a:t>c</a:t>
            </a:r>
            <a:endParaRPr lang="en-US" sz="1400" i="1" dirty="0">
              <a:sym typeface="Symbol" pitchFamily="18" charset="2"/>
            </a:endParaRPr>
          </a:p>
          <a:p>
            <a:pPr lvl="2">
              <a:lnSpc>
                <a:spcPct val="90000"/>
              </a:lnSpc>
            </a:pPr>
            <a:r>
              <a:rPr lang="en-US" sz="1400" dirty="0"/>
              <a:t>Bunch length			</a:t>
            </a:r>
            <a:r>
              <a:rPr lang="en-US" sz="1400" i="1" dirty="0">
                <a:sym typeface="Symbol" pitchFamily="18" charset="2"/>
              </a:rPr>
              <a:t></a:t>
            </a:r>
            <a:r>
              <a:rPr lang="en-US" sz="1400" i="1" baseline="-25000" dirty="0">
                <a:sym typeface="Symbol" pitchFamily="18" charset="2"/>
              </a:rPr>
              <a:t>z</a:t>
            </a:r>
            <a:endParaRPr lang="en-US" sz="1400" i="1" dirty="0"/>
          </a:p>
          <a:p>
            <a:pPr lvl="2">
              <a:lnSpc>
                <a:spcPct val="90000"/>
              </a:lnSpc>
            </a:pPr>
            <a:r>
              <a:rPr lang="en-US" sz="1400" dirty="0"/>
              <a:t>Transverse beam size at the IP	</a:t>
            </a:r>
            <a:r>
              <a:rPr lang="en-US" sz="1400" i="1" dirty="0">
                <a:sym typeface="Symbol" pitchFamily="18" charset="2"/>
              </a:rPr>
              <a:t></a:t>
            </a:r>
            <a:r>
              <a:rPr lang="en-US" sz="1400" i="1" baseline="30000" dirty="0">
                <a:sym typeface="Symbol" pitchFamily="18" charset="2"/>
              </a:rPr>
              <a:t>*</a:t>
            </a:r>
            <a:endParaRPr lang="en-US" sz="1400" i="1" dirty="0">
              <a:sym typeface="Symbol" pitchFamily="18" charset="2"/>
            </a:endParaRPr>
          </a:p>
        </p:txBody>
      </p:sp>
      <p:graphicFrame>
        <p:nvGraphicFramePr>
          <p:cNvPr id="1351684" name="Object 4"/>
          <p:cNvGraphicFramePr>
            <a:graphicFrameLocks noChangeAspect="1"/>
          </p:cNvGraphicFramePr>
          <p:nvPr>
            <p:ph idx="4294967295"/>
          </p:nvPr>
        </p:nvGraphicFramePr>
        <p:xfrm>
          <a:off x="1071538" y="1285860"/>
          <a:ext cx="2971800" cy="696912"/>
        </p:xfrm>
        <a:graphic>
          <a:graphicData uri="http://schemas.openxmlformats.org/presentationml/2006/ole">
            <p:oleObj spid="_x0000_s88066" name="Equation" r:id="rId4" imgW="2869920" imgH="672840" progId="">
              <p:embed/>
            </p:oleObj>
          </a:graphicData>
        </a:graphic>
      </p:graphicFrame>
      <p:graphicFrame>
        <p:nvGraphicFramePr>
          <p:cNvPr id="1351685" name="Object 5"/>
          <p:cNvGraphicFramePr>
            <a:graphicFrameLocks noChangeAspect="1"/>
          </p:cNvGraphicFramePr>
          <p:nvPr>
            <p:ph sz="half" idx="2"/>
          </p:nvPr>
        </p:nvGraphicFramePr>
        <p:xfrm>
          <a:off x="5356256" y="1928802"/>
          <a:ext cx="3573462" cy="709613"/>
        </p:xfrm>
        <a:graphic>
          <a:graphicData uri="http://schemas.openxmlformats.org/presentationml/2006/ole">
            <p:oleObj spid="_x0000_s88067" name="Equation" r:id="rId5" imgW="3581280" imgH="711000" progId="">
              <p:embed/>
            </p:oleObj>
          </a:graphicData>
        </a:graphic>
      </p:graphicFrame>
      <p:graphicFrame>
        <p:nvGraphicFramePr>
          <p:cNvPr id="9" name="Object 8"/>
          <p:cNvGraphicFramePr>
            <a:graphicFrameLocks noChangeAspect="1"/>
          </p:cNvGraphicFramePr>
          <p:nvPr/>
        </p:nvGraphicFramePr>
        <p:xfrm>
          <a:off x="5357813" y="2782888"/>
          <a:ext cx="3568700" cy="3467100"/>
        </p:xfrm>
        <a:graphic>
          <a:graphicData uri="http://schemas.openxmlformats.org/presentationml/2006/ole">
            <p:oleObj spid="_x0000_s88068" name="Equation" r:id="rId6" imgW="3568680" imgH="3466800" progId="">
              <p:embed/>
            </p:oleObj>
          </a:graphicData>
        </a:graphic>
      </p:graphicFrame>
      <p:sp>
        <p:nvSpPr>
          <p:cNvPr id="10" name="Date Placeholder 9"/>
          <p:cNvSpPr>
            <a:spLocks noGrp="1"/>
          </p:cNvSpPr>
          <p:nvPr>
            <p:ph type="dt" sz="half" idx="10"/>
          </p:nvPr>
        </p:nvSpPr>
        <p:spPr/>
        <p:txBody>
          <a:bodyPr/>
          <a:lstStyle/>
          <a:p>
            <a:pPr>
              <a:defRPr/>
            </a:pPr>
            <a:r>
              <a:rPr lang="en-US" smtClean="0"/>
              <a:t>J.M. Jowett, Quark Matter 2008, Jaipur, 7 February 2008</a:t>
            </a:r>
            <a:endParaRPr lang="en-GB"/>
          </a:p>
        </p:txBody>
      </p:sp>
      <p:sp>
        <p:nvSpPr>
          <p:cNvPr id="11" name="Slide Number Placeholder 10"/>
          <p:cNvSpPr>
            <a:spLocks noGrp="1"/>
          </p:cNvSpPr>
          <p:nvPr>
            <p:ph type="sldNum" sz="quarter" idx="12"/>
          </p:nvPr>
        </p:nvSpPr>
        <p:spPr/>
        <p:txBody>
          <a:bodyPr/>
          <a:lstStyle/>
          <a:p>
            <a:pPr>
              <a:defRPr/>
            </a:pPr>
            <a:fld id="{DE98F75D-861A-455B-87F5-291FA885B0F1}"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p:txBody>
          <a:bodyPr/>
          <a:lstStyle/>
          <a:p>
            <a:r>
              <a:rPr lang="en-US" dirty="0" smtClean="0"/>
              <a:t>Nominal p-p luminosity</a:t>
            </a:r>
            <a:endParaRPr lang="en-US" dirty="0"/>
          </a:p>
        </p:txBody>
      </p:sp>
      <p:graphicFrame>
        <p:nvGraphicFramePr>
          <p:cNvPr id="1352707" name="Group 3"/>
          <p:cNvGraphicFramePr>
            <a:graphicFrameLocks noGrp="1"/>
          </p:cNvGraphicFramePr>
          <p:nvPr>
            <p:ph sz="half" idx="4294967295"/>
          </p:nvPr>
        </p:nvGraphicFramePr>
        <p:xfrm>
          <a:off x="228600" y="1524000"/>
          <a:ext cx="4876800" cy="2438400"/>
        </p:xfrm>
        <a:graphic>
          <a:graphicData uri="http://schemas.openxmlformats.org/drawingml/2006/table">
            <a:tbl>
              <a:tblPr/>
              <a:tblGrid>
                <a:gridCol w="3386138"/>
                <a:gridCol w="1490662"/>
              </a:tblGrid>
              <a:tr h="0">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Nominal settings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Beam energy (TeV)</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Number of particles per bunch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1.15 10</a:t>
                      </a:r>
                      <a:r>
                        <a:rPr kumimoji="0" lang="en-US" sz="1400" b="1" i="0" u="none" strike="noStrike" cap="none" normalizeH="0" baseline="30000" dirty="0" smtClean="0">
                          <a:ln>
                            <a:noFill/>
                          </a:ln>
                          <a:solidFill>
                            <a:schemeClr val="bg2"/>
                          </a:solidFill>
                          <a:effectLst/>
                          <a:latin typeface="Arial" pitchFamily="34" charset="0"/>
                        </a:rPr>
                        <a:t>11</a:t>
                      </a:r>
                      <a:endParaRPr kumimoji="0" lang="en-US" sz="1400" b="1" i="0" u="none" strike="noStrike" cap="none" normalizeH="0" baseline="0" dirty="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Number of bunches per beam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FF0000"/>
                          </a:solidFill>
                          <a:effectLst/>
                          <a:latin typeface="Arial" pitchFamily="34" charset="0"/>
                        </a:rPr>
                        <a:t>2808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Crossing angle (</a:t>
                      </a:r>
                      <a:r>
                        <a:rPr kumimoji="0" lang="en-US" sz="1400" b="1" i="0" u="none" strike="noStrike" cap="none" normalizeH="0" baseline="0" smtClean="0">
                          <a:ln>
                            <a:noFill/>
                          </a:ln>
                          <a:solidFill>
                            <a:schemeClr val="bg2"/>
                          </a:solidFill>
                          <a:effectLst/>
                          <a:latin typeface="Arial" pitchFamily="34" charset="0"/>
                          <a:sym typeface="Symbol" pitchFamily="18" charset="2"/>
                        </a:rPr>
                        <a:t>rad)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FF0000"/>
                          </a:solidFill>
                          <a:effectLst/>
                          <a:latin typeface="Arial" pitchFamily="34" charset="0"/>
                        </a:rPr>
                        <a:t>285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Norm transverse emittance (</a:t>
                      </a:r>
                      <a:r>
                        <a:rPr kumimoji="0" lang="en-US" sz="1400" b="1" i="0" u="none" strike="noStrike" cap="none" normalizeH="0" baseline="0" smtClean="0">
                          <a:ln>
                            <a:noFill/>
                          </a:ln>
                          <a:solidFill>
                            <a:schemeClr val="bg2"/>
                          </a:solidFill>
                          <a:effectLst/>
                          <a:latin typeface="Arial" pitchFamily="34" charset="0"/>
                          <a:sym typeface="Symbol" pitchFamily="18" charset="2"/>
                        </a:rPr>
                        <a:t>m rad)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3.75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Bunch length (cm)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7.55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Beta function at IP 1, 2, 5, 8 (m)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FF0000"/>
                          </a:solidFill>
                          <a:effectLst/>
                          <a:latin typeface="Arial" pitchFamily="34" charset="0"/>
                        </a:rPr>
                        <a:t>0.55</a:t>
                      </a:r>
                      <a:r>
                        <a:rPr kumimoji="0" lang="en-US" sz="1400" b="1" i="0" u="none" strike="noStrike" cap="none" normalizeH="0" baseline="0" dirty="0" smtClean="0">
                          <a:ln>
                            <a:noFill/>
                          </a:ln>
                          <a:solidFill>
                            <a:schemeClr val="folHlink"/>
                          </a:solidFill>
                          <a:effectLst/>
                          <a:latin typeface="Arial" pitchFamily="34" charset="0"/>
                        </a:rPr>
                        <a:t>,</a:t>
                      </a:r>
                      <a:r>
                        <a:rPr kumimoji="0" lang="en-US" sz="1400" b="1" i="0" u="none" strike="noStrike" cap="none" normalizeH="0" baseline="0" dirty="0" smtClean="0">
                          <a:ln>
                            <a:noFill/>
                          </a:ln>
                          <a:solidFill>
                            <a:schemeClr val="bg2"/>
                          </a:solidFill>
                          <a:effectLst/>
                          <a:latin typeface="Arial" pitchFamily="34" charset="0"/>
                        </a:rPr>
                        <a:t>10</a:t>
                      </a:r>
                      <a:r>
                        <a:rPr kumimoji="0" lang="en-US" sz="1400" b="1" i="0" u="none" strike="noStrike" cap="none" normalizeH="0" baseline="0" dirty="0" smtClean="0">
                          <a:ln>
                            <a:noFill/>
                          </a:ln>
                          <a:solidFill>
                            <a:schemeClr val="folHlink"/>
                          </a:solidFill>
                          <a:effectLst/>
                          <a:latin typeface="Arial" pitchFamily="34" charset="0"/>
                        </a:rPr>
                        <a:t>,</a:t>
                      </a:r>
                      <a:r>
                        <a:rPr kumimoji="0" lang="en-US" sz="1400" b="1" i="0" u="none" strike="noStrike" cap="none" normalizeH="0" baseline="0" dirty="0" smtClean="0">
                          <a:ln>
                            <a:noFill/>
                          </a:ln>
                          <a:solidFill>
                            <a:srgbClr val="FF0000"/>
                          </a:solidFill>
                          <a:effectLst/>
                          <a:latin typeface="Arial" pitchFamily="34" charset="0"/>
                        </a:rPr>
                        <a:t>0.55</a:t>
                      </a:r>
                      <a:r>
                        <a:rPr kumimoji="0" lang="en-US" sz="1400" b="1" i="0" u="none" strike="noStrike" cap="none" normalizeH="0" baseline="0" dirty="0" smtClean="0">
                          <a:ln>
                            <a:noFill/>
                          </a:ln>
                          <a:solidFill>
                            <a:schemeClr val="folHlink"/>
                          </a:solidFill>
                          <a:effectLst/>
                          <a:latin typeface="Arial" pitchFamily="34" charset="0"/>
                        </a:rPr>
                        <a:t>,</a:t>
                      </a:r>
                      <a:r>
                        <a:rPr kumimoji="0" lang="en-US" sz="1400" b="1" i="0" u="none" strike="noStrike" cap="none" normalizeH="0" baseline="0" dirty="0" smtClean="0">
                          <a:ln>
                            <a:noFill/>
                          </a:ln>
                          <a:solidFill>
                            <a:schemeClr val="bg2"/>
                          </a:solidFill>
                          <a:effectLst/>
                          <a:latin typeface="Arial" pitchFamily="34"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352735" name="Group 31"/>
          <p:cNvGraphicFramePr>
            <a:graphicFrameLocks noGrp="1"/>
          </p:cNvGraphicFramePr>
          <p:nvPr>
            <p:ph sz="quarter" idx="4294967295"/>
          </p:nvPr>
        </p:nvGraphicFramePr>
        <p:xfrm>
          <a:off x="228600" y="4343400"/>
          <a:ext cx="4876800" cy="1828800"/>
        </p:xfrm>
        <a:graphic>
          <a:graphicData uri="http://schemas.openxmlformats.org/drawingml/2006/table">
            <a:tbl>
              <a:tblPr/>
              <a:tblGrid>
                <a:gridCol w="3386138"/>
                <a:gridCol w="1490662"/>
              </a:tblGrid>
              <a:tr h="0">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Related parameters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Luminosity in IP 1 &amp; 5 (cm</a:t>
                      </a:r>
                      <a:r>
                        <a:rPr kumimoji="0" lang="en-US" sz="1400" b="1" i="0" u="none" strike="noStrike" cap="none" normalizeH="0" baseline="30000" smtClean="0">
                          <a:ln>
                            <a:noFill/>
                          </a:ln>
                          <a:solidFill>
                            <a:schemeClr val="bg2"/>
                          </a:solidFill>
                          <a:effectLst/>
                          <a:latin typeface="Arial" pitchFamily="34" charset="0"/>
                        </a:rPr>
                        <a:t>-2</a:t>
                      </a:r>
                      <a:r>
                        <a:rPr kumimoji="0" lang="en-US" sz="1400" b="1" i="0" u="none" strike="noStrike" cap="none" normalizeH="0" baseline="0" smtClean="0">
                          <a:ln>
                            <a:noFill/>
                          </a:ln>
                          <a:solidFill>
                            <a:schemeClr val="bg2"/>
                          </a:solidFill>
                          <a:effectLst/>
                          <a:latin typeface="Arial" pitchFamily="34" charset="0"/>
                        </a:rPr>
                        <a:t> s</a:t>
                      </a:r>
                      <a:r>
                        <a:rPr kumimoji="0" lang="en-US" sz="1400" b="1" i="0" u="none" strike="noStrike" cap="none" normalizeH="0" baseline="30000" smtClean="0">
                          <a:ln>
                            <a:noFill/>
                          </a:ln>
                          <a:solidFill>
                            <a:schemeClr val="bg2"/>
                          </a:solidFill>
                          <a:effectLst/>
                          <a:latin typeface="Arial" pitchFamily="34" charset="0"/>
                        </a:rPr>
                        <a:t>-1</a:t>
                      </a:r>
                      <a:r>
                        <a:rPr kumimoji="0" lang="en-US" sz="1400" b="1" i="0" u="none" strike="noStrike" cap="none" normalizeH="0" baseline="0" smtClean="0">
                          <a:ln>
                            <a:noFill/>
                          </a:ln>
                          <a:solidFill>
                            <a:schemeClr val="bg2"/>
                          </a:solidFill>
                          <a:effectLst/>
                          <a:latin typeface="Arial" pitchFamily="34"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10</a:t>
                      </a:r>
                      <a:r>
                        <a:rPr kumimoji="0" lang="en-US" sz="1400" b="1" i="0" u="none" strike="noStrike" cap="none" normalizeH="0" baseline="30000" smtClean="0">
                          <a:ln>
                            <a:noFill/>
                          </a:ln>
                          <a:solidFill>
                            <a:schemeClr val="bg2"/>
                          </a:solidFill>
                          <a:effectLst/>
                          <a:latin typeface="Arial" pitchFamily="34" charset="0"/>
                        </a:rPr>
                        <a:t>34</a:t>
                      </a:r>
                      <a:r>
                        <a:rPr kumimoji="0" lang="en-US" sz="1400" b="1" i="0" u="none" strike="noStrike" cap="none" normalizeH="0" baseline="0" smtClean="0">
                          <a:ln>
                            <a:noFill/>
                          </a:ln>
                          <a:solidFill>
                            <a:schemeClr val="bg2"/>
                          </a:solidFill>
                          <a:effectLst/>
                          <a:latin typeface="Arial" pitchFamily="34"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Luminosity in IP 2 &amp; 8 (cm</a:t>
                      </a:r>
                      <a:r>
                        <a:rPr kumimoji="0" lang="en-US" sz="1400" b="1" i="0" u="none" strike="noStrike" cap="none" normalizeH="0" baseline="30000" smtClean="0">
                          <a:ln>
                            <a:noFill/>
                          </a:ln>
                          <a:solidFill>
                            <a:schemeClr val="bg2"/>
                          </a:solidFill>
                          <a:effectLst/>
                          <a:latin typeface="Arial" pitchFamily="34" charset="0"/>
                        </a:rPr>
                        <a:t>-2</a:t>
                      </a:r>
                      <a:r>
                        <a:rPr kumimoji="0" lang="en-US" sz="1400" b="1" i="0" u="none" strike="noStrike" cap="none" normalizeH="0" baseline="0" smtClean="0">
                          <a:ln>
                            <a:noFill/>
                          </a:ln>
                          <a:solidFill>
                            <a:schemeClr val="bg2"/>
                          </a:solidFill>
                          <a:effectLst/>
                          <a:latin typeface="Arial" pitchFamily="34" charset="0"/>
                        </a:rPr>
                        <a:t> s</a:t>
                      </a:r>
                      <a:r>
                        <a:rPr kumimoji="0" lang="en-US" sz="1400" b="1" i="0" u="none" strike="noStrike" cap="none" normalizeH="0" baseline="30000" smtClean="0">
                          <a:ln>
                            <a:noFill/>
                          </a:ln>
                          <a:solidFill>
                            <a:schemeClr val="bg2"/>
                          </a:solidFill>
                          <a:effectLst/>
                          <a:latin typeface="Arial" pitchFamily="34" charset="0"/>
                        </a:rPr>
                        <a:t>-1</a:t>
                      </a:r>
                      <a:r>
                        <a:rPr kumimoji="0" lang="en-US" sz="1400" b="1" i="0" u="none" strike="noStrike" cap="none" normalizeH="0" baseline="0" smtClean="0">
                          <a:ln>
                            <a:noFill/>
                          </a:ln>
                          <a:solidFill>
                            <a:schemeClr val="bg2"/>
                          </a:solidFill>
                          <a:effectLst/>
                          <a:latin typeface="Arial" pitchFamily="34"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~5 10</a:t>
                      </a:r>
                      <a:r>
                        <a:rPr kumimoji="0" lang="en-US" sz="1400" b="1" i="0" u="none" strike="noStrike" cap="none" normalizeH="0" baseline="30000" smtClean="0">
                          <a:ln>
                            <a:noFill/>
                          </a:ln>
                          <a:solidFill>
                            <a:schemeClr val="bg2"/>
                          </a:solidFill>
                          <a:effectLst/>
                          <a:latin typeface="Arial" pitchFamily="34" charset="0"/>
                        </a:rPr>
                        <a:t>32</a:t>
                      </a:r>
                      <a:endParaRPr kumimoji="0" lang="en-US" sz="14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Transverse beam size at IP 1 &amp; 5 (</a:t>
                      </a:r>
                      <a:r>
                        <a:rPr kumimoji="0" lang="en-US" sz="1400" b="1" i="0" u="none" strike="noStrike" cap="none" normalizeH="0" baseline="0" smtClean="0">
                          <a:ln>
                            <a:noFill/>
                          </a:ln>
                          <a:solidFill>
                            <a:schemeClr val="bg2"/>
                          </a:solidFill>
                          <a:effectLst/>
                          <a:latin typeface="Arial" pitchFamily="34" charset="0"/>
                          <a:sym typeface="Symbol" pitchFamily="18" charset="2"/>
                        </a:rPr>
                        <a:t>m)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16.7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Transverse beam size at IP 2 &amp; 8 (</a:t>
                      </a:r>
                      <a:r>
                        <a:rPr kumimoji="0" lang="en-US" sz="1400" b="1" i="0" u="none" strike="noStrike" cap="none" normalizeH="0" baseline="0" smtClean="0">
                          <a:ln>
                            <a:noFill/>
                          </a:ln>
                          <a:solidFill>
                            <a:schemeClr val="bg2"/>
                          </a:solidFill>
                          <a:effectLst/>
                          <a:latin typeface="Arial" pitchFamily="34" charset="0"/>
                          <a:sym typeface="Symbol" pitchFamily="18" charset="2"/>
                        </a:rPr>
                        <a:t>m)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70.9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Stored energy per beam (MJ)</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362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1352757" name="Picture 53"/>
          <p:cNvPicPr>
            <a:picLocks noChangeAspect="1" noChangeArrowheads="1"/>
          </p:cNvPicPr>
          <p:nvPr/>
        </p:nvPicPr>
        <p:blipFill>
          <a:blip r:embed="rId3"/>
          <a:srcRect/>
          <a:stretch>
            <a:fillRect/>
          </a:stretch>
        </p:blipFill>
        <p:spPr bwMode="auto">
          <a:xfrm>
            <a:off x="5257800" y="928670"/>
            <a:ext cx="3810000" cy="2170113"/>
          </a:xfrm>
          <a:prstGeom prst="rect">
            <a:avLst/>
          </a:prstGeom>
          <a:noFill/>
          <a:ln w="12700" cap="sq">
            <a:noFill/>
            <a:miter lim="800000"/>
            <a:headEnd type="none" w="sm" len="sm"/>
            <a:tailEnd type="none" w="sm" len="sm"/>
          </a:ln>
          <a:effectLst/>
        </p:spPr>
      </p:pic>
      <p:pic>
        <p:nvPicPr>
          <p:cNvPr id="1352758" name="Picture 54" descr="storede-vs-momentum"/>
          <p:cNvPicPr>
            <a:picLocks noChangeAspect="1" noChangeArrowheads="1"/>
          </p:cNvPicPr>
          <p:nvPr/>
        </p:nvPicPr>
        <p:blipFill>
          <a:blip r:embed="rId4"/>
          <a:srcRect/>
          <a:stretch>
            <a:fillRect/>
          </a:stretch>
        </p:blipFill>
        <p:spPr bwMode="auto">
          <a:xfrm>
            <a:off x="5486400" y="3846531"/>
            <a:ext cx="3275013" cy="2154237"/>
          </a:xfrm>
          <a:prstGeom prst="rect">
            <a:avLst/>
          </a:prstGeom>
          <a:noFill/>
        </p:spPr>
      </p:pic>
      <p:pic>
        <p:nvPicPr>
          <p:cNvPr id="1352759" name="Picture 55"/>
          <p:cNvPicPr>
            <a:picLocks noChangeAspect="1" noChangeArrowheads="1"/>
          </p:cNvPicPr>
          <p:nvPr/>
        </p:nvPicPr>
        <p:blipFill>
          <a:blip r:embed="rId5"/>
          <a:srcRect/>
          <a:stretch>
            <a:fillRect/>
          </a:stretch>
        </p:blipFill>
        <p:spPr bwMode="auto">
          <a:xfrm>
            <a:off x="6362700" y="2071670"/>
            <a:ext cx="2705100" cy="1714500"/>
          </a:xfrm>
          <a:prstGeom prst="rect">
            <a:avLst/>
          </a:prstGeom>
          <a:noFill/>
          <a:ln w="12700" cap="sq">
            <a:solidFill>
              <a:schemeClr val="bg2"/>
            </a:solidFill>
            <a:miter lim="800000"/>
            <a:headEnd type="none" w="sm" len="sm"/>
            <a:tailEnd type="none" w="sm" len="sm"/>
          </a:ln>
          <a:effectLst/>
        </p:spPr>
      </p:pic>
      <p:sp>
        <p:nvSpPr>
          <p:cNvPr id="10" name="TextBox 9"/>
          <p:cNvSpPr txBox="1"/>
          <p:nvPr/>
        </p:nvSpPr>
        <p:spPr>
          <a:xfrm>
            <a:off x="5286380" y="6100724"/>
            <a:ext cx="3571900" cy="400110"/>
          </a:xfrm>
          <a:prstGeom prst="rect">
            <a:avLst/>
          </a:prstGeom>
          <a:solidFill>
            <a:srgbClr val="FAFD00"/>
          </a:solidFill>
        </p:spPr>
        <p:txBody>
          <a:bodyPr wrap="square" rtlCol="0">
            <a:spAutoFit/>
          </a:bodyPr>
          <a:lstStyle/>
          <a:p>
            <a:r>
              <a:rPr lang="en-US" dirty="0" smtClean="0"/>
              <a:t>Requires Phase II collimation</a:t>
            </a:r>
            <a:endParaRPr lang="en-US" dirty="0"/>
          </a:p>
        </p:txBody>
      </p:sp>
      <p:cxnSp>
        <p:nvCxnSpPr>
          <p:cNvPr id="12" name="Straight Arrow Connector 11"/>
          <p:cNvCxnSpPr>
            <a:endCxn id="10" idx="1"/>
          </p:cNvCxnSpPr>
          <p:nvPr/>
        </p:nvCxnSpPr>
        <p:spPr bwMode="auto">
          <a:xfrm>
            <a:off x="4572000" y="6072206"/>
            <a:ext cx="714380" cy="228573"/>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13" name="Date Placeholder 12"/>
          <p:cNvSpPr>
            <a:spLocks noGrp="1"/>
          </p:cNvSpPr>
          <p:nvPr>
            <p:ph type="dt" sz="half" idx="10"/>
          </p:nvPr>
        </p:nvSpPr>
        <p:spPr/>
        <p:txBody>
          <a:bodyPr/>
          <a:lstStyle/>
          <a:p>
            <a:pPr>
              <a:defRPr/>
            </a:pPr>
            <a:r>
              <a:rPr lang="en-US" smtClean="0"/>
              <a:t>J.M. Jowett, Quark Matter 2008, Jaipur, 7 February 2008</a:t>
            </a:r>
            <a:endParaRPr lang="en-GB"/>
          </a:p>
        </p:txBody>
      </p:sp>
      <p:sp>
        <p:nvSpPr>
          <p:cNvPr id="14" name="Slide Number Placeholder 13"/>
          <p:cNvSpPr>
            <a:spLocks noGrp="1"/>
          </p:cNvSpPr>
          <p:nvPr>
            <p:ph type="sldNum" sz="quarter" idx="12"/>
          </p:nvPr>
        </p:nvSpPr>
        <p:spPr/>
        <p:txBody>
          <a:bodyPr/>
          <a:lstStyle/>
          <a:p>
            <a:pPr>
              <a:defRPr/>
            </a:pPr>
            <a:fld id="{DE98F75D-861A-455B-87F5-291FA885B0F1}"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2"/>
          <p:cNvSpPr>
            <a:spLocks noChangeShapeType="1"/>
          </p:cNvSpPr>
          <p:nvPr/>
        </p:nvSpPr>
        <p:spPr bwMode="auto">
          <a:xfrm>
            <a:off x="0" y="2362200"/>
            <a:ext cx="2590800" cy="0"/>
          </a:xfrm>
          <a:prstGeom prst="line">
            <a:avLst/>
          </a:prstGeom>
          <a:noFill/>
          <a:ln w="38100">
            <a:solidFill>
              <a:schemeClr val="tx1"/>
            </a:solidFill>
            <a:round/>
            <a:headEnd/>
            <a:tailEnd type="triangle" w="med" len="med"/>
          </a:ln>
        </p:spPr>
        <p:txBody>
          <a:bodyPr/>
          <a:lstStyle/>
          <a:p>
            <a:endParaRPr lang="en-US"/>
          </a:p>
        </p:txBody>
      </p:sp>
      <p:sp>
        <p:nvSpPr>
          <p:cNvPr id="1193987" name="Rectangle 3"/>
          <p:cNvSpPr>
            <a:spLocks noGrp="1" noChangeArrowheads="1"/>
          </p:cNvSpPr>
          <p:nvPr>
            <p:ph type="title"/>
          </p:nvPr>
        </p:nvSpPr>
        <p:spPr>
          <a:xfrm>
            <a:off x="914400" y="76200"/>
            <a:ext cx="8229600" cy="609600"/>
          </a:xfrm>
        </p:spPr>
        <p:txBody>
          <a:bodyPr/>
          <a:lstStyle/>
          <a:p>
            <a:pPr>
              <a:defRPr/>
            </a:pPr>
            <a:r>
              <a:rPr lang="en-US" dirty="0" smtClean="0"/>
              <a:t>Commissioning </a:t>
            </a:r>
            <a:r>
              <a:rPr lang="en-US" dirty="0"/>
              <a:t>strategy for </a:t>
            </a:r>
            <a:r>
              <a:rPr lang="en-US" dirty="0" smtClean="0"/>
              <a:t>protons</a:t>
            </a:r>
            <a:endParaRPr lang="en-US" dirty="0"/>
          </a:p>
        </p:txBody>
      </p:sp>
      <p:graphicFrame>
        <p:nvGraphicFramePr>
          <p:cNvPr id="1194030" name="Group 46"/>
          <p:cNvGraphicFramePr>
            <a:graphicFrameLocks noGrp="1"/>
          </p:cNvGraphicFramePr>
          <p:nvPr/>
        </p:nvGraphicFramePr>
        <p:xfrm>
          <a:off x="0" y="1219200"/>
          <a:ext cx="9144000" cy="640080"/>
        </p:xfrm>
        <a:graphic>
          <a:graphicData uri="http://schemas.openxmlformats.org/drawingml/2006/table">
            <a:tbl>
              <a:tblPr/>
              <a:tblGrid>
                <a:gridCol w="1524000"/>
                <a:gridCol w="1066800"/>
                <a:gridCol w="1524000"/>
                <a:gridCol w="990600"/>
                <a:gridCol w="762000"/>
                <a:gridCol w="1295400"/>
                <a:gridCol w="1066800"/>
                <a:gridCol w="914400"/>
              </a:tblGrid>
              <a:tr h="60960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AFD00"/>
                          </a:solidFill>
                          <a:effectLst/>
                          <a:latin typeface="Arial" pitchFamily="34" charset="0"/>
                        </a:rPr>
                        <a:t>Hardware commissioning</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tx2"/>
                        </a:gs>
                        <a:gs pos="100000">
                          <a:schemeClr val="accent2"/>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AFD00"/>
                          </a:solidFill>
                          <a:effectLst/>
                          <a:latin typeface="Arial" pitchFamily="34" charset="0"/>
                        </a:rPr>
                        <a:t>Machine checkout</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AFD00"/>
                          </a:solidFill>
                          <a:effectLst/>
                          <a:latin typeface="Arial" pitchFamily="34" charset="0"/>
                        </a:rPr>
                        <a:t>Beam commissioning</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accent2"/>
                        </a:gs>
                        <a:gs pos="100000">
                          <a:srgbClr val="FFCC99"/>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AFD00"/>
                          </a:solidFill>
                          <a:effectLst/>
                          <a:latin typeface="Arial" pitchFamily="34" charset="0"/>
                        </a:rPr>
                        <a:t>43 bunch operation</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FFCC99"/>
                        </a:gs>
                        <a:gs pos="100000">
                          <a:schemeClr val="folHlink"/>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AFD00"/>
                          </a:solidFill>
                          <a:effectLst/>
                          <a:latin typeface="Arial" pitchFamily="34" charset="0"/>
                        </a:rPr>
                        <a:t>75ns ops</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folHlink"/>
                        </a:gs>
                        <a:gs pos="100000">
                          <a:srgbClr val="FF9900"/>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FAFD00"/>
                          </a:solidFill>
                          <a:effectLst/>
                          <a:latin typeface="Arial" pitchFamily="34" charset="0"/>
                        </a:rPr>
                        <a:t>25ns (I)</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FF9900"/>
                        </a:gs>
                        <a:gs pos="100000">
                          <a:srgbClr val="FF0000"/>
                        </a:gs>
                      </a:gsLst>
                      <a:lin ang="0" scaled="1"/>
                    </a:gradFill>
                  </a:tcPr>
                </a:tc>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FAFD00"/>
                          </a:solidFill>
                          <a:effectLst/>
                          <a:latin typeface="Arial" pitchFamily="34" charset="0"/>
                        </a:rPr>
                        <a:t>Install Phase II and MKB</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FAFD00"/>
                          </a:solidFill>
                          <a:effectLst/>
                          <a:latin typeface="Arial" pitchFamily="34" charset="0"/>
                        </a:rPr>
                        <a:t>25ns (II)</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0000"/>
                    </a:solidFill>
                  </a:tcPr>
                </a:tc>
              </a:tr>
            </a:tbl>
          </a:graphicData>
        </a:graphic>
      </p:graphicFrame>
      <p:sp>
        <p:nvSpPr>
          <p:cNvPr id="4122" name="Line 24"/>
          <p:cNvSpPr>
            <a:spLocks noChangeShapeType="1"/>
          </p:cNvSpPr>
          <p:nvPr/>
        </p:nvSpPr>
        <p:spPr bwMode="auto">
          <a:xfrm>
            <a:off x="2590800" y="838200"/>
            <a:ext cx="2514600" cy="0"/>
          </a:xfrm>
          <a:prstGeom prst="line">
            <a:avLst/>
          </a:prstGeom>
          <a:noFill/>
          <a:ln w="9525">
            <a:solidFill>
              <a:schemeClr val="tx1"/>
            </a:solidFill>
            <a:round/>
            <a:headEnd type="triangle" w="med" len="med"/>
            <a:tailEnd type="triangle" w="med" len="med"/>
          </a:ln>
        </p:spPr>
        <p:txBody>
          <a:bodyPr/>
          <a:lstStyle/>
          <a:p>
            <a:endParaRPr lang="en-US"/>
          </a:p>
        </p:txBody>
      </p:sp>
      <p:sp>
        <p:nvSpPr>
          <p:cNvPr id="4123" name="Text Box 25"/>
          <p:cNvSpPr txBox="1">
            <a:spLocks noChangeArrowheads="1"/>
          </p:cNvSpPr>
          <p:nvPr/>
        </p:nvSpPr>
        <p:spPr bwMode="auto">
          <a:xfrm>
            <a:off x="3408363" y="685800"/>
            <a:ext cx="935037" cy="314325"/>
          </a:xfrm>
          <a:prstGeom prst="rect">
            <a:avLst/>
          </a:prstGeom>
          <a:solidFill>
            <a:schemeClr val="bg1"/>
          </a:solidFill>
          <a:ln w="9525">
            <a:solidFill>
              <a:schemeClr val="tx1"/>
            </a:solidFill>
            <a:miter lim="800000"/>
            <a:headEnd/>
            <a:tailEnd/>
          </a:ln>
        </p:spPr>
        <p:txBody>
          <a:bodyPr>
            <a:spAutoFit/>
          </a:bodyPr>
          <a:lstStyle/>
          <a:p>
            <a:r>
              <a:rPr lang="en-GB" sz="1400">
                <a:latin typeface="Arial" pitchFamily="34" charset="0"/>
              </a:rPr>
              <a:t>Stage A</a:t>
            </a:r>
          </a:p>
        </p:txBody>
      </p:sp>
      <p:sp>
        <p:nvSpPr>
          <p:cNvPr id="4124" name="Line 26"/>
          <p:cNvSpPr>
            <a:spLocks noChangeShapeType="1"/>
          </p:cNvSpPr>
          <p:nvPr/>
        </p:nvSpPr>
        <p:spPr bwMode="auto">
          <a:xfrm>
            <a:off x="5105400" y="838200"/>
            <a:ext cx="762000" cy="0"/>
          </a:xfrm>
          <a:prstGeom prst="line">
            <a:avLst/>
          </a:prstGeom>
          <a:noFill/>
          <a:ln w="9525">
            <a:solidFill>
              <a:schemeClr val="tx1"/>
            </a:solidFill>
            <a:round/>
            <a:headEnd type="triangle" w="med" len="med"/>
            <a:tailEnd type="triangle" w="med" len="med"/>
          </a:ln>
        </p:spPr>
        <p:txBody>
          <a:bodyPr/>
          <a:lstStyle/>
          <a:p>
            <a:endParaRPr lang="en-US"/>
          </a:p>
        </p:txBody>
      </p:sp>
      <p:sp>
        <p:nvSpPr>
          <p:cNvPr id="4125" name="Line 27"/>
          <p:cNvSpPr>
            <a:spLocks noChangeShapeType="1"/>
          </p:cNvSpPr>
          <p:nvPr/>
        </p:nvSpPr>
        <p:spPr bwMode="auto">
          <a:xfrm>
            <a:off x="5867400" y="838200"/>
            <a:ext cx="1295400" cy="0"/>
          </a:xfrm>
          <a:prstGeom prst="line">
            <a:avLst/>
          </a:prstGeom>
          <a:noFill/>
          <a:ln w="9525">
            <a:solidFill>
              <a:schemeClr val="tx1"/>
            </a:solidFill>
            <a:round/>
            <a:headEnd type="triangle" w="med" len="med"/>
            <a:tailEnd type="triangle" w="med" len="med"/>
          </a:ln>
        </p:spPr>
        <p:txBody>
          <a:bodyPr/>
          <a:lstStyle/>
          <a:p>
            <a:endParaRPr lang="en-US"/>
          </a:p>
        </p:txBody>
      </p:sp>
      <p:sp>
        <p:nvSpPr>
          <p:cNvPr id="4126" name="Text Box 28"/>
          <p:cNvSpPr txBox="1">
            <a:spLocks noChangeArrowheads="1"/>
          </p:cNvSpPr>
          <p:nvPr/>
        </p:nvSpPr>
        <p:spPr bwMode="auto">
          <a:xfrm>
            <a:off x="5283200" y="693738"/>
            <a:ext cx="431800" cy="314325"/>
          </a:xfrm>
          <a:prstGeom prst="rect">
            <a:avLst/>
          </a:prstGeom>
          <a:solidFill>
            <a:schemeClr val="bg1"/>
          </a:solidFill>
          <a:ln w="9525">
            <a:solidFill>
              <a:schemeClr val="tx1"/>
            </a:solidFill>
            <a:miter lim="800000"/>
            <a:headEnd/>
            <a:tailEnd/>
          </a:ln>
        </p:spPr>
        <p:txBody>
          <a:bodyPr>
            <a:spAutoFit/>
          </a:bodyPr>
          <a:lstStyle/>
          <a:p>
            <a:r>
              <a:rPr lang="en-GB" sz="1400">
                <a:latin typeface="Arial" pitchFamily="34" charset="0"/>
              </a:rPr>
              <a:t>B</a:t>
            </a:r>
          </a:p>
        </p:txBody>
      </p:sp>
      <p:sp>
        <p:nvSpPr>
          <p:cNvPr id="4127" name="Text Box 29"/>
          <p:cNvSpPr txBox="1">
            <a:spLocks noChangeArrowheads="1"/>
          </p:cNvSpPr>
          <p:nvPr/>
        </p:nvSpPr>
        <p:spPr bwMode="auto">
          <a:xfrm>
            <a:off x="6273800" y="693738"/>
            <a:ext cx="431800" cy="314325"/>
          </a:xfrm>
          <a:prstGeom prst="rect">
            <a:avLst/>
          </a:prstGeom>
          <a:solidFill>
            <a:schemeClr val="bg1"/>
          </a:solidFill>
          <a:ln w="9525">
            <a:solidFill>
              <a:schemeClr val="tx1"/>
            </a:solidFill>
            <a:miter lim="800000"/>
            <a:headEnd/>
            <a:tailEnd/>
          </a:ln>
        </p:spPr>
        <p:txBody>
          <a:bodyPr>
            <a:spAutoFit/>
          </a:bodyPr>
          <a:lstStyle/>
          <a:p>
            <a:r>
              <a:rPr lang="en-GB" sz="1400">
                <a:latin typeface="Arial" pitchFamily="34" charset="0"/>
              </a:rPr>
              <a:t>C</a:t>
            </a:r>
          </a:p>
        </p:txBody>
      </p:sp>
      <p:sp>
        <p:nvSpPr>
          <p:cNvPr id="4128" name="Line 30"/>
          <p:cNvSpPr>
            <a:spLocks noChangeShapeType="1"/>
          </p:cNvSpPr>
          <p:nvPr/>
        </p:nvSpPr>
        <p:spPr bwMode="auto">
          <a:xfrm>
            <a:off x="2590800" y="685800"/>
            <a:ext cx="0" cy="1828800"/>
          </a:xfrm>
          <a:prstGeom prst="line">
            <a:avLst/>
          </a:prstGeom>
          <a:noFill/>
          <a:ln w="9525">
            <a:solidFill>
              <a:schemeClr val="tx1"/>
            </a:solidFill>
            <a:round/>
            <a:headEnd/>
            <a:tailEnd/>
          </a:ln>
        </p:spPr>
        <p:txBody>
          <a:bodyPr/>
          <a:lstStyle/>
          <a:p>
            <a:endParaRPr lang="en-US"/>
          </a:p>
        </p:txBody>
      </p:sp>
      <p:sp>
        <p:nvSpPr>
          <p:cNvPr id="4129" name="Line 31"/>
          <p:cNvSpPr>
            <a:spLocks noChangeShapeType="1"/>
          </p:cNvSpPr>
          <p:nvPr/>
        </p:nvSpPr>
        <p:spPr bwMode="auto">
          <a:xfrm>
            <a:off x="5105400" y="685800"/>
            <a:ext cx="0" cy="1447800"/>
          </a:xfrm>
          <a:prstGeom prst="line">
            <a:avLst/>
          </a:prstGeom>
          <a:noFill/>
          <a:ln w="9525">
            <a:solidFill>
              <a:schemeClr val="tx1"/>
            </a:solidFill>
            <a:round/>
            <a:headEnd/>
            <a:tailEnd/>
          </a:ln>
        </p:spPr>
        <p:txBody>
          <a:bodyPr/>
          <a:lstStyle/>
          <a:p>
            <a:endParaRPr lang="en-US"/>
          </a:p>
        </p:txBody>
      </p:sp>
      <p:sp>
        <p:nvSpPr>
          <p:cNvPr id="4130" name="Line 32"/>
          <p:cNvSpPr>
            <a:spLocks noChangeShapeType="1"/>
          </p:cNvSpPr>
          <p:nvPr/>
        </p:nvSpPr>
        <p:spPr bwMode="auto">
          <a:xfrm>
            <a:off x="5867400" y="685800"/>
            <a:ext cx="0" cy="1447800"/>
          </a:xfrm>
          <a:prstGeom prst="line">
            <a:avLst/>
          </a:prstGeom>
          <a:noFill/>
          <a:ln w="9525">
            <a:solidFill>
              <a:schemeClr val="tx1"/>
            </a:solidFill>
            <a:round/>
            <a:headEnd/>
            <a:tailEnd/>
          </a:ln>
        </p:spPr>
        <p:txBody>
          <a:bodyPr/>
          <a:lstStyle/>
          <a:p>
            <a:endParaRPr lang="en-US"/>
          </a:p>
        </p:txBody>
      </p:sp>
      <p:sp>
        <p:nvSpPr>
          <p:cNvPr id="4131" name="Line 33"/>
          <p:cNvSpPr>
            <a:spLocks noChangeShapeType="1"/>
          </p:cNvSpPr>
          <p:nvPr/>
        </p:nvSpPr>
        <p:spPr bwMode="auto">
          <a:xfrm>
            <a:off x="7162800" y="685800"/>
            <a:ext cx="0" cy="1828800"/>
          </a:xfrm>
          <a:prstGeom prst="line">
            <a:avLst/>
          </a:prstGeom>
          <a:noFill/>
          <a:ln w="9525">
            <a:solidFill>
              <a:schemeClr val="tx1"/>
            </a:solidFill>
            <a:round/>
            <a:headEnd/>
            <a:tailEnd/>
          </a:ln>
        </p:spPr>
        <p:txBody>
          <a:bodyPr/>
          <a:lstStyle/>
          <a:p>
            <a:endParaRPr lang="en-US"/>
          </a:p>
        </p:txBody>
      </p:sp>
      <p:sp>
        <p:nvSpPr>
          <p:cNvPr id="4132" name="Line 34"/>
          <p:cNvSpPr>
            <a:spLocks noChangeShapeType="1"/>
          </p:cNvSpPr>
          <p:nvPr/>
        </p:nvSpPr>
        <p:spPr bwMode="auto">
          <a:xfrm>
            <a:off x="8229600" y="762000"/>
            <a:ext cx="0" cy="1828800"/>
          </a:xfrm>
          <a:prstGeom prst="line">
            <a:avLst/>
          </a:prstGeom>
          <a:noFill/>
          <a:ln w="9525">
            <a:solidFill>
              <a:schemeClr val="tx1"/>
            </a:solidFill>
            <a:round/>
            <a:headEnd/>
            <a:tailEnd/>
          </a:ln>
        </p:spPr>
        <p:txBody>
          <a:bodyPr/>
          <a:lstStyle/>
          <a:p>
            <a:endParaRPr lang="en-US"/>
          </a:p>
        </p:txBody>
      </p:sp>
      <p:sp>
        <p:nvSpPr>
          <p:cNvPr id="4133" name="Line 35"/>
          <p:cNvSpPr>
            <a:spLocks noChangeShapeType="1"/>
          </p:cNvSpPr>
          <p:nvPr/>
        </p:nvSpPr>
        <p:spPr bwMode="auto">
          <a:xfrm>
            <a:off x="8229600" y="838200"/>
            <a:ext cx="914400" cy="0"/>
          </a:xfrm>
          <a:prstGeom prst="line">
            <a:avLst/>
          </a:prstGeom>
          <a:noFill/>
          <a:ln w="9525">
            <a:solidFill>
              <a:schemeClr val="tx1"/>
            </a:solidFill>
            <a:round/>
            <a:headEnd type="triangle" w="med" len="med"/>
            <a:tailEnd/>
          </a:ln>
        </p:spPr>
        <p:txBody>
          <a:bodyPr/>
          <a:lstStyle/>
          <a:p>
            <a:endParaRPr lang="en-US"/>
          </a:p>
        </p:txBody>
      </p:sp>
      <p:sp>
        <p:nvSpPr>
          <p:cNvPr id="4134" name="Text Box 36"/>
          <p:cNvSpPr txBox="1">
            <a:spLocks noChangeArrowheads="1"/>
          </p:cNvSpPr>
          <p:nvPr/>
        </p:nvSpPr>
        <p:spPr bwMode="auto">
          <a:xfrm>
            <a:off x="817563" y="2200275"/>
            <a:ext cx="935037" cy="314325"/>
          </a:xfrm>
          <a:prstGeom prst="rect">
            <a:avLst/>
          </a:prstGeom>
          <a:solidFill>
            <a:schemeClr val="bg1"/>
          </a:solidFill>
          <a:ln w="9525">
            <a:solidFill>
              <a:schemeClr val="tx1"/>
            </a:solidFill>
            <a:miter lim="800000"/>
            <a:headEnd/>
            <a:tailEnd/>
          </a:ln>
        </p:spPr>
        <p:txBody>
          <a:bodyPr>
            <a:spAutoFit/>
          </a:bodyPr>
          <a:lstStyle/>
          <a:p>
            <a:r>
              <a:rPr lang="en-GB" sz="1400">
                <a:latin typeface="Arial" pitchFamily="34" charset="0"/>
              </a:rPr>
              <a:t>No beam</a:t>
            </a:r>
          </a:p>
        </p:txBody>
      </p:sp>
      <p:sp>
        <p:nvSpPr>
          <p:cNvPr id="4135" name="Line 37"/>
          <p:cNvSpPr>
            <a:spLocks noChangeShapeType="1"/>
          </p:cNvSpPr>
          <p:nvPr/>
        </p:nvSpPr>
        <p:spPr bwMode="auto">
          <a:xfrm>
            <a:off x="2590800" y="2362200"/>
            <a:ext cx="4572000" cy="0"/>
          </a:xfrm>
          <a:prstGeom prst="line">
            <a:avLst/>
          </a:prstGeom>
          <a:noFill/>
          <a:ln w="38100">
            <a:solidFill>
              <a:srgbClr val="FF6600"/>
            </a:solidFill>
            <a:round/>
            <a:headEnd type="triangle" w="med" len="med"/>
            <a:tailEnd type="triangle" w="med" len="med"/>
          </a:ln>
        </p:spPr>
        <p:txBody>
          <a:bodyPr/>
          <a:lstStyle/>
          <a:p>
            <a:endParaRPr lang="en-US"/>
          </a:p>
        </p:txBody>
      </p:sp>
      <p:sp>
        <p:nvSpPr>
          <p:cNvPr id="4136" name="Text Box 38"/>
          <p:cNvSpPr txBox="1">
            <a:spLocks noChangeArrowheads="1"/>
          </p:cNvSpPr>
          <p:nvPr/>
        </p:nvSpPr>
        <p:spPr bwMode="auto">
          <a:xfrm>
            <a:off x="4398963" y="2200275"/>
            <a:ext cx="935037" cy="314325"/>
          </a:xfrm>
          <a:prstGeom prst="rect">
            <a:avLst/>
          </a:prstGeom>
          <a:solidFill>
            <a:srgbClr val="FF9900"/>
          </a:solidFill>
          <a:ln w="9525">
            <a:solidFill>
              <a:schemeClr val="tx1"/>
            </a:solidFill>
            <a:miter lim="800000"/>
            <a:headEnd/>
            <a:tailEnd/>
          </a:ln>
        </p:spPr>
        <p:txBody>
          <a:bodyPr>
            <a:spAutoFit/>
          </a:bodyPr>
          <a:lstStyle/>
          <a:p>
            <a:r>
              <a:rPr lang="en-GB" sz="1400">
                <a:latin typeface="Arial" pitchFamily="34" charset="0"/>
              </a:rPr>
              <a:t>Beam</a:t>
            </a:r>
          </a:p>
        </p:txBody>
      </p:sp>
      <p:sp>
        <p:nvSpPr>
          <p:cNvPr id="4137" name="Text Box 39"/>
          <p:cNvSpPr txBox="1">
            <a:spLocks noChangeArrowheads="1"/>
          </p:cNvSpPr>
          <p:nvPr/>
        </p:nvSpPr>
        <p:spPr bwMode="auto">
          <a:xfrm>
            <a:off x="8483600" y="685800"/>
            <a:ext cx="431800" cy="314325"/>
          </a:xfrm>
          <a:prstGeom prst="rect">
            <a:avLst/>
          </a:prstGeom>
          <a:solidFill>
            <a:schemeClr val="bg1"/>
          </a:solidFill>
          <a:ln w="9525">
            <a:solidFill>
              <a:schemeClr val="tx1"/>
            </a:solidFill>
            <a:miter lim="800000"/>
            <a:headEnd/>
            <a:tailEnd/>
          </a:ln>
        </p:spPr>
        <p:txBody>
          <a:bodyPr>
            <a:spAutoFit/>
          </a:bodyPr>
          <a:lstStyle/>
          <a:p>
            <a:r>
              <a:rPr lang="en-GB" sz="1400">
                <a:latin typeface="Arial" pitchFamily="34" charset="0"/>
              </a:rPr>
              <a:t>D</a:t>
            </a:r>
          </a:p>
        </p:txBody>
      </p:sp>
      <p:sp>
        <p:nvSpPr>
          <p:cNvPr id="4138" name="Rectangle 40"/>
          <p:cNvSpPr>
            <a:spLocks noChangeArrowheads="1"/>
          </p:cNvSpPr>
          <p:nvPr/>
        </p:nvSpPr>
        <p:spPr bwMode="auto">
          <a:xfrm>
            <a:off x="76200" y="2667000"/>
            <a:ext cx="8763000" cy="3733800"/>
          </a:xfrm>
          <a:prstGeom prst="rect">
            <a:avLst/>
          </a:prstGeom>
          <a:noFill/>
          <a:ln w="9525">
            <a:noFill/>
            <a:miter lim="800000"/>
            <a:headEnd/>
            <a:tailEnd/>
          </a:ln>
        </p:spPr>
        <p:txBody>
          <a:bodyPr/>
          <a:lstStyle/>
          <a:p>
            <a:pPr marL="965200" lvl="1" indent="-508000">
              <a:lnSpc>
                <a:spcPct val="80000"/>
              </a:lnSpc>
              <a:spcBef>
                <a:spcPct val="20000"/>
              </a:spcBef>
              <a:buClr>
                <a:srgbClr val="FF0000"/>
              </a:buClr>
              <a:buFont typeface="Wingdings" pitchFamily="2" charset="2"/>
              <a:buAutoNum type="romanUcPeriod"/>
            </a:pPr>
            <a:r>
              <a:rPr lang="en-US" sz="1400" dirty="0"/>
              <a:t>Pilot physics run</a:t>
            </a:r>
          </a:p>
          <a:p>
            <a:pPr marL="1371600" lvl="2" indent="-457200">
              <a:lnSpc>
                <a:spcPct val="80000"/>
              </a:lnSpc>
              <a:spcBef>
                <a:spcPct val="20000"/>
              </a:spcBef>
              <a:buClr>
                <a:schemeClr val="hlink"/>
              </a:buClr>
              <a:buSzPct val="65000"/>
              <a:buFont typeface="Wingdings" pitchFamily="2" charset="2"/>
              <a:buChar char="n"/>
            </a:pPr>
            <a:r>
              <a:rPr lang="en-US" sz="1400" dirty="0"/>
              <a:t>First collisions</a:t>
            </a:r>
          </a:p>
          <a:p>
            <a:pPr marL="1371600" lvl="2" indent="-457200">
              <a:lnSpc>
                <a:spcPct val="80000"/>
              </a:lnSpc>
              <a:spcBef>
                <a:spcPct val="20000"/>
              </a:spcBef>
              <a:buClr>
                <a:schemeClr val="hlink"/>
              </a:buClr>
              <a:buSzPct val="65000"/>
              <a:buFont typeface="Wingdings" pitchFamily="2" charset="2"/>
              <a:buChar char="n"/>
            </a:pPr>
            <a:r>
              <a:rPr lang="en-US" sz="1400" dirty="0"/>
              <a:t>43 bunches, no crossing angle, no squeeze, moderate intensities</a:t>
            </a:r>
          </a:p>
          <a:p>
            <a:pPr marL="1371600" lvl="2" indent="-457200">
              <a:lnSpc>
                <a:spcPct val="80000"/>
              </a:lnSpc>
              <a:spcBef>
                <a:spcPct val="20000"/>
              </a:spcBef>
              <a:buClr>
                <a:schemeClr val="hlink"/>
              </a:buClr>
              <a:buSzPct val="65000"/>
              <a:buFont typeface="Wingdings" pitchFamily="2" charset="2"/>
              <a:buChar char="n"/>
            </a:pPr>
            <a:r>
              <a:rPr lang="en-US" sz="1400" dirty="0"/>
              <a:t>Push performance</a:t>
            </a:r>
          </a:p>
          <a:p>
            <a:pPr marL="1371600" lvl="2" indent="-457200">
              <a:lnSpc>
                <a:spcPct val="80000"/>
              </a:lnSpc>
              <a:spcBef>
                <a:spcPct val="20000"/>
              </a:spcBef>
              <a:buClr>
                <a:schemeClr val="hlink"/>
              </a:buClr>
              <a:buSzPct val="65000"/>
              <a:buFont typeface="Wingdings" pitchFamily="2" charset="2"/>
              <a:buChar char="n"/>
            </a:pPr>
            <a:r>
              <a:rPr lang="en-US" sz="1400" dirty="0"/>
              <a:t>Performance limit 10</a:t>
            </a:r>
            <a:r>
              <a:rPr lang="en-US" sz="1400" baseline="30000" dirty="0"/>
              <a:t>32</a:t>
            </a:r>
            <a:r>
              <a:rPr lang="en-US" sz="1400" dirty="0"/>
              <a:t> cm</a:t>
            </a:r>
            <a:r>
              <a:rPr lang="en-US" sz="1400" baseline="30000" dirty="0"/>
              <a:t>-2</a:t>
            </a:r>
            <a:r>
              <a:rPr lang="en-US" sz="1400" dirty="0"/>
              <a:t> s</a:t>
            </a:r>
            <a:r>
              <a:rPr lang="en-US" sz="1400" baseline="30000" dirty="0"/>
              <a:t>-1</a:t>
            </a:r>
            <a:r>
              <a:rPr lang="en-US" sz="1400" dirty="0"/>
              <a:t> (event pileup)</a:t>
            </a:r>
          </a:p>
          <a:p>
            <a:pPr marL="965200" lvl="1" indent="-508000">
              <a:lnSpc>
                <a:spcPct val="80000"/>
              </a:lnSpc>
              <a:spcBef>
                <a:spcPct val="20000"/>
              </a:spcBef>
              <a:buClr>
                <a:srgbClr val="FF0000"/>
              </a:buClr>
              <a:buFont typeface="Wingdings" pitchFamily="2" charset="2"/>
              <a:buAutoNum type="romanUcPeriod"/>
            </a:pPr>
            <a:r>
              <a:rPr lang="en-US" sz="1400" dirty="0"/>
              <a:t>75ns operation 	</a:t>
            </a:r>
          </a:p>
          <a:p>
            <a:pPr marL="1371600" lvl="2" indent="-457200">
              <a:lnSpc>
                <a:spcPct val="80000"/>
              </a:lnSpc>
              <a:spcBef>
                <a:spcPct val="20000"/>
              </a:spcBef>
              <a:buClr>
                <a:schemeClr val="hlink"/>
              </a:buClr>
              <a:buSzPct val="65000"/>
              <a:buFont typeface="Wingdings" pitchFamily="2" charset="2"/>
              <a:buChar char="n"/>
            </a:pPr>
            <a:r>
              <a:rPr lang="en-US" sz="1400" dirty="0"/>
              <a:t>Establish multi-bunch operation, moderate intensities</a:t>
            </a:r>
          </a:p>
          <a:p>
            <a:pPr marL="1371600" lvl="2" indent="-457200">
              <a:lnSpc>
                <a:spcPct val="80000"/>
              </a:lnSpc>
              <a:spcBef>
                <a:spcPct val="20000"/>
              </a:spcBef>
              <a:buClr>
                <a:schemeClr val="hlink"/>
              </a:buClr>
              <a:buSzPct val="65000"/>
              <a:buFont typeface="Wingdings" pitchFamily="2" charset="2"/>
              <a:buChar char="n"/>
            </a:pPr>
            <a:r>
              <a:rPr lang="en-US" sz="1400" dirty="0"/>
              <a:t>Relaxed machine parameters (squeeze and crossing angle)</a:t>
            </a:r>
          </a:p>
          <a:p>
            <a:pPr marL="1371600" lvl="2" indent="-457200">
              <a:lnSpc>
                <a:spcPct val="80000"/>
              </a:lnSpc>
              <a:spcBef>
                <a:spcPct val="20000"/>
              </a:spcBef>
              <a:buClr>
                <a:schemeClr val="hlink"/>
              </a:buClr>
              <a:buSzPct val="65000"/>
              <a:buFont typeface="Wingdings" pitchFamily="2" charset="2"/>
              <a:buChar char="n"/>
            </a:pPr>
            <a:r>
              <a:rPr lang="en-US" sz="1400" dirty="0"/>
              <a:t>Push squeeze and crossing angle </a:t>
            </a:r>
          </a:p>
          <a:p>
            <a:pPr marL="1371600" lvl="2" indent="-457200">
              <a:lnSpc>
                <a:spcPct val="80000"/>
              </a:lnSpc>
              <a:spcBef>
                <a:spcPct val="20000"/>
              </a:spcBef>
              <a:buClr>
                <a:schemeClr val="hlink"/>
              </a:buClr>
              <a:buSzPct val="65000"/>
              <a:buFont typeface="Wingdings" pitchFamily="2" charset="2"/>
              <a:buChar char="n"/>
            </a:pPr>
            <a:r>
              <a:rPr lang="en-US" sz="1400" dirty="0"/>
              <a:t>Performance limit 10</a:t>
            </a:r>
            <a:r>
              <a:rPr lang="en-US" sz="1400" baseline="30000" dirty="0"/>
              <a:t>33</a:t>
            </a:r>
            <a:r>
              <a:rPr lang="en-US" sz="1400" dirty="0"/>
              <a:t> cm</a:t>
            </a:r>
            <a:r>
              <a:rPr lang="en-US" sz="1400" baseline="30000" dirty="0"/>
              <a:t>-2</a:t>
            </a:r>
            <a:r>
              <a:rPr lang="en-US" sz="1400" dirty="0"/>
              <a:t> s</a:t>
            </a:r>
            <a:r>
              <a:rPr lang="en-US" sz="1400" baseline="30000" dirty="0"/>
              <a:t>-1</a:t>
            </a:r>
            <a:r>
              <a:rPr lang="en-US" sz="1400" dirty="0"/>
              <a:t> (event pileup)</a:t>
            </a:r>
          </a:p>
          <a:p>
            <a:pPr marL="965200" lvl="1" indent="-508000">
              <a:lnSpc>
                <a:spcPct val="80000"/>
              </a:lnSpc>
              <a:spcBef>
                <a:spcPct val="20000"/>
              </a:spcBef>
              <a:buClr>
                <a:srgbClr val="FF0000"/>
              </a:buClr>
              <a:buFont typeface="Wingdings" pitchFamily="2" charset="2"/>
              <a:buAutoNum type="romanUcPeriod"/>
            </a:pPr>
            <a:r>
              <a:rPr lang="en-US" sz="1400" dirty="0"/>
              <a:t>25ns operation I</a:t>
            </a:r>
          </a:p>
          <a:p>
            <a:pPr marL="1371600" lvl="2" indent="-457200">
              <a:lnSpc>
                <a:spcPct val="80000"/>
              </a:lnSpc>
              <a:spcBef>
                <a:spcPct val="20000"/>
              </a:spcBef>
              <a:buClr>
                <a:schemeClr val="hlink"/>
              </a:buClr>
              <a:buSzPct val="65000"/>
              <a:buFont typeface="Wingdings" pitchFamily="2" charset="2"/>
              <a:buChar char="n"/>
            </a:pPr>
            <a:r>
              <a:rPr lang="en-US" sz="1400" dirty="0"/>
              <a:t>Nominal crossing angle</a:t>
            </a:r>
          </a:p>
          <a:p>
            <a:pPr marL="1371600" lvl="2" indent="-457200">
              <a:lnSpc>
                <a:spcPct val="80000"/>
              </a:lnSpc>
              <a:spcBef>
                <a:spcPct val="20000"/>
              </a:spcBef>
              <a:buClr>
                <a:schemeClr val="hlink"/>
              </a:buClr>
              <a:buSzPct val="65000"/>
              <a:buFont typeface="Wingdings" pitchFamily="2" charset="2"/>
              <a:buChar char="n"/>
            </a:pPr>
            <a:r>
              <a:rPr lang="en-US" sz="1400" dirty="0"/>
              <a:t>Push squeeze</a:t>
            </a:r>
          </a:p>
          <a:p>
            <a:pPr marL="1371600" lvl="2" indent="-457200">
              <a:lnSpc>
                <a:spcPct val="80000"/>
              </a:lnSpc>
              <a:spcBef>
                <a:spcPct val="20000"/>
              </a:spcBef>
              <a:buClr>
                <a:schemeClr val="hlink"/>
              </a:buClr>
              <a:buSzPct val="65000"/>
              <a:buFont typeface="Wingdings" pitchFamily="2" charset="2"/>
              <a:buChar char="n"/>
            </a:pPr>
            <a:r>
              <a:rPr lang="en-US" sz="1400" dirty="0"/>
              <a:t>Increase intensity to 50% nominal</a:t>
            </a:r>
          </a:p>
          <a:p>
            <a:pPr marL="1371600" lvl="2" indent="-457200">
              <a:lnSpc>
                <a:spcPct val="80000"/>
              </a:lnSpc>
              <a:spcBef>
                <a:spcPct val="20000"/>
              </a:spcBef>
              <a:buClr>
                <a:schemeClr val="hlink"/>
              </a:buClr>
              <a:buSzPct val="65000"/>
              <a:buFont typeface="Wingdings" pitchFamily="2" charset="2"/>
              <a:buChar char="n"/>
            </a:pPr>
            <a:r>
              <a:rPr lang="en-US" sz="1400" dirty="0"/>
              <a:t>Performance limit  2 10</a:t>
            </a:r>
            <a:r>
              <a:rPr lang="en-US" sz="1400" baseline="30000" dirty="0"/>
              <a:t>33</a:t>
            </a:r>
            <a:r>
              <a:rPr lang="en-US" sz="1400" dirty="0"/>
              <a:t> cm</a:t>
            </a:r>
            <a:r>
              <a:rPr lang="en-US" sz="1400" baseline="30000" dirty="0"/>
              <a:t>-2</a:t>
            </a:r>
            <a:r>
              <a:rPr lang="en-US" sz="1400" dirty="0"/>
              <a:t> s</a:t>
            </a:r>
            <a:r>
              <a:rPr lang="en-US" sz="1400" baseline="30000" dirty="0"/>
              <a:t>-1</a:t>
            </a:r>
          </a:p>
          <a:p>
            <a:pPr marL="965200" lvl="1" indent="-508000">
              <a:lnSpc>
                <a:spcPct val="80000"/>
              </a:lnSpc>
              <a:spcBef>
                <a:spcPct val="20000"/>
              </a:spcBef>
              <a:buClr>
                <a:srgbClr val="FF0000"/>
              </a:buClr>
              <a:buFont typeface="Wingdings" pitchFamily="2" charset="2"/>
              <a:buAutoNum type="romanUcPeriod"/>
            </a:pPr>
            <a:r>
              <a:rPr lang="en-US" sz="1400" dirty="0"/>
              <a:t>25ns operation II</a:t>
            </a:r>
          </a:p>
          <a:p>
            <a:pPr marL="1371600" lvl="2" indent="-457200">
              <a:lnSpc>
                <a:spcPct val="80000"/>
              </a:lnSpc>
              <a:spcBef>
                <a:spcPct val="20000"/>
              </a:spcBef>
              <a:buClr>
                <a:schemeClr val="hlink"/>
              </a:buClr>
              <a:buSzPct val="65000"/>
              <a:buFont typeface="Wingdings" pitchFamily="2" charset="2"/>
              <a:buChar char="n"/>
            </a:pPr>
            <a:r>
              <a:rPr lang="en-US" sz="1400" dirty="0"/>
              <a:t>Push towards nominal performance</a:t>
            </a:r>
          </a:p>
        </p:txBody>
      </p:sp>
      <p:sp>
        <p:nvSpPr>
          <p:cNvPr id="4139" name="Line 41"/>
          <p:cNvSpPr>
            <a:spLocks noChangeShapeType="1"/>
          </p:cNvSpPr>
          <p:nvPr/>
        </p:nvSpPr>
        <p:spPr bwMode="auto">
          <a:xfrm>
            <a:off x="8229600" y="2362200"/>
            <a:ext cx="914400" cy="0"/>
          </a:xfrm>
          <a:prstGeom prst="line">
            <a:avLst/>
          </a:prstGeom>
          <a:noFill/>
          <a:ln w="38100">
            <a:solidFill>
              <a:srgbClr val="FF6600"/>
            </a:solidFill>
            <a:round/>
            <a:headEnd type="triangle" w="med" len="med"/>
            <a:tailEnd/>
          </a:ln>
        </p:spPr>
        <p:txBody>
          <a:bodyPr/>
          <a:lstStyle/>
          <a:p>
            <a:endParaRPr lang="en-US"/>
          </a:p>
        </p:txBody>
      </p:sp>
      <p:sp>
        <p:nvSpPr>
          <p:cNvPr id="4140" name="Line 42"/>
          <p:cNvSpPr>
            <a:spLocks noChangeShapeType="1"/>
          </p:cNvSpPr>
          <p:nvPr/>
        </p:nvSpPr>
        <p:spPr bwMode="auto">
          <a:xfrm>
            <a:off x="7162800" y="2362200"/>
            <a:ext cx="1066800" cy="0"/>
          </a:xfrm>
          <a:prstGeom prst="line">
            <a:avLst/>
          </a:prstGeom>
          <a:noFill/>
          <a:ln w="38100">
            <a:solidFill>
              <a:schemeClr val="tx1"/>
            </a:solidFill>
            <a:round/>
            <a:headEnd type="triangle" w="med" len="med"/>
            <a:tailEnd type="triangle" w="med" len="med"/>
          </a:ln>
        </p:spPr>
        <p:txBody>
          <a:bodyPr/>
          <a:lstStyle/>
          <a:p>
            <a:endParaRPr lang="en-US"/>
          </a:p>
        </p:txBody>
      </p:sp>
      <p:graphicFrame>
        <p:nvGraphicFramePr>
          <p:cNvPr id="4099" name="Object 3"/>
          <p:cNvGraphicFramePr>
            <a:graphicFrameLocks noChangeAspect="1"/>
          </p:cNvGraphicFramePr>
          <p:nvPr/>
        </p:nvGraphicFramePr>
        <p:xfrm>
          <a:off x="6143636" y="4424384"/>
          <a:ext cx="2755900" cy="2076450"/>
        </p:xfrm>
        <a:graphic>
          <a:graphicData uri="http://schemas.openxmlformats.org/presentationml/2006/ole">
            <p:oleObj spid="_x0000_s4099" name="Equation" r:id="rId4" imgW="2412720" imgH="2070000" progId="">
              <p:embed/>
            </p:oleObj>
          </a:graphicData>
        </a:graphic>
      </p:graphicFrame>
      <p:sp>
        <p:nvSpPr>
          <p:cNvPr id="27" name="Date Placeholder 26"/>
          <p:cNvSpPr>
            <a:spLocks noGrp="1"/>
          </p:cNvSpPr>
          <p:nvPr>
            <p:ph type="dt" sz="half" idx="10"/>
          </p:nvPr>
        </p:nvSpPr>
        <p:spPr/>
        <p:txBody>
          <a:bodyPr/>
          <a:lstStyle/>
          <a:p>
            <a:pPr>
              <a:defRPr/>
            </a:pPr>
            <a:r>
              <a:rPr lang="en-US" smtClean="0"/>
              <a:t>J.M. Jowett, Quark Matter 2008, Jaipur, 7 February 2008</a:t>
            </a:r>
            <a:endParaRPr lang="en-GB"/>
          </a:p>
        </p:txBody>
      </p:sp>
      <p:sp>
        <p:nvSpPr>
          <p:cNvPr id="28" name="Slide Number Placeholder 27"/>
          <p:cNvSpPr>
            <a:spLocks noGrp="1"/>
          </p:cNvSpPr>
          <p:nvPr>
            <p:ph type="sldNum" sz="quarter" idx="12"/>
          </p:nvPr>
        </p:nvSpPr>
        <p:spPr/>
        <p:txBody>
          <a:bodyPr/>
          <a:lstStyle/>
          <a:p>
            <a:pPr>
              <a:defRPr/>
            </a:pPr>
            <a:fld id="{2F4C414A-B542-4C40-8171-4301CD3581F1}" type="slidenum">
              <a:rPr lang="en-GB" smtClean="0"/>
              <a:pPr>
                <a:defRPr/>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US" dirty="0"/>
              <a:t>Stage A </a:t>
            </a:r>
            <a:r>
              <a:rPr lang="en-US" dirty="0" smtClean="0"/>
              <a:t>p-p physics run</a:t>
            </a:r>
            <a:endParaRPr lang="en-US" dirty="0"/>
          </a:p>
        </p:txBody>
      </p:sp>
      <p:sp>
        <p:nvSpPr>
          <p:cNvPr id="1051915" name="Rectangle 267"/>
          <p:cNvSpPr>
            <a:spLocks noGrp="1" noChangeArrowheads="1"/>
          </p:cNvSpPr>
          <p:nvPr>
            <p:ph type="body" sz="half" idx="1"/>
          </p:nvPr>
        </p:nvSpPr>
        <p:spPr>
          <a:xfrm>
            <a:off x="457200" y="1066800"/>
            <a:ext cx="8229600" cy="2362200"/>
          </a:xfrm>
        </p:spPr>
        <p:txBody>
          <a:bodyPr/>
          <a:lstStyle/>
          <a:p>
            <a:r>
              <a:rPr lang="en-US" sz="1800" dirty="0"/>
              <a:t>Start as simple as possible</a:t>
            </a:r>
          </a:p>
          <a:p>
            <a:r>
              <a:rPr lang="en-US" sz="1800" dirty="0"/>
              <a:t>Change 1 parameter </a:t>
            </a:r>
            <a:r>
              <a:rPr lang="en-US" sz="1800" dirty="0">
                <a:solidFill>
                  <a:srgbClr val="FF0000"/>
                </a:solidFill>
              </a:rPr>
              <a:t>(k</a:t>
            </a:r>
            <a:r>
              <a:rPr lang="en-US" sz="1800" baseline="-25000" dirty="0">
                <a:solidFill>
                  <a:srgbClr val="FF0000"/>
                </a:solidFill>
              </a:rPr>
              <a:t>b</a:t>
            </a:r>
            <a:r>
              <a:rPr lang="en-US" sz="1800" dirty="0">
                <a:solidFill>
                  <a:srgbClr val="FF0000"/>
                </a:solidFill>
              </a:rPr>
              <a:t> N </a:t>
            </a:r>
            <a:r>
              <a:rPr lang="en-GB" sz="1800" dirty="0">
                <a:solidFill>
                  <a:srgbClr val="FF0000"/>
                </a:solidFill>
                <a:cs typeface="Times New Roman" pitchFamily="18" charset="0"/>
                <a:sym typeface="Symbol" pitchFamily="18" charset="2"/>
              </a:rPr>
              <a:t></a:t>
            </a:r>
            <a:r>
              <a:rPr lang="en-GB" sz="1800" dirty="0">
                <a:solidFill>
                  <a:srgbClr val="FF0000"/>
                </a:solidFill>
                <a:cs typeface="Times New Roman" pitchFamily="18" charset="0"/>
              </a:rPr>
              <a:t>*</a:t>
            </a:r>
            <a:r>
              <a:rPr lang="en-GB" sz="1800" baseline="-25000" dirty="0">
                <a:solidFill>
                  <a:srgbClr val="FF0000"/>
                </a:solidFill>
                <a:cs typeface="Times New Roman" pitchFamily="18" charset="0"/>
              </a:rPr>
              <a:t>1 , 5</a:t>
            </a:r>
            <a:r>
              <a:rPr lang="en-US" sz="1800" dirty="0">
                <a:solidFill>
                  <a:srgbClr val="FF0000"/>
                </a:solidFill>
              </a:rPr>
              <a:t>)</a:t>
            </a:r>
            <a:r>
              <a:rPr lang="en-US" sz="1800" dirty="0"/>
              <a:t> at a time</a:t>
            </a:r>
          </a:p>
          <a:p>
            <a:r>
              <a:rPr lang="en-US" sz="1800" dirty="0"/>
              <a:t>All values for </a:t>
            </a:r>
          </a:p>
          <a:p>
            <a:pPr lvl="1"/>
            <a:r>
              <a:rPr lang="en-US" sz="1600" dirty="0"/>
              <a:t>nominal emittance</a:t>
            </a:r>
          </a:p>
          <a:p>
            <a:pPr lvl="1"/>
            <a:r>
              <a:rPr lang="en-US" sz="1600" dirty="0"/>
              <a:t>7TeV</a:t>
            </a:r>
          </a:p>
          <a:p>
            <a:pPr lvl="1"/>
            <a:r>
              <a:rPr lang="en-US" sz="1600" dirty="0"/>
              <a:t>10m </a:t>
            </a:r>
            <a:r>
              <a:rPr lang="en-GB" sz="1600" dirty="0">
                <a:cs typeface="Times New Roman" pitchFamily="18" charset="0"/>
                <a:sym typeface="Symbol" pitchFamily="18" charset="2"/>
              </a:rPr>
              <a:t></a:t>
            </a:r>
            <a:r>
              <a:rPr lang="en-GB" sz="1600" dirty="0">
                <a:cs typeface="Times New Roman" pitchFamily="18" charset="0"/>
              </a:rPr>
              <a:t>* in point 2 (luminosity looks fine)</a:t>
            </a:r>
            <a:endParaRPr lang="en-US" sz="1600" dirty="0">
              <a:cs typeface="Times New Roman" pitchFamily="18" charset="0"/>
            </a:endParaRPr>
          </a:p>
        </p:txBody>
      </p:sp>
      <p:graphicFrame>
        <p:nvGraphicFramePr>
          <p:cNvPr id="1051935" name="Group 287"/>
          <p:cNvGraphicFramePr>
            <a:graphicFrameLocks noGrp="1"/>
          </p:cNvGraphicFramePr>
          <p:nvPr>
            <p:ph sz="half" idx="2"/>
          </p:nvPr>
        </p:nvGraphicFramePr>
        <p:xfrm>
          <a:off x="228600" y="3429000"/>
          <a:ext cx="8763000" cy="2475548"/>
        </p:xfrm>
        <a:graphic>
          <a:graphicData uri="http://schemas.openxmlformats.org/drawingml/2006/table">
            <a:tbl>
              <a:tblPr/>
              <a:tblGrid>
                <a:gridCol w="679450"/>
                <a:gridCol w="679450"/>
                <a:gridCol w="682625"/>
                <a:gridCol w="828675"/>
                <a:gridCol w="906463"/>
                <a:gridCol w="1209675"/>
                <a:gridCol w="1282700"/>
                <a:gridCol w="1285875"/>
                <a:gridCol w="1208087"/>
              </a:tblGrid>
              <a:tr h="242888">
                <a:tc gridSpan="3">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Parameters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Beam levels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Rates in ATLAS or CMS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Rates in ALICE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268288">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k</a:t>
                      </a:r>
                      <a:r>
                        <a:rPr kumimoji="0" lang="en-US" sz="1200" b="1" i="0" u="none" strike="noStrike" cap="none" normalizeH="0" baseline="-25000" smtClean="0">
                          <a:ln>
                            <a:noFill/>
                          </a:ln>
                          <a:solidFill>
                            <a:schemeClr val="bg2"/>
                          </a:solidFill>
                          <a:effectLst/>
                          <a:latin typeface="+mj-lt"/>
                        </a:rPr>
                        <a:t>b</a:t>
                      </a:r>
                      <a:endParaRPr kumimoji="0" lang="en-US" sz="1200" b="1" i="0" u="none" strike="noStrike" cap="none" normalizeH="0" baseline="0" smtClean="0">
                        <a:ln>
                          <a:noFill/>
                        </a:ln>
                        <a:solidFill>
                          <a:schemeClr val="bg2"/>
                        </a:solidFill>
                        <a:effectLst/>
                        <a:latin typeface="+mj-lt"/>
                      </a:endParaRP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endParaRPr kumimoji="0" lang="en-US" sz="1200" b="1" i="0" u="none" strike="noStrike" cap="none" normalizeH="0" baseline="0" smtClean="0">
                        <a:ln>
                          <a:noFill/>
                        </a:ln>
                        <a:solidFill>
                          <a:schemeClr val="bg2"/>
                        </a:solidFill>
                        <a:effectLst/>
                        <a:latin typeface="+mj-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GB" sz="1200" b="1" i="0" u="none" strike="noStrike" cap="none" normalizeH="0" baseline="0" smtClean="0">
                          <a:ln>
                            <a:noFill/>
                          </a:ln>
                          <a:solidFill>
                            <a:schemeClr val="bg2"/>
                          </a:solidFill>
                          <a:effectLst/>
                          <a:latin typeface="+mj-lt"/>
                          <a:cs typeface="Times New Roman" pitchFamily="18" charset="0"/>
                          <a:sym typeface="Symbol" pitchFamily="18" charset="2"/>
                        </a:rPr>
                        <a:t></a:t>
                      </a:r>
                      <a:r>
                        <a:rPr kumimoji="0" lang="en-GB" sz="1200" b="1" i="0" u="none" strike="noStrike" cap="none" normalizeH="0" baseline="0" smtClean="0">
                          <a:ln>
                            <a:noFill/>
                          </a:ln>
                          <a:solidFill>
                            <a:schemeClr val="bg2"/>
                          </a:solidFill>
                          <a:effectLst/>
                          <a:latin typeface="+mj-lt"/>
                          <a:cs typeface="Times New Roman" pitchFamily="18" charset="0"/>
                        </a:rPr>
                        <a:t>* 1,5</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GB" sz="1200" b="1" i="0" u="none" strike="noStrike" cap="none" normalizeH="0" baseline="0" smtClean="0">
                          <a:ln>
                            <a:noFill/>
                          </a:ln>
                          <a:solidFill>
                            <a:schemeClr val="bg2"/>
                          </a:solidFill>
                          <a:effectLst/>
                          <a:latin typeface="+mj-lt"/>
                          <a:cs typeface="Times New Roman" pitchFamily="18" charset="0"/>
                        </a:rPr>
                        <a:t>(m)</a:t>
                      </a:r>
                      <a:endParaRPr kumimoji="0" lang="en-US" sz="1200" b="1" i="0" u="none" strike="noStrike" cap="none" normalizeH="0" baseline="0" smtClean="0">
                        <a:ln>
                          <a:noFill/>
                        </a:ln>
                        <a:solidFill>
                          <a:schemeClr val="bg2"/>
                        </a:solidFill>
                        <a:effectLst/>
                        <a:latin typeface="+mj-lt"/>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I</a:t>
                      </a:r>
                      <a:r>
                        <a:rPr kumimoji="0" lang="en-US" sz="1200" b="1" i="0" u="none" strike="noStrike" cap="none" normalizeH="0" baseline="-25000" smtClean="0">
                          <a:ln>
                            <a:noFill/>
                          </a:ln>
                          <a:solidFill>
                            <a:schemeClr val="bg2"/>
                          </a:solidFill>
                          <a:effectLst/>
                          <a:latin typeface="+mj-lt"/>
                        </a:rPr>
                        <a:t>beam</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proton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E</a:t>
                      </a:r>
                      <a:r>
                        <a:rPr kumimoji="0" lang="en-US" sz="1200" b="1" i="0" u="none" strike="noStrike" cap="none" normalizeH="0" baseline="-25000" smtClean="0">
                          <a:ln>
                            <a:noFill/>
                          </a:ln>
                          <a:solidFill>
                            <a:schemeClr val="bg2"/>
                          </a:solidFill>
                          <a:effectLst/>
                          <a:latin typeface="+mj-lt"/>
                        </a:rPr>
                        <a:t>beam</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(MJ)</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Luminosity</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(cm</a:t>
                      </a:r>
                      <a:r>
                        <a:rPr kumimoji="0" lang="en-US" sz="1200" b="1" i="0" u="none" strike="noStrike" cap="none" normalizeH="0" baseline="30000" smtClean="0">
                          <a:ln>
                            <a:noFill/>
                          </a:ln>
                          <a:solidFill>
                            <a:schemeClr val="bg2"/>
                          </a:solidFill>
                          <a:effectLst/>
                          <a:latin typeface="+mj-lt"/>
                        </a:rPr>
                        <a:t>-2</a:t>
                      </a:r>
                      <a:r>
                        <a:rPr kumimoji="0" lang="en-US" sz="1200" b="1" i="0" u="none" strike="noStrike" cap="none" normalizeH="0" baseline="0" smtClean="0">
                          <a:ln>
                            <a:noFill/>
                          </a:ln>
                          <a:solidFill>
                            <a:schemeClr val="bg2"/>
                          </a:solidFill>
                          <a:effectLst/>
                          <a:latin typeface="+mj-lt"/>
                        </a:rPr>
                        <a:t>s</a:t>
                      </a:r>
                      <a:r>
                        <a:rPr kumimoji="0" lang="en-US" sz="1200" b="1" i="0" u="none" strike="noStrike" cap="none" normalizeH="0" baseline="30000" smtClean="0">
                          <a:ln>
                            <a:noFill/>
                          </a:ln>
                          <a:solidFill>
                            <a:schemeClr val="bg2"/>
                          </a:solidFill>
                          <a:effectLst/>
                          <a:latin typeface="+mj-lt"/>
                        </a:rPr>
                        <a:t>-1</a:t>
                      </a:r>
                      <a:r>
                        <a:rPr kumimoji="0" lang="en-US" sz="1200" b="1" i="0" u="none" strike="noStrike" cap="none" normalizeH="0" baseline="0" smtClean="0">
                          <a:ln>
                            <a:noFill/>
                          </a:ln>
                          <a:solidFill>
                            <a:schemeClr val="bg2"/>
                          </a:solidFill>
                          <a:effectLst/>
                          <a:latin typeface="+mj-lt"/>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Events/</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crossing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Luminosity</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(cm</a:t>
                      </a:r>
                      <a:r>
                        <a:rPr kumimoji="0" lang="en-US" sz="1200" b="1" i="0" u="none" strike="noStrike" cap="none" normalizeH="0" baseline="30000" smtClean="0">
                          <a:ln>
                            <a:noFill/>
                          </a:ln>
                          <a:solidFill>
                            <a:schemeClr val="bg2"/>
                          </a:solidFill>
                          <a:effectLst/>
                          <a:latin typeface="+mj-lt"/>
                        </a:rPr>
                        <a:t>-2</a:t>
                      </a:r>
                      <a:r>
                        <a:rPr kumimoji="0" lang="en-US" sz="1200" b="1" i="0" u="none" strike="noStrike" cap="none" normalizeH="0" baseline="0" smtClean="0">
                          <a:ln>
                            <a:noFill/>
                          </a:ln>
                          <a:solidFill>
                            <a:schemeClr val="bg2"/>
                          </a:solidFill>
                          <a:effectLst/>
                          <a:latin typeface="+mj-lt"/>
                        </a:rPr>
                        <a:t>s</a:t>
                      </a:r>
                      <a:r>
                        <a:rPr kumimoji="0" lang="en-US" sz="1200" b="1" i="0" u="none" strike="noStrike" cap="none" normalizeH="0" baseline="30000" smtClean="0">
                          <a:ln>
                            <a:noFill/>
                          </a:ln>
                          <a:solidFill>
                            <a:schemeClr val="bg2"/>
                          </a:solidFill>
                          <a:effectLst/>
                          <a:latin typeface="+mj-lt"/>
                        </a:rPr>
                        <a:t>-1</a:t>
                      </a:r>
                      <a:r>
                        <a:rPr kumimoji="0" lang="en-US" sz="1200" b="1" i="0" u="none" strike="noStrike" cap="none" normalizeH="0" baseline="0" smtClean="0">
                          <a:ln>
                            <a:noFill/>
                          </a:ln>
                          <a:solidFill>
                            <a:schemeClr val="bg2"/>
                          </a:solidFill>
                          <a:effectLst/>
                          <a:latin typeface="+mj-lt"/>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Events/</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crossing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1 10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10</a:t>
                      </a:r>
                      <a:r>
                        <a:rPr kumimoji="0" lang="en-US" sz="1200" b="1" i="0" u="none" strike="noStrike" cap="none" normalizeH="0" baseline="30000" smtClean="0">
                          <a:ln>
                            <a:noFill/>
                          </a:ln>
                          <a:solidFill>
                            <a:schemeClr val="bg2"/>
                          </a:solidFill>
                          <a:effectLst/>
                          <a:latin typeface="+mj-lt"/>
                        </a:rPr>
                        <a:t>-2</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1.6 10</a:t>
                      </a:r>
                      <a:r>
                        <a:rPr kumimoji="0" lang="en-US" sz="1200" b="1" i="0" u="none" strike="noStrike" cap="none" normalizeH="0" baseline="30000" smtClean="0">
                          <a:ln>
                            <a:noFill/>
                          </a:ln>
                          <a:solidFill>
                            <a:schemeClr val="bg2"/>
                          </a:solidFill>
                          <a:effectLst/>
                          <a:latin typeface="+mj-lt"/>
                        </a:rPr>
                        <a:t>27</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1.8 10</a:t>
                      </a:r>
                      <a:r>
                        <a:rPr kumimoji="0" lang="en-US" sz="1200" b="1" i="0" u="none" strike="noStrike" cap="none" normalizeH="0" baseline="30000" smtClean="0">
                          <a:ln>
                            <a:noFill/>
                          </a:ln>
                          <a:solidFill>
                            <a:schemeClr val="bg2"/>
                          </a:solidFill>
                          <a:effectLst/>
                          <a:latin typeface="+mj-lt"/>
                        </a:rPr>
                        <a:t>27</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&lt;&lt;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4.3 10</a:t>
                      </a:r>
                      <a:r>
                        <a:rPr kumimoji="0" lang="en-US" sz="1200" b="1" i="0" u="none" strike="noStrike" cap="none" normalizeH="0" baseline="30000" smtClean="0">
                          <a:ln>
                            <a:noFill/>
                          </a:ln>
                          <a:solidFill>
                            <a:schemeClr val="bg2"/>
                          </a:solidFill>
                          <a:effectLst/>
                          <a:latin typeface="+mj-lt"/>
                        </a:rPr>
                        <a:t>11</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7.0 10</a:t>
                      </a:r>
                      <a:r>
                        <a:rPr kumimoji="0" lang="en-US" sz="1200" b="1" i="0" u="none" strike="noStrike" cap="none" normalizeH="0" baseline="30000" smtClean="0">
                          <a:ln>
                            <a:noFill/>
                          </a:ln>
                          <a:solidFill>
                            <a:schemeClr val="bg2"/>
                          </a:solidFill>
                          <a:effectLst/>
                          <a:latin typeface="+mj-lt"/>
                        </a:rPr>
                        <a:t>28</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7.7 10</a:t>
                      </a:r>
                      <a:r>
                        <a:rPr kumimoji="0" lang="en-US" sz="1200" b="1" i="0" u="none" strike="noStrike" cap="none" normalizeH="0" baseline="30000" smtClean="0">
                          <a:ln>
                            <a:noFill/>
                          </a:ln>
                          <a:solidFill>
                            <a:schemeClr val="bg2"/>
                          </a:solidFill>
                          <a:effectLst/>
                          <a:latin typeface="+mj-lt"/>
                        </a:rPr>
                        <a:t>28</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&lt;&lt;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4 10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1.7 10</a:t>
                      </a:r>
                      <a:r>
                        <a:rPr kumimoji="0" lang="en-US" sz="1200" b="1" i="0" u="none" strike="noStrike" cap="none" normalizeH="0" baseline="30000" smtClean="0">
                          <a:ln>
                            <a:noFill/>
                          </a:ln>
                          <a:solidFill>
                            <a:schemeClr val="bg2"/>
                          </a:solidFill>
                          <a:effectLst/>
                          <a:latin typeface="+mj-lt"/>
                        </a:rPr>
                        <a:t>12</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1.1 10</a:t>
                      </a:r>
                      <a:r>
                        <a:rPr kumimoji="0" lang="en-US" sz="1200" b="1" i="0" u="none" strike="noStrike" cap="none" normalizeH="0" baseline="30000" dirty="0" smtClean="0">
                          <a:ln>
                            <a:noFill/>
                          </a:ln>
                          <a:solidFill>
                            <a:schemeClr val="bg2"/>
                          </a:solidFill>
                          <a:effectLst/>
                          <a:latin typeface="+mj-lt"/>
                        </a:rPr>
                        <a:t>30</a:t>
                      </a:r>
                      <a:endParaRPr kumimoji="0" lang="en-US" sz="1200" b="1" i="0" u="none" strike="noStrike" cap="none" normalizeH="0" baseline="0" dirty="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1.2 10</a:t>
                      </a:r>
                      <a:r>
                        <a:rPr kumimoji="0" lang="en-US" sz="1200" b="1" i="0" u="none" strike="noStrike" cap="none" normalizeH="0" baseline="30000" smtClean="0">
                          <a:ln>
                            <a:noFill/>
                          </a:ln>
                          <a:solidFill>
                            <a:schemeClr val="bg2"/>
                          </a:solidFill>
                          <a:effectLst/>
                          <a:latin typeface="+mj-lt"/>
                        </a:rPr>
                        <a:t>30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4 10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1.7 10</a:t>
                      </a:r>
                      <a:r>
                        <a:rPr kumimoji="0" lang="en-US" sz="1200" b="1" i="0" u="none" strike="noStrike" cap="none" normalizeH="0" baseline="30000" smtClean="0">
                          <a:ln>
                            <a:noFill/>
                          </a:ln>
                          <a:solidFill>
                            <a:schemeClr val="bg2"/>
                          </a:solidFill>
                          <a:effectLst/>
                          <a:latin typeface="+mj-lt"/>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6.1 10</a:t>
                      </a:r>
                      <a:r>
                        <a:rPr kumimoji="0" lang="en-US" sz="1200" b="1" i="0" u="none" strike="noStrike" cap="none" normalizeH="0" baseline="30000" smtClean="0">
                          <a:ln>
                            <a:noFill/>
                          </a:ln>
                          <a:solidFill>
                            <a:schemeClr val="bg2"/>
                          </a:solidFill>
                          <a:effectLst/>
                          <a:latin typeface="+mj-lt"/>
                        </a:rPr>
                        <a:t>30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1.2 10</a:t>
                      </a:r>
                      <a:r>
                        <a:rPr kumimoji="0" lang="en-US" sz="1200" b="1" i="0" u="none" strike="noStrike" cap="none" normalizeH="0" baseline="30000" smtClean="0">
                          <a:ln>
                            <a:noFill/>
                          </a:ln>
                          <a:solidFill>
                            <a:schemeClr val="bg2"/>
                          </a:solidFill>
                          <a:effectLst/>
                          <a:latin typeface="+mj-lt"/>
                        </a:rPr>
                        <a:t>30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156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4 10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6.2 10</a:t>
                      </a:r>
                      <a:r>
                        <a:rPr kumimoji="0" lang="en-US" sz="1200" b="1" i="0" u="none" strike="noStrike" cap="none" normalizeH="0" baseline="30000" smtClean="0">
                          <a:ln>
                            <a:noFill/>
                          </a:ln>
                          <a:solidFill>
                            <a:schemeClr val="bg2"/>
                          </a:solidFill>
                          <a:effectLst/>
                          <a:latin typeface="+mj-lt"/>
                        </a:rPr>
                        <a:t>12</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2.2 10</a:t>
                      </a:r>
                      <a:r>
                        <a:rPr kumimoji="0" lang="en-US" sz="1200" b="1" i="0" u="none" strike="noStrike" cap="none" normalizeH="0" baseline="30000" smtClean="0">
                          <a:ln>
                            <a:noFill/>
                          </a:ln>
                          <a:solidFill>
                            <a:schemeClr val="bg2"/>
                          </a:solidFill>
                          <a:effectLst/>
                          <a:latin typeface="+mj-lt"/>
                        </a:rPr>
                        <a:t>31</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4.4 10</a:t>
                      </a:r>
                      <a:r>
                        <a:rPr kumimoji="0" lang="en-US" sz="1200" b="1" i="0" u="none" strike="noStrike" cap="none" normalizeH="0" baseline="30000" smtClean="0">
                          <a:ln>
                            <a:noFill/>
                          </a:ln>
                          <a:solidFill>
                            <a:schemeClr val="bg2"/>
                          </a:solidFill>
                          <a:effectLst/>
                          <a:latin typeface="+mj-lt"/>
                        </a:rPr>
                        <a:t>30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156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9 10</a:t>
                      </a:r>
                      <a:r>
                        <a:rPr kumimoji="0" lang="en-US" sz="1200" b="1" i="0" u="none" strike="noStrike" cap="none" normalizeH="0" baseline="30000" smtClean="0">
                          <a:ln>
                            <a:noFill/>
                          </a:ln>
                          <a:solidFill>
                            <a:schemeClr val="bg2"/>
                          </a:solidFill>
                          <a:effectLst/>
                          <a:latin typeface="+mj-lt"/>
                        </a:rPr>
                        <a:t>10</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1.4 10</a:t>
                      </a:r>
                      <a:r>
                        <a:rPr kumimoji="0" lang="en-US" sz="1200" b="1" i="0" u="none" strike="noStrike" cap="none" normalizeH="0" baseline="30000" smtClean="0">
                          <a:ln>
                            <a:noFill/>
                          </a:ln>
                          <a:solidFill>
                            <a:schemeClr val="bg2"/>
                          </a:solidFill>
                          <a:effectLst/>
                          <a:latin typeface="+mj-lt"/>
                        </a:rPr>
                        <a:t>13</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1.1 10</a:t>
                      </a:r>
                      <a:r>
                        <a:rPr kumimoji="0" lang="en-US" sz="1200" b="1" i="0" u="none" strike="noStrike" cap="none" normalizeH="0" baseline="30000" smtClean="0">
                          <a:ln>
                            <a:noFill/>
                          </a:ln>
                          <a:solidFill>
                            <a:schemeClr val="bg2"/>
                          </a:solidFill>
                          <a:effectLst/>
                          <a:latin typeface="+mj-lt"/>
                        </a:rPr>
                        <a:t>32</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3.9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mj-lt"/>
                        </a:rPr>
                        <a:t>2.2 10</a:t>
                      </a:r>
                      <a:r>
                        <a:rPr kumimoji="0" lang="en-US" sz="1200" b="1" i="0" u="none" strike="noStrike" cap="none" normalizeH="0" baseline="30000" smtClean="0">
                          <a:ln>
                            <a:noFill/>
                          </a:ln>
                          <a:solidFill>
                            <a:schemeClr val="bg2"/>
                          </a:solidFill>
                          <a:effectLst/>
                          <a:latin typeface="+mj-lt"/>
                        </a:rPr>
                        <a:t>31</a:t>
                      </a:r>
                      <a:endParaRPr kumimoji="0" lang="en-US" sz="1200" b="1" i="0" u="none" strike="noStrike" cap="none" normalizeH="0" baseline="0" smtClean="0">
                        <a:ln>
                          <a:noFill/>
                        </a:ln>
                        <a:solidFill>
                          <a:schemeClr val="bg2"/>
                        </a:solidFill>
                        <a:effectLst/>
                        <a:latin typeface="+mj-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mj-lt"/>
                        </a:rPr>
                        <a:t>0.77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51818" name="Object 170"/>
          <p:cNvGraphicFramePr>
            <a:graphicFrameLocks noChangeAspect="1"/>
          </p:cNvGraphicFramePr>
          <p:nvPr/>
        </p:nvGraphicFramePr>
        <p:xfrm>
          <a:off x="6149975" y="895350"/>
          <a:ext cx="2809875" cy="723900"/>
        </p:xfrm>
        <a:graphic>
          <a:graphicData uri="http://schemas.openxmlformats.org/presentationml/2006/ole">
            <p:oleObj spid="_x0000_s89091" name="Equation" r:id="rId4" imgW="2361960" imgH="609480" progId="">
              <p:embed/>
            </p:oleObj>
          </a:graphicData>
        </a:graphic>
      </p:graphicFrame>
      <p:sp>
        <p:nvSpPr>
          <p:cNvPr id="1051930" name="Text Box 282"/>
          <p:cNvSpPr txBox="1">
            <a:spLocks noChangeArrowheads="1"/>
          </p:cNvSpPr>
          <p:nvPr/>
        </p:nvSpPr>
        <p:spPr bwMode="auto">
          <a:xfrm>
            <a:off x="5791200" y="1828800"/>
            <a:ext cx="3048000" cy="338554"/>
          </a:xfrm>
          <a:prstGeom prst="rect">
            <a:avLst/>
          </a:prstGeom>
          <a:solidFill>
            <a:schemeClr val="tx2"/>
          </a:solidFill>
          <a:ln w="12700" cap="sq">
            <a:noFill/>
            <a:miter lim="800000"/>
            <a:headEnd type="none" w="sm" len="sm"/>
            <a:tailEnd type="none" w="sm" len="sm"/>
          </a:ln>
          <a:effectLst/>
        </p:spPr>
        <p:txBody>
          <a:bodyPr wrap="square">
            <a:spAutoFit/>
          </a:bodyPr>
          <a:lstStyle/>
          <a:p>
            <a:pPr eaLnBrk="0" hangingPunct="0"/>
            <a:r>
              <a:rPr lang="en-US" sz="1600" b="1" dirty="0">
                <a:solidFill>
                  <a:schemeClr val="bg1"/>
                </a:solidFill>
                <a:latin typeface="Arial" pitchFamily="34" charset="0"/>
              </a:rPr>
              <a:t>Protons/beam </a:t>
            </a:r>
            <a:r>
              <a:rPr lang="en-US" sz="1600" b="1" dirty="0" smtClean="0">
                <a:solidFill>
                  <a:schemeClr val="bg1"/>
                </a:solidFill>
                <a:latin typeface="Arial Unicode MS" pitchFamily="34" charset="-128"/>
                <a:ea typeface="Arial Unicode MS" pitchFamily="34" charset="-128"/>
                <a:cs typeface="Arial Unicode MS" pitchFamily="34" charset="-128"/>
              </a:rPr>
              <a:t>&lt;</a:t>
            </a:r>
            <a:r>
              <a:rPr lang="en-US" sz="1600" b="1" dirty="0" smtClean="0">
                <a:solidFill>
                  <a:schemeClr val="bg1"/>
                </a:solidFill>
                <a:latin typeface="Arial" pitchFamily="34" charset="0"/>
              </a:rPr>
              <a:t>10</a:t>
            </a:r>
            <a:r>
              <a:rPr lang="en-US" sz="1600" b="1" baseline="30000" dirty="0" smtClean="0">
                <a:solidFill>
                  <a:schemeClr val="bg1"/>
                </a:solidFill>
                <a:latin typeface="Arial" pitchFamily="34" charset="0"/>
              </a:rPr>
              <a:t>13</a:t>
            </a:r>
            <a:endParaRPr lang="en-US" sz="1600" b="1" dirty="0">
              <a:solidFill>
                <a:schemeClr val="bg1"/>
              </a:solidFill>
              <a:latin typeface="Arial" pitchFamily="34" charset="0"/>
            </a:endParaRPr>
          </a:p>
        </p:txBody>
      </p:sp>
      <p:sp>
        <p:nvSpPr>
          <p:cNvPr id="1051931" name="Text Box 283"/>
          <p:cNvSpPr txBox="1">
            <a:spLocks noChangeArrowheads="1"/>
          </p:cNvSpPr>
          <p:nvPr/>
        </p:nvSpPr>
        <p:spPr bwMode="auto">
          <a:xfrm>
            <a:off x="5791200" y="2643182"/>
            <a:ext cx="3048000" cy="707886"/>
          </a:xfrm>
          <a:prstGeom prst="rect">
            <a:avLst/>
          </a:prstGeom>
          <a:solidFill>
            <a:schemeClr val="tx2"/>
          </a:solidFill>
          <a:ln w="12700" cap="sq">
            <a:noFill/>
            <a:miter lim="800000"/>
            <a:headEnd type="none" w="sm" len="sm"/>
            <a:tailEnd type="none" w="sm" len="sm"/>
          </a:ln>
          <a:effectLst/>
        </p:spPr>
        <p:txBody>
          <a:bodyPr wrap="square">
            <a:spAutoFit/>
          </a:bodyPr>
          <a:lstStyle/>
          <a:p>
            <a:pPr eaLnBrk="0" hangingPunct="0"/>
            <a:r>
              <a:rPr lang="en-US" sz="1600" b="1" dirty="0">
                <a:solidFill>
                  <a:schemeClr val="bg1"/>
                </a:solidFill>
                <a:latin typeface="Arial" pitchFamily="34" charset="0"/>
              </a:rPr>
              <a:t>Stored energy/beam </a:t>
            </a:r>
            <a:r>
              <a:rPr lang="en-US" sz="1600" b="1" dirty="0" smtClean="0">
                <a:solidFill>
                  <a:schemeClr val="bg1"/>
                </a:solidFill>
                <a:latin typeface="Arial Unicode MS" pitchFamily="34" charset="-128"/>
              </a:rPr>
              <a:t>&lt;</a:t>
            </a:r>
            <a:r>
              <a:rPr lang="en-US" sz="1600" b="1" dirty="0" smtClean="0">
                <a:solidFill>
                  <a:schemeClr val="bg1"/>
                </a:solidFill>
                <a:latin typeface="Arial" pitchFamily="34" charset="0"/>
              </a:rPr>
              <a:t>10MJ</a:t>
            </a:r>
            <a:endParaRPr lang="en-US" sz="1600" b="1" dirty="0">
              <a:solidFill>
                <a:schemeClr val="bg1"/>
              </a:solidFill>
              <a:latin typeface="Arial" pitchFamily="34" charset="0"/>
            </a:endParaRPr>
          </a:p>
          <a:p>
            <a:pPr eaLnBrk="0" hangingPunct="0"/>
            <a:r>
              <a:rPr lang="en-US" sz="1600" b="1" dirty="0" smtClean="0">
                <a:solidFill>
                  <a:schemeClr val="bg1"/>
                </a:solidFill>
                <a:latin typeface="Arial" pitchFamily="34" charset="0"/>
              </a:rPr>
              <a:t>(c.f. SPS </a:t>
            </a:r>
            <a:r>
              <a:rPr lang="en-US" sz="1600" b="1" dirty="0">
                <a:solidFill>
                  <a:schemeClr val="bg1"/>
                </a:solidFill>
                <a:latin typeface="Arial" pitchFamily="34" charset="0"/>
              </a:rPr>
              <a:t>fixed target beam)</a:t>
            </a:r>
          </a:p>
        </p:txBody>
      </p:sp>
      <p:sp>
        <p:nvSpPr>
          <p:cNvPr id="10" name="Date Placeholder 9"/>
          <p:cNvSpPr>
            <a:spLocks noGrp="1"/>
          </p:cNvSpPr>
          <p:nvPr>
            <p:ph type="dt" sz="half" idx="10"/>
          </p:nvPr>
        </p:nvSpPr>
        <p:spPr/>
        <p:txBody>
          <a:bodyPr/>
          <a:lstStyle/>
          <a:p>
            <a:r>
              <a:rPr lang="en-US" smtClean="0"/>
              <a:t>J.M. Jowett, Quark Matter 2008, Jaipur, 7 February 2008</a:t>
            </a:r>
            <a:endParaRPr lang="en-US"/>
          </a:p>
        </p:txBody>
      </p:sp>
      <p:sp>
        <p:nvSpPr>
          <p:cNvPr id="11" name="Slide Number Placeholder 10"/>
          <p:cNvSpPr>
            <a:spLocks noGrp="1"/>
          </p:cNvSpPr>
          <p:nvPr>
            <p:ph type="sldNum" sz="quarter" idx="12"/>
          </p:nvPr>
        </p:nvSpPr>
        <p:spPr/>
        <p:txBody>
          <a:bodyPr/>
          <a:lstStyle/>
          <a:p>
            <a:fld id="{4B9C3BC7-1516-41B4-A3EC-2F54D2BB2C8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a:xfrm>
            <a:off x="914400" y="76200"/>
            <a:ext cx="7300938" cy="609600"/>
          </a:xfrm>
        </p:spPr>
        <p:txBody>
          <a:bodyPr/>
          <a:lstStyle/>
          <a:p>
            <a:r>
              <a:rPr lang="en-US" dirty="0" smtClean="0"/>
              <a:t>Evolution through p-p stages A,B,C</a:t>
            </a:r>
            <a:endParaRPr lang="en-US" dirty="0"/>
          </a:p>
        </p:txBody>
      </p:sp>
      <p:graphicFrame>
        <p:nvGraphicFramePr>
          <p:cNvPr id="1285123" name="Group 3"/>
          <p:cNvGraphicFramePr>
            <a:graphicFrameLocks noGrp="1"/>
          </p:cNvGraphicFramePr>
          <p:nvPr/>
        </p:nvGraphicFramePr>
        <p:xfrm>
          <a:off x="304800" y="1671638"/>
          <a:ext cx="8534400" cy="4145280"/>
        </p:xfrm>
        <a:graphic>
          <a:graphicData uri="http://schemas.openxmlformats.org/drawingml/2006/table">
            <a:tbl>
              <a:tblPr/>
              <a:tblGrid>
                <a:gridCol w="661988"/>
                <a:gridCol w="661987"/>
                <a:gridCol w="661988"/>
                <a:gridCol w="809625"/>
                <a:gridCol w="882650"/>
                <a:gridCol w="1177925"/>
                <a:gridCol w="1250950"/>
                <a:gridCol w="1249362"/>
                <a:gridCol w="1177925"/>
              </a:tblGrid>
              <a:tr h="225425">
                <a:tc gridSpan="3">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Parameters</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bg2"/>
                          </a:solidFill>
                          <a:effectLst/>
                          <a:latin typeface="Arial" pitchFamily="34" charset="0"/>
                        </a:rPr>
                        <a:t>Beam levels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ATLAS, CMS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bg2"/>
                          </a:solidFill>
                          <a:effectLst/>
                          <a:latin typeface="Arial" pitchFamily="34" charset="0"/>
                        </a:rPr>
                        <a:t>ALICE (LHC-b)</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4290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k</a:t>
                      </a:r>
                      <a:r>
                        <a:rPr kumimoji="0" lang="en-US" sz="1200" b="1" i="0" u="none" strike="noStrike" cap="none" normalizeH="0" baseline="-25000" smtClean="0">
                          <a:ln>
                            <a:noFill/>
                          </a:ln>
                          <a:solidFill>
                            <a:schemeClr val="bg2"/>
                          </a:solidFill>
                          <a:effectLst/>
                          <a:latin typeface="Arial" pitchFamily="34" charset="0"/>
                        </a:rPr>
                        <a:t>b</a:t>
                      </a:r>
                      <a:endParaRPr kumimoji="0" lang="en-US" sz="1200" b="1" i="0" u="none" strike="noStrike" cap="none" normalizeH="0" baseline="0" smtClean="0">
                        <a:ln>
                          <a:noFill/>
                        </a:ln>
                        <a:solidFill>
                          <a:schemeClr val="bg2"/>
                        </a:solidFill>
                        <a:effectLst/>
                        <a:latin typeface="Arial" pitchFamily="34" charset="0"/>
                      </a:endParaRP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endParaRPr kumimoji="0" lang="en-US" sz="1200" b="1" i="0" u="none" strike="noStrike" cap="none" normalizeH="0" baseline="0" smtClean="0">
                        <a:ln>
                          <a:noFill/>
                        </a:ln>
                        <a:solidFill>
                          <a:schemeClr val="bg2"/>
                        </a:solidFill>
                        <a:effectLst/>
                        <a:latin typeface="Arial" pitchFamily="34" charset="0"/>
                      </a:endParaRP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GB" sz="1200" b="1" i="0" u="none" strike="noStrike" cap="none" normalizeH="0" baseline="0" smtClean="0">
                          <a:ln>
                            <a:noFill/>
                          </a:ln>
                          <a:solidFill>
                            <a:schemeClr val="bg2"/>
                          </a:solidFill>
                          <a:effectLst/>
                          <a:latin typeface="Arial" pitchFamily="34" charset="0"/>
                          <a:cs typeface="Times New Roman" pitchFamily="18" charset="0"/>
                          <a:sym typeface="Symbol" pitchFamily="18" charset="2"/>
                        </a:rPr>
                        <a:t></a:t>
                      </a:r>
                      <a:r>
                        <a:rPr kumimoji="0" lang="en-GB" sz="1200" b="1" i="0" u="none" strike="noStrike" cap="none" normalizeH="0" baseline="0" smtClean="0">
                          <a:ln>
                            <a:noFill/>
                          </a:ln>
                          <a:solidFill>
                            <a:schemeClr val="bg2"/>
                          </a:solidFill>
                          <a:effectLst/>
                          <a:latin typeface="Arial" pitchFamily="34" charset="0"/>
                          <a:cs typeface="Times New Roman" pitchFamily="18" charset="0"/>
                        </a:rPr>
                        <a:t>* 1,5</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GB" sz="1200" b="1" i="0" u="none" strike="noStrike" cap="none" normalizeH="0" baseline="0" smtClean="0">
                          <a:ln>
                            <a:noFill/>
                          </a:ln>
                          <a:solidFill>
                            <a:schemeClr val="bg2"/>
                          </a:solidFill>
                          <a:effectLst/>
                          <a:latin typeface="Arial" pitchFamily="34" charset="0"/>
                          <a:cs typeface="Times New Roman" pitchFamily="18" charset="0"/>
                        </a:rPr>
                        <a:t>(m)</a:t>
                      </a:r>
                      <a:endParaRPr kumimoji="0" lang="en-US" sz="1200" b="1" i="0" u="none" strike="noStrike" cap="none" normalizeH="0" baseline="0" smtClean="0">
                        <a:ln>
                          <a:noFill/>
                        </a:ln>
                        <a:solidFill>
                          <a:schemeClr val="bg2"/>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I</a:t>
                      </a:r>
                      <a:r>
                        <a:rPr kumimoji="0" lang="en-US" sz="1200" b="1" i="0" u="none" strike="noStrike" cap="none" normalizeH="0" baseline="-25000" smtClean="0">
                          <a:ln>
                            <a:noFill/>
                          </a:ln>
                          <a:solidFill>
                            <a:schemeClr val="bg2"/>
                          </a:solidFill>
                          <a:effectLst/>
                          <a:latin typeface="Arial" pitchFamily="34" charset="0"/>
                        </a:rPr>
                        <a:t>beam</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proton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E</a:t>
                      </a:r>
                      <a:r>
                        <a:rPr kumimoji="0" lang="en-US" sz="1200" b="1" i="0" u="none" strike="noStrike" cap="none" normalizeH="0" baseline="-25000" smtClean="0">
                          <a:ln>
                            <a:noFill/>
                          </a:ln>
                          <a:solidFill>
                            <a:schemeClr val="bg2"/>
                          </a:solidFill>
                          <a:effectLst/>
                          <a:latin typeface="Arial" pitchFamily="34" charset="0"/>
                        </a:rPr>
                        <a:t>beam</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(MJ)</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Luminosity</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(cm</a:t>
                      </a:r>
                      <a:r>
                        <a:rPr kumimoji="0" lang="en-US" sz="1200" b="1" i="0" u="none" strike="noStrike" cap="none" normalizeH="0" baseline="30000" smtClean="0">
                          <a:ln>
                            <a:noFill/>
                          </a:ln>
                          <a:solidFill>
                            <a:schemeClr val="bg2"/>
                          </a:solidFill>
                          <a:effectLst/>
                          <a:latin typeface="Arial" pitchFamily="34" charset="0"/>
                        </a:rPr>
                        <a:t>-2</a:t>
                      </a:r>
                      <a:r>
                        <a:rPr kumimoji="0" lang="en-US" sz="1200" b="1" i="0" u="none" strike="noStrike" cap="none" normalizeH="0" baseline="0" smtClean="0">
                          <a:ln>
                            <a:noFill/>
                          </a:ln>
                          <a:solidFill>
                            <a:schemeClr val="bg2"/>
                          </a:solidFill>
                          <a:effectLst/>
                          <a:latin typeface="Arial" pitchFamily="34" charset="0"/>
                        </a:rPr>
                        <a:t>s</a:t>
                      </a:r>
                      <a:r>
                        <a:rPr kumimoji="0" lang="en-US" sz="1200" b="1" i="0" u="none" strike="noStrike" cap="none" normalizeH="0" baseline="30000" smtClean="0">
                          <a:ln>
                            <a:noFill/>
                          </a:ln>
                          <a:solidFill>
                            <a:schemeClr val="bg2"/>
                          </a:solidFill>
                          <a:effectLst/>
                          <a:latin typeface="Arial" pitchFamily="34" charset="0"/>
                        </a:rPr>
                        <a:t>-1</a:t>
                      </a:r>
                      <a:r>
                        <a:rPr kumimoji="0" lang="en-US" sz="1200" b="1" i="0" u="none" strike="noStrike" cap="none" normalizeH="0" baseline="0" smtClean="0">
                          <a:ln>
                            <a:noFill/>
                          </a:ln>
                          <a:solidFill>
                            <a:schemeClr val="bg2"/>
                          </a:solidFill>
                          <a:effectLst/>
                          <a:latin typeface="Arial"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Events/</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crossing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Luminosity</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(cm</a:t>
                      </a:r>
                      <a:r>
                        <a:rPr kumimoji="0" lang="en-US" sz="1200" b="1" i="0" u="none" strike="noStrike" cap="none" normalizeH="0" baseline="30000" smtClean="0">
                          <a:ln>
                            <a:noFill/>
                          </a:ln>
                          <a:solidFill>
                            <a:schemeClr val="bg2"/>
                          </a:solidFill>
                          <a:effectLst/>
                          <a:latin typeface="Arial" pitchFamily="34" charset="0"/>
                        </a:rPr>
                        <a:t>-2</a:t>
                      </a:r>
                      <a:r>
                        <a:rPr kumimoji="0" lang="en-US" sz="1200" b="1" i="0" u="none" strike="noStrike" cap="none" normalizeH="0" baseline="0" smtClean="0">
                          <a:ln>
                            <a:noFill/>
                          </a:ln>
                          <a:solidFill>
                            <a:schemeClr val="bg2"/>
                          </a:solidFill>
                          <a:effectLst/>
                          <a:latin typeface="Arial" pitchFamily="34" charset="0"/>
                        </a:rPr>
                        <a:t>s</a:t>
                      </a:r>
                      <a:r>
                        <a:rPr kumimoji="0" lang="en-US" sz="1200" b="1" i="0" u="none" strike="noStrike" cap="none" normalizeH="0" baseline="30000" smtClean="0">
                          <a:ln>
                            <a:noFill/>
                          </a:ln>
                          <a:solidFill>
                            <a:schemeClr val="bg2"/>
                          </a:solidFill>
                          <a:effectLst/>
                          <a:latin typeface="Arial" pitchFamily="34" charset="0"/>
                        </a:rPr>
                        <a:t>-1</a:t>
                      </a:r>
                      <a:r>
                        <a:rPr kumimoji="0" lang="en-US" sz="1200" b="1" i="0" u="none" strike="noStrike" cap="none" normalizeH="0" baseline="0" smtClean="0">
                          <a:ln>
                            <a:noFill/>
                          </a:ln>
                          <a:solidFill>
                            <a:schemeClr val="bg2"/>
                          </a:solidFill>
                          <a:effectLst/>
                          <a:latin typeface="Arial"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Events/</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crossing</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43</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1.7 10</a:t>
                      </a:r>
                      <a:r>
                        <a:rPr kumimoji="0" lang="en-US" sz="1200" b="1" i="0" u="none" strike="noStrike" cap="none" normalizeH="0" baseline="30000" smtClean="0">
                          <a:ln>
                            <a:noFill/>
                          </a:ln>
                          <a:solidFill>
                            <a:schemeClr val="bg2"/>
                          </a:solidFill>
                          <a:effectLst/>
                          <a:latin typeface="Arial" pitchFamily="34" charset="0"/>
                        </a:rPr>
                        <a:t>12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1.1 10</a:t>
                      </a:r>
                      <a:r>
                        <a:rPr kumimoji="0" lang="en-US" sz="1200" b="1" i="0" u="none" strike="noStrike" cap="none" normalizeH="0" baseline="30000" smtClean="0">
                          <a:ln>
                            <a:noFill/>
                          </a:ln>
                          <a:solidFill>
                            <a:schemeClr val="bg2"/>
                          </a:solidFill>
                          <a:effectLst/>
                          <a:latin typeface="Arial" pitchFamily="34" charset="0"/>
                        </a:rPr>
                        <a:t>30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1.2 10</a:t>
                      </a:r>
                      <a:r>
                        <a:rPr kumimoji="0" lang="en-US" sz="1200" b="1" i="0" u="none" strike="noStrike" cap="none" normalizeH="0" baseline="30000" smtClean="0">
                          <a:ln>
                            <a:noFill/>
                          </a:ln>
                          <a:solidFill>
                            <a:schemeClr val="bg2"/>
                          </a:solidFill>
                          <a:effectLst/>
                          <a:latin typeface="Arial" pitchFamily="34" charset="0"/>
                        </a:rPr>
                        <a:t>30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43</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1.7 10</a:t>
                      </a:r>
                      <a:r>
                        <a:rPr kumimoji="0" lang="en-US" sz="1200" b="1" i="0" u="none" strike="noStrike" cap="none" normalizeH="0" baseline="30000" smtClean="0">
                          <a:ln>
                            <a:noFill/>
                          </a:ln>
                          <a:solidFill>
                            <a:schemeClr val="bg2"/>
                          </a:solidFill>
                          <a:effectLst/>
                          <a:latin typeface="Arial" pitchFamily="34"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6.1 10</a:t>
                      </a:r>
                      <a:r>
                        <a:rPr kumimoji="0" lang="en-US" sz="1200" b="1" i="0" u="none" strike="noStrike" cap="none" normalizeH="0" baseline="30000" smtClean="0">
                          <a:ln>
                            <a:noFill/>
                          </a:ln>
                          <a:solidFill>
                            <a:schemeClr val="bg2"/>
                          </a:solidFill>
                          <a:effectLst/>
                          <a:latin typeface="Arial" pitchFamily="34" charset="0"/>
                        </a:rPr>
                        <a:t>30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1.2 10</a:t>
                      </a:r>
                      <a:r>
                        <a:rPr kumimoji="0" lang="en-US" sz="1200" b="1" i="0" u="none" strike="noStrike" cap="none" normalizeH="0" baseline="30000" smtClean="0">
                          <a:ln>
                            <a:noFill/>
                          </a:ln>
                          <a:solidFill>
                            <a:schemeClr val="bg2"/>
                          </a:solidFill>
                          <a:effectLst/>
                          <a:latin typeface="Arial" pitchFamily="34" charset="0"/>
                        </a:rPr>
                        <a:t>30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156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6.2 10</a:t>
                      </a:r>
                      <a:r>
                        <a:rPr kumimoji="0" lang="en-US" sz="1200" b="1" i="0" u="none" strike="noStrike" cap="none" normalizeH="0" baseline="30000" smtClean="0">
                          <a:ln>
                            <a:noFill/>
                          </a:ln>
                          <a:solidFill>
                            <a:schemeClr val="bg2"/>
                          </a:solidFill>
                          <a:effectLst/>
                          <a:latin typeface="Arial" pitchFamily="34" charset="0"/>
                        </a:rPr>
                        <a:t>12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2.2 10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4.4 10</a:t>
                      </a:r>
                      <a:r>
                        <a:rPr kumimoji="0" lang="en-US" sz="1200" b="1" i="0" u="none" strike="noStrike" cap="none" normalizeH="0" baseline="30000" smtClean="0">
                          <a:ln>
                            <a:noFill/>
                          </a:ln>
                          <a:solidFill>
                            <a:schemeClr val="bg2"/>
                          </a:solidFill>
                          <a:effectLst/>
                          <a:latin typeface="Arial" pitchFamily="34" charset="0"/>
                        </a:rPr>
                        <a:t>30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156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1.4 10</a:t>
                      </a:r>
                      <a:r>
                        <a:rPr kumimoji="0" lang="en-US" sz="1200" b="1" i="0" u="none" strike="noStrike" cap="none" normalizeH="0" baseline="30000" smtClean="0">
                          <a:ln>
                            <a:noFill/>
                          </a:ln>
                          <a:solidFill>
                            <a:schemeClr val="bg2"/>
                          </a:solidFill>
                          <a:effectLst/>
                          <a:latin typeface="Arial" pitchFamily="34" charset="0"/>
                        </a:rPr>
                        <a:t>13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1.1 10</a:t>
                      </a:r>
                      <a:r>
                        <a:rPr kumimoji="0" lang="en-US" sz="1200" b="1" i="0" u="none" strike="noStrike" cap="none" normalizeH="0" baseline="30000" dirty="0" smtClean="0">
                          <a:ln>
                            <a:noFill/>
                          </a:ln>
                          <a:solidFill>
                            <a:schemeClr val="bg2"/>
                          </a:solidFill>
                          <a:effectLst/>
                          <a:latin typeface="Arial" pitchFamily="34" charset="0"/>
                        </a:rPr>
                        <a:t>32</a:t>
                      </a:r>
                      <a:endParaRPr kumimoji="0" lang="en-US" sz="1200" b="1" i="0" u="none" strike="noStrike" cap="none" normalizeH="0" baseline="0" dirty="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3.9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2.2 10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0.77</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936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3.7 10</a:t>
                      </a:r>
                      <a:r>
                        <a:rPr kumimoji="0" lang="en-US" sz="1200" b="1" i="0" u="none" strike="noStrike" cap="none" normalizeH="0" baseline="30000" smtClean="0">
                          <a:ln>
                            <a:noFill/>
                          </a:ln>
                          <a:solidFill>
                            <a:schemeClr val="bg2"/>
                          </a:solidFill>
                          <a:effectLst/>
                          <a:latin typeface="Arial" pitchFamily="34" charset="0"/>
                        </a:rPr>
                        <a:t>13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2.4 10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2.6 10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936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3.7 10</a:t>
                      </a:r>
                      <a:r>
                        <a:rPr kumimoji="0" lang="en-US" sz="1200" b="1" i="0" u="none" strike="noStrike" cap="none" normalizeH="0" baseline="30000" smtClean="0">
                          <a:ln>
                            <a:noFill/>
                          </a:ln>
                          <a:solidFill>
                            <a:schemeClr val="bg2"/>
                          </a:solidFill>
                          <a:effectLst/>
                          <a:latin typeface="Arial" pitchFamily="34" charset="0"/>
                        </a:rPr>
                        <a:t>13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1.3 10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2.6 10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936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6 10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5.6 10</a:t>
                      </a:r>
                      <a:r>
                        <a:rPr kumimoji="0" lang="en-US" sz="1200" b="1" i="0" u="none" strike="noStrike" cap="none" normalizeH="0" baseline="30000" smtClean="0">
                          <a:ln>
                            <a:noFill/>
                          </a:ln>
                          <a:solidFill>
                            <a:schemeClr val="bg2"/>
                          </a:solidFill>
                          <a:effectLst/>
                          <a:latin typeface="Arial" pitchFamily="34" charset="0"/>
                        </a:rPr>
                        <a:t>13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2.9 10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6.0 10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0.34</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936</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8.4 10</a:t>
                      </a:r>
                      <a:r>
                        <a:rPr kumimoji="0" lang="en-US" sz="1200" b="1" i="0" u="none" strike="noStrike" cap="none" normalizeH="0" baseline="30000" smtClean="0">
                          <a:ln>
                            <a:noFill/>
                          </a:ln>
                          <a:solidFill>
                            <a:schemeClr val="bg2"/>
                          </a:solidFill>
                          <a:effectLst/>
                          <a:latin typeface="Arial" pitchFamily="34" charset="0"/>
                        </a:rPr>
                        <a:t>13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94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1.2 10</a:t>
                      </a:r>
                      <a:r>
                        <a:rPr kumimoji="0" lang="en-US" sz="1200" b="1" i="0" u="none" strike="noStrike" cap="none" normalizeH="0" baseline="30000" dirty="0" smtClean="0">
                          <a:ln>
                            <a:noFill/>
                          </a:ln>
                          <a:solidFill>
                            <a:schemeClr val="bg2"/>
                          </a:solidFill>
                          <a:effectLst/>
                          <a:latin typeface="Arial" pitchFamily="34" charset="0"/>
                        </a:rPr>
                        <a:t>33</a:t>
                      </a:r>
                      <a:endParaRPr kumimoji="0" lang="en-US" sz="1200" b="1" i="0" u="none" strike="noStrike" cap="none" normalizeH="0" baseline="0" dirty="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1.3 10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0.76</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2808</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1.1 10</a:t>
                      </a:r>
                      <a:r>
                        <a:rPr kumimoji="0" lang="en-US" sz="1200" b="1" i="0" u="none" strike="noStrike" cap="none" normalizeH="0" baseline="30000" smtClean="0">
                          <a:ln>
                            <a:noFill/>
                          </a:ln>
                          <a:solidFill>
                            <a:schemeClr val="bg2"/>
                          </a:solidFill>
                          <a:effectLst/>
                          <a:latin typeface="Arial" pitchFamily="34" charset="0"/>
                        </a:rPr>
                        <a:t>14</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7.2 10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&lt;&lt;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7.9 10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2808</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1.1 10</a:t>
                      </a:r>
                      <a:r>
                        <a:rPr kumimoji="0" lang="en-US" sz="1200" b="1" i="0" u="none" strike="noStrike" cap="none" normalizeH="0" baseline="30000" smtClean="0">
                          <a:ln>
                            <a:noFill/>
                          </a:ln>
                          <a:solidFill>
                            <a:schemeClr val="bg2"/>
                          </a:solidFill>
                          <a:effectLst/>
                          <a:latin typeface="Arial" pitchFamily="34" charset="0"/>
                        </a:rPr>
                        <a:t>14</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3.8 10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7.9 10</a:t>
                      </a:r>
                      <a:r>
                        <a:rPr kumimoji="0" lang="en-US" sz="1200" b="1" i="0" u="none" strike="noStrike" cap="none" normalizeH="0" baseline="30000" smtClean="0">
                          <a:ln>
                            <a:noFill/>
                          </a:ln>
                          <a:solidFill>
                            <a:schemeClr val="bg2"/>
                          </a:solidFill>
                          <a:effectLst/>
                          <a:latin typeface="Arial" pitchFamily="34" charset="0"/>
                        </a:rPr>
                        <a:t>31</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0.15</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2808</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5 10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1.4 10</a:t>
                      </a:r>
                      <a:r>
                        <a:rPr kumimoji="0" lang="en-US" sz="1200" b="1" i="0" u="none" strike="noStrike" cap="none" normalizeH="0" baseline="30000" smtClean="0">
                          <a:ln>
                            <a:noFill/>
                          </a:ln>
                          <a:solidFill>
                            <a:schemeClr val="bg2"/>
                          </a:solidFill>
                          <a:effectLst/>
                          <a:latin typeface="Arial" pitchFamily="34" charset="0"/>
                        </a:rPr>
                        <a:t>14</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1.1 10</a:t>
                      </a:r>
                      <a:r>
                        <a:rPr kumimoji="0" lang="en-US" sz="1200" b="1" i="0" u="none" strike="noStrike" cap="none" normalizeH="0" baseline="30000" smtClean="0">
                          <a:ln>
                            <a:noFill/>
                          </a:ln>
                          <a:solidFill>
                            <a:schemeClr val="bg2"/>
                          </a:solidFill>
                          <a:effectLst/>
                          <a:latin typeface="Arial" pitchFamily="34" charset="0"/>
                        </a:rPr>
                        <a:t>33</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0.24</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2808</a:t>
                      </a:r>
                    </a:p>
                  </a:txBody>
                  <a:tcP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5 10</a:t>
                      </a:r>
                      <a:r>
                        <a:rPr kumimoji="0" lang="en-US" sz="1200" b="1" i="0" u="none" strike="noStrike" cap="none" normalizeH="0" baseline="30000" smtClean="0">
                          <a:ln>
                            <a:noFill/>
                          </a:ln>
                          <a:solidFill>
                            <a:schemeClr val="bg2"/>
                          </a:solidFill>
                          <a:effectLst/>
                          <a:latin typeface="Arial" pitchFamily="34" charset="0"/>
                        </a:rPr>
                        <a:t>10</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0.55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1.4 10</a:t>
                      </a:r>
                      <a:r>
                        <a:rPr kumimoji="0" lang="en-US" sz="1200" b="1" i="0" u="none" strike="noStrike" cap="none" normalizeH="0" baseline="30000" smtClean="0">
                          <a:ln>
                            <a:noFill/>
                          </a:ln>
                          <a:solidFill>
                            <a:schemeClr val="bg2"/>
                          </a:solidFill>
                          <a:effectLst/>
                          <a:latin typeface="Arial" pitchFamily="34" charset="0"/>
                        </a:rPr>
                        <a:t>14</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1.9 10</a:t>
                      </a:r>
                      <a:r>
                        <a:rPr kumimoji="0" lang="en-US" sz="1200" b="1" i="0" u="none" strike="noStrike" cap="none" normalizeH="0" baseline="30000" dirty="0" smtClean="0">
                          <a:ln>
                            <a:noFill/>
                          </a:ln>
                          <a:solidFill>
                            <a:schemeClr val="bg2"/>
                          </a:solidFill>
                          <a:effectLst/>
                          <a:latin typeface="Arial" pitchFamily="34" charset="0"/>
                        </a:rPr>
                        <a:t>33</a:t>
                      </a:r>
                      <a:endParaRPr kumimoji="0" lang="en-US" sz="1200" b="1" i="0" u="none" strike="noStrike" cap="none" normalizeH="0" baseline="0" dirty="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AFD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1.2 10</a:t>
                      </a:r>
                      <a:r>
                        <a:rPr kumimoji="0" lang="en-US" sz="1200" b="1" i="0" u="none" strike="noStrike" cap="none" normalizeH="0" baseline="30000" smtClean="0">
                          <a:ln>
                            <a:noFill/>
                          </a:ln>
                          <a:solidFill>
                            <a:schemeClr val="bg2"/>
                          </a:solidFill>
                          <a:effectLst/>
                          <a:latin typeface="Arial" pitchFamily="34" charset="0"/>
                        </a:rPr>
                        <a:t>32</a:t>
                      </a:r>
                      <a:endParaRPr kumimoji="0" lang="en-US" sz="1200" b="1" i="0" u="none" strike="noStrike" cap="none" normalizeH="0" baseline="0" smtClean="0">
                        <a:ln>
                          <a:noFill/>
                        </a:ln>
                        <a:solidFill>
                          <a:schemeClr val="bg2"/>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0.24</a:t>
                      </a:r>
                    </a:p>
                  </a:txBody>
                  <a:tcPr horzOverflow="overflow">
                    <a:lnL w="127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85272" name="Rectangle 152"/>
          <p:cNvSpPr>
            <a:spLocks noChangeArrowheads="1"/>
          </p:cNvSpPr>
          <p:nvPr/>
        </p:nvSpPr>
        <p:spPr bwMode="auto">
          <a:xfrm>
            <a:off x="285720" y="1066800"/>
            <a:ext cx="8643998" cy="457200"/>
          </a:xfrm>
          <a:prstGeom prst="rect">
            <a:avLst/>
          </a:prstGeom>
          <a:noFill/>
          <a:ln w="9525">
            <a:noFill/>
            <a:miter lim="800000"/>
            <a:headEnd/>
            <a:tailEnd/>
          </a:ln>
          <a:effectLst/>
        </p:spPr>
        <p:txBody>
          <a:bodyPr/>
          <a:lstStyle/>
          <a:p>
            <a:pPr marL="342900" indent="-342900" algn="l">
              <a:spcBef>
                <a:spcPct val="50000"/>
              </a:spcBef>
              <a:buClr>
                <a:schemeClr val="hlink"/>
              </a:buClr>
              <a:buSzPct val="65000"/>
              <a:buFont typeface="Wingdings" pitchFamily="2" charset="2"/>
              <a:buNone/>
            </a:pPr>
            <a:r>
              <a:rPr lang="en-US" b="1" dirty="0">
                <a:latin typeface="Arial" pitchFamily="34" charset="0"/>
              </a:rPr>
              <a:t>All values for nominal emittance, </a:t>
            </a:r>
            <a:r>
              <a:rPr lang="en-US" b="1" dirty="0" smtClean="0">
                <a:latin typeface="Arial" pitchFamily="34" charset="0"/>
              </a:rPr>
              <a:t>7 TeV, </a:t>
            </a:r>
            <a:r>
              <a:rPr lang="en-GB" b="1" dirty="0" smtClean="0">
                <a:latin typeface="Arial" pitchFamily="34" charset="0"/>
                <a:cs typeface="Times New Roman" pitchFamily="18" charset="0"/>
                <a:sym typeface="Symbol" pitchFamily="18" charset="2"/>
              </a:rPr>
              <a:t></a:t>
            </a:r>
            <a:r>
              <a:rPr lang="en-GB" b="1" dirty="0" smtClean="0">
                <a:latin typeface="Arial" pitchFamily="34" charset="0"/>
                <a:cs typeface="Times New Roman" pitchFamily="18" charset="0"/>
              </a:rPr>
              <a:t>*=10 m </a:t>
            </a:r>
            <a:r>
              <a:rPr lang="en-GB" b="1" dirty="0">
                <a:latin typeface="Arial" pitchFamily="34" charset="0"/>
                <a:cs typeface="Times New Roman" pitchFamily="18" charset="0"/>
              </a:rPr>
              <a:t>in points 2 and 8</a:t>
            </a:r>
            <a:endParaRPr lang="en-US" b="1" dirty="0">
              <a:latin typeface="Arial" pitchFamily="34" charset="0"/>
              <a:cs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J.M. Jowett, Quark Matter 2008, Jaipur, 7 February 2008</a:t>
            </a:r>
            <a:endParaRPr lang="en-GB"/>
          </a:p>
        </p:txBody>
      </p:sp>
      <p:sp>
        <p:nvSpPr>
          <p:cNvPr id="9" name="Slide Number Placeholder 8"/>
          <p:cNvSpPr>
            <a:spLocks noGrp="1"/>
          </p:cNvSpPr>
          <p:nvPr>
            <p:ph type="sldNum" sz="quarter" idx="12"/>
          </p:nvPr>
        </p:nvSpPr>
        <p:spPr/>
        <p:txBody>
          <a:bodyPr/>
          <a:lstStyle/>
          <a:p>
            <a:pPr>
              <a:defRPr/>
            </a:pPr>
            <a:fld id="{2F4C414A-B542-4C40-8171-4301CD3581F1}" type="slidenum">
              <a:rPr lang="en-GB" smtClean="0"/>
              <a:pPr>
                <a:defRPr/>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Rectangle 3"/>
          <p:cNvSpPr>
            <a:spLocks noGrp="1" noChangeArrowheads="1"/>
          </p:cNvSpPr>
          <p:nvPr>
            <p:ph type="title"/>
          </p:nvPr>
        </p:nvSpPr>
        <p:spPr>
          <a:xfrm>
            <a:off x="785786" y="76200"/>
            <a:ext cx="7929586" cy="609600"/>
          </a:xfrm>
        </p:spPr>
        <p:txBody>
          <a:bodyPr/>
          <a:lstStyle/>
          <a:p>
            <a:r>
              <a:rPr lang="en-US" dirty="0"/>
              <a:t>Staged commissioning plan for protons</a:t>
            </a:r>
          </a:p>
        </p:txBody>
      </p:sp>
      <p:graphicFrame>
        <p:nvGraphicFramePr>
          <p:cNvPr id="1187007" name="Group 191"/>
          <p:cNvGraphicFramePr>
            <a:graphicFrameLocks noGrp="1"/>
          </p:cNvGraphicFramePr>
          <p:nvPr/>
        </p:nvGraphicFramePr>
        <p:xfrm>
          <a:off x="0" y="990600"/>
          <a:ext cx="5638800" cy="669925"/>
        </p:xfrm>
        <a:graphic>
          <a:graphicData uri="http://schemas.openxmlformats.org/drawingml/2006/table">
            <a:tbl>
              <a:tblPr/>
              <a:tblGrid>
                <a:gridCol w="5638800"/>
              </a:tblGrid>
              <a:tr h="669925">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Hardware commissioning</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450 GeV and 7TeV</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tx2"/>
                        </a:gs>
                        <a:gs pos="100000">
                          <a:schemeClr val="accent2"/>
                        </a:gs>
                      </a:gsLst>
                      <a:lin ang="0" scaled="1"/>
                    </a:gradFill>
                  </a:tcPr>
                </a:tc>
              </a:tr>
            </a:tbl>
          </a:graphicData>
        </a:graphic>
      </p:graphicFrame>
      <p:sp>
        <p:nvSpPr>
          <p:cNvPr id="1186875" name="Text Box 59"/>
          <p:cNvSpPr txBox="1">
            <a:spLocks noChangeArrowheads="1"/>
          </p:cNvSpPr>
          <p:nvPr/>
        </p:nvSpPr>
        <p:spPr bwMode="auto">
          <a:xfrm>
            <a:off x="387350" y="1720850"/>
            <a:ext cx="749300" cy="396875"/>
          </a:xfrm>
          <a:prstGeom prst="rect">
            <a:avLst/>
          </a:prstGeom>
          <a:noFill/>
          <a:ln w="12700" algn="ctr">
            <a:noFill/>
            <a:miter lim="800000"/>
            <a:headEnd type="none" w="sm" len="sm"/>
            <a:tailEnd type="none" w="sm" len="sm"/>
          </a:ln>
          <a:effectLst/>
        </p:spPr>
        <p:txBody>
          <a:bodyPr wrap="none">
            <a:spAutoFit/>
          </a:bodyPr>
          <a:lstStyle/>
          <a:p>
            <a:pPr eaLnBrk="0" hangingPunct="0"/>
            <a:r>
              <a:rPr lang="en-US" sz="2000" b="1">
                <a:solidFill>
                  <a:schemeClr val="tx1"/>
                </a:solidFill>
                <a:latin typeface="Arial" pitchFamily="34" charset="0"/>
              </a:rPr>
              <a:t>2008</a:t>
            </a:r>
          </a:p>
        </p:txBody>
      </p:sp>
      <p:graphicFrame>
        <p:nvGraphicFramePr>
          <p:cNvPr id="1187008" name="Group 192"/>
          <p:cNvGraphicFramePr>
            <a:graphicFrameLocks noGrp="1"/>
          </p:cNvGraphicFramePr>
          <p:nvPr/>
        </p:nvGraphicFramePr>
        <p:xfrm>
          <a:off x="3733800" y="1692275"/>
          <a:ext cx="2590800" cy="731520"/>
        </p:xfrm>
        <a:graphic>
          <a:graphicData uri="http://schemas.openxmlformats.org/drawingml/2006/table">
            <a:tbl>
              <a:tblPr/>
              <a:tblGrid>
                <a:gridCol w="1066800"/>
                <a:gridCol w="1524000"/>
              </a:tblGrid>
              <a:tr h="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Machine checkout</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Beam commissioning</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450 GeV</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accent2"/>
                        </a:gs>
                        <a:gs pos="100000">
                          <a:srgbClr val="FFCC99"/>
                        </a:gs>
                      </a:gsLst>
                      <a:lin ang="0" scaled="1"/>
                    </a:gradFill>
                  </a:tcPr>
                </a:tc>
              </a:tr>
            </a:tbl>
          </a:graphicData>
        </a:graphic>
      </p:graphicFrame>
      <p:graphicFrame>
        <p:nvGraphicFramePr>
          <p:cNvPr id="1186949" name="Group 133"/>
          <p:cNvGraphicFramePr>
            <a:graphicFrameLocks noGrp="1"/>
          </p:cNvGraphicFramePr>
          <p:nvPr/>
        </p:nvGraphicFramePr>
        <p:xfrm>
          <a:off x="4800600" y="2438400"/>
          <a:ext cx="4343400" cy="731520"/>
        </p:xfrm>
        <a:graphic>
          <a:graphicData uri="http://schemas.openxmlformats.org/drawingml/2006/table">
            <a:tbl>
              <a:tblPr/>
              <a:tblGrid>
                <a:gridCol w="914400"/>
                <a:gridCol w="1371600"/>
                <a:gridCol w="990600"/>
                <a:gridCol w="1066800"/>
              </a:tblGrid>
              <a:tr h="60960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Machine checkout</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Beam commissioning</a:t>
                      </a:r>
                    </a:p>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7TeV</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accent2"/>
                        </a:gs>
                        <a:gs pos="100000">
                          <a:srgbClr val="FFCC99"/>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43 bunch operation</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FFCC99"/>
                        </a:gs>
                        <a:gs pos="100000">
                          <a:schemeClr val="folHlink"/>
                        </a:gs>
                      </a:gsLst>
                      <a:lin ang="0" scaled="1"/>
                    </a:gradFill>
                  </a:tcPr>
                </a:tc>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Shutdown</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1186950" name="Line 134"/>
          <p:cNvSpPr>
            <a:spLocks noChangeShapeType="1"/>
          </p:cNvSpPr>
          <p:nvPr/>
        </p:nvSpPr>
        <p:spPr bwMode="auto">
          <a:xfrm>
            <a:off x="0" y="6172200"/>
            <a:ext cx="2590800" cy="0"/>
          </a:xfrm>
          <a:prstGeom prst="line">
            <a:avLst/>
          </a:prstGeom>
          <a:noFill/>
          <a:ln w="38100">
            <a:solidFill>
              <a:schemeClr val="tx1"/>
            </a:solidFill>
            <a:round/>
            <a:headEnd/>
            <a:tailEnd type="triangle" w="med" len="med"/>
          </a:ln>
          <a:effectLst/>
        </p:spPr>
        <p:txBody>
          <a:bodyPr/>
          <a:lstStyle/>
          <a:p>
            <a:endParaRPr lang="en-US"/>
          </a:p>
        </p:txBody>
      </p:sp>
      <p:sp>
        <p:nvSpPr>
          <p:cNvPr id="1186953" name="Line 137"/>
          <p:cNvSpPr>
            <a:spLocks noChangeShapeType="1"/>
          </p:cNvSpPr>
          <p:nvPr/>
        </p:nvSpPr>
        <p:spPr bwMode="auto">
          <a:xfrm>
            <a:off x="3276600" y="4648200"/>
            <a:ext cx="2209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86954" name="Line 138"/>
          <p:cNvSpPr>
            <a:spLocks noChangeShapeType="1"/>
          </p:cNvSpPr>
          <p:nvPr/>
        </p:nvSpPr>
        <p:spPr bwMode="auto">
          <a:xfrm>
            <a:off x="5486400" y="4648200"/>
            <a:ext cx="2590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86955" name="Text Box 139"/>
          <p:cNvSpPr txBox="1">
            <a:spLocks noChangeArrowheads="1"/>
          </p:cNvSpPr>
          <p:nvPr/>
        </p:nvSpPr>
        <p:spPr bwMode="auto">
          <a:xfrm>
            <a:off x="4191000" y="4503738"/>
            <a:ext cx="431800" cy="314325"/>
          </a:xfrm>
          <a:prstGeom prst="rect">
            <a:avLst/>
          </a:prstGeom>
          <a:solidFill>
            <a:schemeClr val="bg1"/>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B</a:t>
            </a:r>
          </a:p>
        </p:txBody>
      </p:sp>
      <p:sp>
        <p:nvSpPr>
          <p:cNvPr id="1186956" name="Text Box 140"/>
          <p:cNvSpPr txBox="1">
            <a:spLocks noChangeArrowheads="1"/>
          </p:cNvSpPr>
          <p:nvPr/>
        </p:nvSpPr>
        <p:spPr bwMode="auto">
          <a:xfrm>
            <a:off x="6629400" y="4503738"/>
            <a:ext cx="431800" cy="314325"/>
          </a:xfrm>
          <a:prstGeom prst="rect">
            <a:avLst/>
          </a:prstGeom>
          <a:solidFill>
            <a:schemeClr val="bg1"/>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C</a:t>
            </a:r>
          </a:p>
        </p:txBody>
      </p:sp>
      <p:sp>
        <p:nvSpPr>
          <p:cNvPr id="1186957" name="Line 141"/>
          <p:cNvSpPr>
            <a:spLocks noChangeShapeType="1"/>
          </p:cNvSpPr>
          <p:nvPr/>
        </p:nvSpPr>
        <p:spPr bwMode="auto">
          <a:xfrm>
            <a:off x="2590800" y="4495800"/>
            <a:ext cx="0" cy="1828800"/>
          </a:xfrm>
          <a:prstGeom prst="line">
            <a:avLst/>
          </a:prstGeom>
          <a:noFill/>
          <a:ln w="9525">
            <a:solidFill>
              <a:schemeClr val="tx1"/>
            </a:solidFill>
            <a:round/>
            <a:headEnd/>
            <a:tailEnd/>
          </a:ln>
          <a:effectLst/>
        </p:spPr>
        <p:txBody>
          <a:bodyPr/>
          <a:lstStyle/>
          <a:p>
            <a:endParaRPr lang="en-US"/>
          </a:p>
        </p:txBody>
      </p:sp>
      <p:sp>
        <p:nvSpPr>
          <p:cNvPr id="1186958" name="Line 142"/>
          <p:cNvSpPr>
            <a:spLocks noChangeShapeType="1"/>
          </p:cNvSpPr>
          <p:nvPr/>
        </p:nvSpPr>
        <p:spPr bwMode="auto">
          <a:xfrm>
            <a:off x="3276600" y="4495800"/>
            <a:ext cx="0" cy="1447800"/>
          </a:xfrm>
          <a:prstGeom prst="line">
            <a:avLst/>
          </a:prstGeom>
          <a:noFill/>
          <a:ln w="9525">
            <a:solidFill>
              <a:schemeClr val="tx1"/>
            </a:solidFill>
            <a:round/>
            <a:headEnd/>
            <a:tailEnd/>
          </a:ln>
          <a:effectLst/>
        </p:spPr>
        <p:txBody>
          <a:bodyPr/>
          <a:lstStyle/>
          <a:p>
            <a:endParaRPr lang="en-US"/>
          </a:p>
        </p:txBody>
      </p:sp>
      <p:sp>
        <p:nvSpPr>
          <p:cNvPr id="1186959" name="Line 143"/>
          <p:cNvSpPr>
            <a:spLocks noChangeShapeType="1"/>
          </p:cNvSpPr>
          <p:nvPr/>
        </p:nvSpPr>
        <p:spPr bwMode="auto">
          <a:xfrm>
            <a:off x="5486400" y="4495800"/>
            <a:ext cx="0" cy="1447800"/>
          </a:xfrm>
          <a:prstGeom prst="line">
            <a:avLst/>
          </a:prstGeom>
          <a:noFill/>
          <a:ln w="9525">
            <a:solidFill>
              <a:schemeClr val="tx1"/>
            </a:solidFill>
            <a:round/>
            <a:headEnd/>
            <a:tailEnd/>
          </a:ln>
          <a:effectLst/>
        </p:spPr>
        <p:txBody>
          <a:bodyPr/>
          <a:lstStyle/>
          <a:p>
            <a:endParaRPr lang="en-US"/>
          </a:p>
        </p:txBody>
      </p:sp>
      <p:sp>
        <p:nvSpPr>
          <p:cNvPr id="1186960" name="Line 144"/>
          <p:cNvSpPr>
            <a:spLocks noChangeShapeType="1"/>
          </p:cNvSpPr>
          <p:nvPr/>
        </p:nvSpPr>
        <p:spPr bwMode="auto">
          <a:xfrm>
            <a:off x="8077200" y="4495800"/>
            <a:ext cx="0" cy="1828800"/>
          </a:xfrm>
          <a:prstGeom prst="line">
            <a:avLst/>
          </a:prstGeom>
          <a:noFill/>
          <a:ln w="9525">
            <a:solidFill>
              <a:schemeClr val="tx1"/>
            </a:solidFill>
            <a:round/>
            <a:headEnd/>
            <a:tailEnd/>
          </a:ln>
          <a:effectLst/>
        </p:spPr>
        <p:txBody>
          <a:bodyPr/>
          <a:lstStyle/>
          <a:p>
            <a:endParaRPr lang="en-US"/>
          </a:p>
        </p:txBody>
      </p:sp>
      <p:sp>
        <p:nvSpPr>
          <p:cNvPr id="1186961" name="Text Box 145"/>
          <p:cNvSpPr txBox="1">
            <a:spLocks noChangeArrowheads="1"/>
          </p:cNvSpPr>
          <p:nvPr/>
        </p:nvSpPr>
        <p:spPr bwMode="auto">
          <a:xfrm>
            <a:off x="817563" y="6010275"/>
            <a:ext cx="935037" cy="314325"/>
          </a:xfrm>
          <a:prstGeom prst="rect">
            <a:avLst/>
          </a:prstGeom>
          <a:solidFill>
            <a:schemeClr val="bg1"/>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No beam</a:t>
            </a:r>
          </a:p>
        </p:txBody>
      </p:sp>
      <p:sp>
        <p:nvSpPr>
          <p:cNvPr id="1186962" name="Line 146"/>
          <p:cNvSpPr>
            <a:spLocks noChangeShapeType="1"/>
          </p:cNvSpPr>
          <p:nvPr/>
        </p:nvSpPr>
        <p:spPr bwMode="auto">
          <a:xfrm>
            <a:off x="2590800" y="6172200"/>
            <a:ext cx="5486400" cy="0"/>
          </a:xfrm>
          <a:prstGeom prst="line">
            <a:avLst/>
          </a:prstGeom>
          <a:noFill/>
          <a:ln w="38100">
            <a:solidFill>
              <a:srgbClr val="FF6600"/>
            </a:solidFill>
            <a:round/>
            <a:headEnd type="triangle" w="med" len="med"/>
            <a:tailEnd type="triangle" w="med" len="med"/>
          </a:ln>
          <a:effectLst/>
        </p:spPr>
        <p:txBody>
          <a:bodyPr/>
          <a:lstStyle/>
          <a:p>
            <a:endParaRPr lang="en-US"/>
          </a:p>
        </p:txBody>
      </p:sp>
      <p:sp>
        <p:nvSpPr>
          <p:cNvPr id="1186963" name="Text Box 147"/>
          <p:cNvSpPr txBox="1">
            <a:spLocks noChangeArrowheads="1"/>
          </p:cNvSpPr>
          <p:nvPr/>
        </p:nvSpPr>
        <p:spPr bwMode="auto">
          <a:xfrm>
            <a:off x="4779963" y="6010275"/>
            <a:ext cx="935037" cy="314325"/>
          </a:xfrm>
          <a:prstGeom prst="rect">
            <a:avLst/>
          </a:prstGeom>
          <a:solidFill>
            <a:srgbClr val="FF9900"/>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Beam</a:t>
            </a:r>
          </a:p>
        </p:txBody>
      </p:sp>
      <p:graphicFrame>
        <p:nvGraphicFramePr>
          <p:cNvPr id="1187021" name="Group 205"/>
          <p:cNvGraphicFramePr>
            <a:graphicFrameLocks noGrp="1"/>
          </p:cNvGraphicFramePr>
          <p:nvPr/>
        </p:nvGraphicFramePr>
        <p:xfrm>
          <a:off x="0" y="4953000"/>
          <a:ext cx="9144000" cy="762000"/>
        </p:xfrm>
        <a:graphic>
          <a:graphicData uri="http://schemas.openxmlformats.org/drawingml/2006/table">
            <a:tbl>
              <a:tblPr/>
              <a:tblGrid>
                <a:gridCol w="1725613"/>
                <a:gridCol w="865187"/>
                <a:gridCol w="685800"/>
                <a:gridCol w="2209800"/>
                <a:gridCol w="2590800"/>
                <a:gridCol w="1066800"/>
              </a:tblGrid>
              <a:tr h="76200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Shutdown</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Machine checkout</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Beam Setup</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accent2"/>
                        </a:gs>
                        <a:gs pos="100000">
                          <a:srgbClr val="FFCC99"/>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75ns ops</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folHlink"/>
                        </a:gs>
                        <a:gs pos="100000">
                          <a:srgbClr val="FF9900"/>
                        </a:gs>
                      </a:gsLst>
                      <a:lin ang="0" scaled="1"/>
                    </a:gra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chemeClr val="bg2"/>
                          </a:solidFill>
                          <a:effectLst/>
                          <a:latin typeface="Arial" pitchFamily="34" charset="0"/>
                        </a:rPr>
                        <a:t>25ns ops I</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FF9900"/>
                        </a:gs>
                        <a:gs pos="100000">
                          <a:srgbClr val="FF0000"/>
                        </a:gs>
                      </a:gsLst>
                      <a:lin ang="0" scaled="1"/>
                    </a:gradFill>
                  </a:tcPr>
                </a:tc>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bg2"/>
                          </a:solidFill>
                          <a:effectLst/>
                          <a:latin typeface="Arial" pitchFamily="34" charset="0"/>
                        </a:rPr>
                        <a:t>Shutdown</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1186982" name="Line 166"/>
          <p:cNvSpPr>
            <a:spLocks noChangeShapeType="1"/>
          </p:cNvSpPr>
          <p:nvPr/>
        </p:nvSpPr>
        <p:spPr bwMode="auto">
          <a:xfrm>
            <a:off x="8077200" y="6172200"/>
            <a:ext cx="1066800" cy="0"/>
          </a:xfrm>
          <a:prstGeom prst="line">
            <a:avLst/>
          </a:prstGeom>
          <a:noFill/>
          <a:ln w="38100">
            <a:solidFill>
              <a:schemeClr val="tx1"/>
            </a:solidFill>
            <a:round/>
            <a:headEnd type="triangle" w="med" len="med"/>
            <a:tailEnd/>
          </a:ln>
          <a:effectLst/>
        </p:spPr>
        <p:txBody>
          <a:bodyPr/>
          <a:lstStyle/>
          <a:p>
            <a:endParaRPr lang="en-US"/>
          </a:p>
        </p:txBody>
      </p:sp>
      <p:sp>
        <p:nvSpPr>
          <p:cNvPr id="1186983" name="Text Box 167"/>
          <p:cNvSpPr txBox="1">
            <a:spLocks noChangeArrowheads="1"/>
          </p:cNvSpPr>
          <p:nvPr/>
        </p:nvSpPr>
        <p:spPr bwMode="auto">
          <a:xfrm>
            <a:off x="387350" y="4479925"/>
            <a:ext cx="749300" cy="396875"/>
          </a:xfrm>
          <a:prstGeom prst="rect">
            <a:avLst/>
          </a:prstGeom>
          <a:noFill/>
          <a:ln w="12700" algn="ctr">
            <a:noFill/>
            <a:miter lim="800000"/>
            <a:headEnd type="none" w="sm" len="sm"/>
            <a:tailEnd type="none" w="sm" len="sm"/>
          </a:ln>
          <a:effectLst/>
        </p:spPr>
        <p:txBody>
          <a:bodyPr wrap="none">
            <a:spAutoFit/>
          </a:bodyPr>
          <a:lstStyle/>
          <a:p>
            <a:pPr eaLnBrk="0" hangingPunct="0"/>
            <a:r>
              <a:rPr lang="en-US" sz="2000" b="1">
                <a:solidFill>
                  <a:schemeClr val="tx1"/>
                </a:solidFill>
                <a:latin typeface="Arial" pitchFamily="34" charset="0"/>
              </a:rPr>
              <a:t>2009</a:t>
            </a:r>
          </a:p>
        </p:txBody>
      </p:sp>
      <p:sp>
        <p:nvSpPr>
          <p:cNvPr id="1187011" name="Line 195"/>
          <p:cNvSpPr>
            <a:spLocks noChangeShapeType="1"/>
          </p:cNvSpPr>
          <p:nvPr/>
        </p:nvSpPr>
        <p:spPr bwMode="auto">
          <a:xfrm>
            <a:off x="7086600" y="2057400"/>
            <a:ext cx="0" cy="1219200"/>
          </a:xfrm>
          <a:prstGeom prst="line">
            <a:avLst/>
          </a:prstGeom>
          <a:noFill/>
          <a:ln w="9525">
            <a:solidFill>
              <a:schemeClr val="tx1"/>
            </a:solidFill>
            <a:round/>
            <a:headEnd/>
            <a:tailEnd/>
          </a:ln>
          <a:effectLst/>
        </p:spPr>
        <p:txBody>
          <a:bodyPr/>
          <a:lstStyle/>
          <a:p>
            <a:endParaRPr lang="en-US"/>
          </a:p>
        </p:txBody>
      </p:sp>
      <p:sp>
        <p:nvSpPr>
          <p:cNvPr id="1187012" name="Line 196"/>
          <p:cNvSpPr>
            <a:spLocks noChangeShapeType="1"/>
          </p:cNvSpPr>
          <p:nvPr/>
        </p:nvSpPr>
        <p:spPr bwMode="auto">
          <a:xfrm>
            <a:off x="8077200" y="2057400"/>
            <a:ext cx="0" cy="1219200"/>
          </a:xfrm>
          <a:prstGeom prst="line">
            <a:avLst/>
          </a:prstGeom>
          <a:noFill/>
          <a:ln w="9525">
            <a:solidFill>
              <a:schemeClr val="tx1"/>
            </a:solidFill>
            <a:round/>
            <a:headEnd/>
            <a:tailEnd/>
          </a:ln>
          <a:effectLst/>
        </p:spPr>
        <p:txBody>
          <a:bodyPr/>
          <a:lstStyle/>
          <a:p>
            <a:endParaRPr lang="en-US"/>
          </a:p>
        </p:txBody>
      </p:sp>
      <p:sp>
        <p:nvSpPr>
          <p:cNvPr id="1187022" name="Line 206"/>
          <p:cNvSpPr>
            <a:spLocks noChangeShapeType="1"/>
          </p:cNvSpPr>
          <p:nvPr/>
        </p:nvSpPr>
        <p:spPr bwMode="auto">
          <a:xfrm flipV="1">
            <a:off x="0" y="3505200"/>
            <a:ext cx="4800600" cy="9525"/>
          </a:xfrm>
          <a:prstGeom prst="line">
            <a:avLst/>
          </a:prstGeom>
          <a:noFill/>
          <a:ln w="38100">
            <a:solidFill>
              <a:schemeClr val="tx1"/>
            </a:solidFill>
            <a:round/>
            <a:headEnd/>
            <a:tailEnd type="triangle" w="med" len="med"/>
          </a:ln>
          <a:effectLst/>
        </p:spPr>
        <p:txBody>
          <a:bodyPr/>
          <a:lstStyle/>
          <a:p>
            <a:endParaRPr lang="en-US"/>
          </a:p>
        </p:txBody>
      </p:sp>
      <p:sp>
        <p:nvSpPr>
          <p:cNvPr id="1187023" name="Text Box 207"/>
          <p:cNvSpPr txBox="1">
            <a:spLocks noChangeArrowheads="1"/>
          </p:cNvSpPr>
          <p:nvPr/>
        </p:nvSpPr>
        <p:spPr bwMode="auto">
          <a:xfrm>
            <a:off x="1981200" y="3352800"/>
            <a:ext cx="935038" cy="314325"/>
          </a:xfrm>
          <a:prstGeom prst="rect">
            <a:avLst/>
          </a:prstGeom>
          <a:solidFill>
            <a:schemeClr val="bg1"/>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No beam</a:t>
            </a:r>
          </a:p>
        </p:txBody>
      </p:sp>
      <p:sp>
        <p:nvSpPr>
          <p:cNvPr id="1187024" name="Line 208"/>
          <p:cNvSpPr>
            <a:spLocks noChangeShapeType="1"/>
          </p:cNvSpPr>
          <p:nvPr/>
        </p:nvSpPr>
        <p:spPr bwMode="auto">
          <a:xfrm>
            <a:off x="5715000" y="3505200"/>
            <a:ext cx="2362200" cy="9525"/>
          </a:xfrm>
          <a:prstGeom prst="line">
            <a:avLst/>
          </a:prstGeom>
          <a:noFill/>
          <a:ln w="38100">
            <a:solidFill>
              <a:srgbClr val="FF6600"/>
            </a:solidFill>
            <a:round/>
            <a:headEnd type="triangle" w="med" len="med"/>
            <a:tailEnd type="triangle" w="med" len="med"/>
          </a:ln>
          <a:effectLst/>
        </p:spPr>
        <p:txBody>
          <a:bodyPr/>
          <a:lstStyle/>
          <a:p>
            <a:endParaRPr lang="en-US"/>
          </a:p>
        </p:txBody>
      </p:sp>
      <p:sp>
        <p:nvSpPr>
          <p:cNvPr id="1187025" name="Text Box 209"/>
          <p:cNvSpPr txBox="1">
            <a:spLocks noChangeArrowheads="1"/>
          </p:cNvSpPr>
          <p:nvPr/>
        </p:nvSpPr>
        <p:spPr bwMode="auto">
          <a:xfrm>
            <a:off x="6477000" y="3352800"/>
            <a:ext cx="935038" cy="314325"/>
          </a:xfrm>
          <a:prstGeom prst="rect">
            <a:avLst/>
          </a:prstGeom>
          <a:solidFill>
            <a:srgbClr val="FF9900"/>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Beam</a:t>
            </a:r>
          </a:p>
        </p:txBody>
      </p:sp>
      <p:sp>
        <p:nvSpPr>
          <p:cNvPr id="1187026" name="Line 210"/>
          <p:cNvSpPr>
            <a:spLocks noChangeShapeType="1"/>
          </p:cNvSpPr>
          <p:nvPr/>
        </p:nvSpPr>
        <p:spPr bwMode="auto">
          <a:xfrm>
            <a:off x="8077200" y="3514725"/>
            <a:ext cx="1066800" cy="0"/>
          </a:xfrm>
          <a:prstGeom prst="line">
            <a:avLst/>
          </a:prstGeom>
          <a:noFill/>
          <a:ln w="38100">
            <a:solidFill>
              <a:schemeClr val="tx1"/>
            </a:solidFill>
            <a:round/>
            <a:headEnd type="triangle" w="med" len="med"/>
            <a:tailEnd/>
          </a:ln>
          <a:effectLst/>
        </p:spPr>
        <p:txBody>
          <a:bodyPr/>
          <a:lstStyle/>
          <a:p>
            <a:endParaRPr lang="en-US"/>
          </a:p>
        </p:txBody>
      </p:sp>
      <p:sp>
        <p:nvSpPr>
          <p:cNvPr id="1187027" name="Line 211"/>
          <p:cNvSpPr>
            <a:spLocks noChangeShapeType="1"/>
          </p:cNvSpPr>
          <p:nvPr/>
        </p:nvSpPr>
        <p:spPr bwMode="auto">
          <a:xfrm>
            <a:off x="7086600" y="2133600"/>
            <a:ext cx="990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87028" name="Text Box 212"/>
          <p:cNvSpPr txBox="1">
            <a:spLocks noChangeArrowheads="1"/>
          </p:cNvSpPr>
          <p:nvPr/>
        </p:nvSpPr>
        <p:spPr bwMode="auto">
          <a:xfrm>
            <a:off x="7391400" y="1981200"/>
            <a:ext cx="457200" cy="314325"/>
          </a:xfrm>
          <a:prstGeom prst="rect">
            <a:avLst/>
          </a:prstGeom>
          <a:solidFill>
            <a:schemeClr val="bg1"/>
          </a:solidFill>
          <a:ln w="9525">
            <a:solidFill>
              <a:schemeClr val="tx1"/>
            </a:solidFill>
            <a:miter lim="800000"/>
            <a:headEnd/>
            <a:tailEnd/>
          </a:ln>
          <a:effectLst/>
        </p:spPr>
        <p:txBody>
          <a:bodyPr>
            <a:spAutoFit/>
          </a:bodyPr>
          <a:lstStyle/>
          <a:p>
            <a:r>
              <a:rPr lang="en-GB" sz="1400">
                <a:solidFill>
                  <a:schemeClr val="tx1"/>
                </a:solidFill>
                <a:latin typeface="Arial" pitchFamily="34" charset="0"/>
              </a:rPr>
              <a:t>A</a:t>
            </a:r>
          </a:p>
        </p:txBody>
      </p:sp>
      <p:sp>
        <p:nvSpPr>
          <p:cNvPr id="1187029" name="Line 213"/>
          <p:cNvSpPr>
            <a:spLocks noChangeShapeType="1"/>
          </p:cNvSpPr>
          <p:nvPr/>
        </p:nvSpPr>
        <p:spPr bwMode="auto">
          <a:xfrm>
            <a:off x="4800600" y="2438400"/>
            <a:ext cx="0" cy="1219200"/>
          </a:xfrm>
          <a:prstGeom prst="line">
            <a:avLst/>
          </a:prstGeom>
          <a:noFill/>
          <a:ln w="9525">
            <a:solidFill>
              <a:schemeClr val="tx1"/>
            </a:solidFill>
            <a:round/>
            <a:headEnd/>
            <a:tailEnd/>
          </a:ln>
          <a:effectLst/>
        </p:spPr>
        <p:txBody>
          <a:bodyPr/>
          <a:lstStyle/>
          <a:p>
            <a:endParaRPr lang="en-US"/>
          </a:p>
        </p:txBody>
      </p:sp>
      <p:sp>
        <p:nvSpPr>
          <p:cNvPr id="1187030" name="Line 214"/>
          <p:cNvSpPr>
            <a:spLocks noChangeShapeType="1"/>
          </p:cNvSpPr>
          <p:nvPr/>
        </p:nvSpPr>
        <p:spPr bwMode="auto">
          <a:xfrm>
            <a:off x="8077200" y="2438400"/>
            <a:ext cx="0" cy="1219200"/>
          </a:xfrm>
          <a:prstGeom prst="line">
            <a:avLst/>
          </a:prstGeom>
          <a:noFill/>
          <a:ln w="9525">
            <a:solidFill>
              <a:schemeClr val="tx1"/>
            </a:solidFill>
            <a:round/>
            <a:headEnd/>
            <a:tailEnd/>
          </a:ln>
          <a:effectLst/>
        </p:spPr>
        <p:txBody>
          <a:bodyPr/>
          <a:lstStyle/>
          <a:p>
            <a:endParaRPr lang="en-US"/>
          </a:p>
        </p:txBody>
      </p:sp>
      <p:sp>
        <p:nvSpPr>
          <p:cNvPr id="1187031" name="Line 215"/>
          <p:cNvSpPr>
            <a:spLocks noChangeShapeType="1"/>
          </p:cNvSpPr>
          <p:nvPr/>
        </p:nvSpPr>
        <p:spPr bwMode="auto">
          <a:xfrm>
            <a:off x="5715000" y="2438400"/>
            <a:ext cx="0" cy="1219200"/>
          </a:xfrm>
          <a:prstGeom prst="line">
            <a:avLst/>
          </a:prstGeom>
          <a:noFill/>
          <a:ln w="9525">
            <a:solidFill>
              <a:schemeClr val="tx1"/>
            </a:solidFill>
            <a:round/>
            <a:headEnd/>
            <a:tailEnd/>
          </a:ln>
          <a:effectLst/>
        </p:spPr>
        <p:txBody>
          <a:bodyPr/>
          <a:lstStyle/>
          <a:p>
            <a:endParaRPr lang="en-US"/>
          </a:p>
        </p:txBody>
      </p:sp>
      <p:sp>
        <p:nvSpPr>
          <p:cNvPr id="1187032" name="Line 216"/>
          <p:cNvSpPr>
            <a:spLocks noChangeShapeType="1"/>
          </p:cNvSpPr>
          <p:nvPr/>
        </p:nvSpPr>
        <p:spPr bwMode="auto">
          <a:xfrm>
            <a:off x="4800600" y="3505200"/>
            <a:ext cx="914400" cy="0"/>
          </a:xfrm>
          <a:prstGeom prst="line">
            <a:avLst/>
          </a:prstGeom>
          <a:noFill/>
          <a:ln w="38100">
            <a:solidFill>
              <a:srgbClr val="FF6600"/>
            </a:solidFill>
            <a:prstDash val="sysDot"/>
            <a:round/>
            <a:headEnd type="triangle" w="med" len="med"/>
            <a:tailEnd type="triangle" w="med" len="med"/>
          </a:ln>
          <a:effectLst/>
        </p:spPr>
        <p:txBody>
          <a:bodyPr/>
          <a:lstStyle/>
          <a:p>
            <a:endParaRPr lang="en-US"/>
          </a:p>
        </p:txBody>
      </p:sp>
      <p:sp>
        <p:nvSpPr>
          <p:cNvPr id="36" name="32-Point Star 35"/>
          <p:cNvSpPr/>
          <p:nvPr/>
        </p:nvSpPr>
        <p:spPr bwMode="auto">
          <a:xfrm>
            <a:off x="6929454" y="4214818"/>
            <a:ext cx="1643074" cy="2187535"/>
          </a:xfrm>
          <a:prstGeom prst="star32">
            <a:avLst/>
          </a:prstGeom>
          <a:solidFill>
            <a:srgbClr val="FF0000">
              <a:alpha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400" dirty="0" smtClean="0">
                <a:solidFill>
                  <a:schemeClr val="bg1"/>
                </a:solidFill>
              </a:rPr>
              <a:t>Most probable first </a:t>
            </a:r>
            <a:br>
              <a:rPr lang="en-US" sz="1400" dirty="0" smtClean="0">
                <a:solidFill>
                  <a:schemeClr val="bg1"/>
                </a:solidFill>
              </a:rPr>
            </a:br>
            <a:r>
              <a:rPr lang="en-US" sz="1400" dirty="0" err="1" smtClean="0">
                <a:solidFill>
                  <a:schemeClr val="bg1"/>
                </a:solidFill>
              </a:rPr>
              <a:t>Pb-Pb</a:t>
            </a:r>
            <a:r>
              <a:rPr lang="en-US" sz="1400" dirty="0" smtClean="0">
                <a:solidFill>
                  <a:schemeClr val="bg1"/>
                </a:solidFill>
              </a:rPr>
              <a:t> run</a:t>
            </a:r>
            <a:endParaRPr kumimoji="0" lang="en-US" sz="1400" b="0" i="0" u="none" strike="noStrike" cap="none" normalizeH="0" baseline="0" dirty="0" smtClean="0">
              <a:ln>
                <a:noFill/>
              </a:ln>
              <a:solidFill>
                <a:schemeClr val="bg1"/>
              </a:solidFill>
              <a:effectLst/>
              <a:latin typeface="Tahoma" pitchFamily="34" charset="0"/>
            </a:endParaRPr>
          </a:p>
        </p:txBody>
      </p:sp>
      <p:sp>
        <p:nvSpPr>
          <p:cNvPr id="37" name="Date Placeholder 36"/>
          <p:cNvSpPr>
            <a:spLocks noGrp="1"/>
          </p:cNvSpPr>
          <p:nvPr>
            <p:ph type="dt" sz="half" idx="10"/>
          </p:nvPr>
        </p:nvSpPr>
        <p:spPr/>
        <p:txBody>
          <a:bodyPr/>
          <a:lstStyle/>
          <a:p>
            <a:pPr>
              <a:defRPr/>
            </a:pPr>
            <a:r>
              <a:rPr lang="en-US" smtClean="0"/>
              <a:t>J.M. Jowett, Quark Matter 2008, Jaipur, 7 February 2008</a:t>
            </a:r>
            <a:endParaRPr lang="en-GB"/>
          </a:p>
        </p:txBody>
      </p:sp>
      <p:sp>
        <p:nvSpPr>
          <p:cNvPr id="38" name="Slide Number Placeholder 37"/>
          <p:cNvSpPr>
            <a:spLocks noGrp="1"/>
          </p:cNvSpPr>
          <p:nvPr>
            <p:ph type="sldNum" sz="quarter" idx="12"/>
          </p:nvPr>
        </p:nvSpPr>
        <p:spPr/>
        <p:txBody>
          <a:bodyPr/>
          <a:lstStyle/>
          <a:p>
            <a:pPr>
              <a:defRPr/>
            </a:pPr>
            <a:fld id="{2F4C414A-B542-4C40-8171-4301CD3581F1}" type="slidenum">
              <a:rPr lang="en-GB" smtClean="0"/>
              <a:pPr>
                <a:defRPr/>
              </a:pPr>
              <a:t>17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Ion Injector Chain for LHC</a:t>
            </a:r>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4" name="Slide Number Placeholder 3"/>
          <p:cNvSpPr>
            <a:spLocks noGrp="1"/>
          </p:cNvSpPr>
          <p:nvPr>
            <p:ph type="sldNum" sz="quarter" idx="11"/>
          </p:nvPr>
        </p:nvSpPr>
        <p:spPr/>
        <p:txBody>
          <a:bodyPr/>
          <a:lstStyle/>
          <a:p>
            <a:pPr>
              <a:defRPr/>
            </a:pPr>
            <a:fld id="{0A05ED53-066E-4F08-B7AA-7BEF8758BF1E}"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Ion Injector Chain</a:t>
            </a:r>
            <a:endParaRPr lang="en-US" dirty="0"/>
          </a:p>
        </p:txBody>
      </p:sp>
      <p:sp>
        <p:nvSpPr>
          <p:cNvPr id="5" name="Text Placeholder 4"/>
          <p:cNvSpPr>
            <a:spLocks noGrp="1"/>
          </p:cNvSpPr>
          <p:nvPr>
            <p:ph type="body" sz="half" idx="1"/>
          </p:nvPr>
        </p:nvSpPr>
        <p:spPr>
          <a:xfrm>
            <a:off x="214282" y="836613"/>
            <a:ext cx="5000660" cy="5545137"/>
          </a:xfrm>
        </p:spPr>
        <p:txBody>
          <a:bodyPr/>
          <a:lstStyle/>
          <a:p>
            <a:pPr eaLnBrk="1" hangingPunct="1">
              <a:buFontTx/>
              <a:buChar char="•"/>
            </a:pPr>
            <a:r>
              <a:rPr lang="en-US" sz="2000" dirty="0" smtClean="0"/>
              <a:t>ECR ion source (2005)</a:t>
            </a:r>
          </a:p>
          <a:p>
            <a:pPr lvl="1" eaLnBrk="1" hangingPunct="1"/>
            <a:r>
              <a:rPr lang="en-US" sz="2000" dirty="0" smtClean="0"/>
              <a:t>Provide highest possible intensity of Pb</a:t>
            </a:r>
            <a:r>
              <a:rPr lang="en-US" sz="2000" baseline="30000" dirty="0" smtClean="0"/>
              <a:t>29+</a:t>
            </a:r>
          </a:p>
          <a:p>
            <a:pPr eaLnBrk="1" hangingPunct="1">
              <a:buFontTx/>
              <a:buChar char="•"/>
            </a:pPr>
            <a:r>
              <a:rPr lang="en-US" sz="2000" dirty="0" smtClean="0"/>
              <a:t>RFQ + </a:t>
            </a:r>
            <a:r>
              <a:rPr lang="en-US" sz="2000" dirty="0" err="1" smtClean="0"/>
              <a:t>Linac</a:t>
            </a:r>
            <a:r>
              <a:rPr lang="en-US" sz="2000" dirty="0" smtClean="0"/>
              <a:t> 3 </a:t>
            </a:r>
          </a:p>
          <a:p>
            <a:pPr lvl="1" eaLnBrk="1" hangingPunct="1"/>
            <a:r>
              <a:rPr lang="en-US" sz="2000" dirty="0" smtClean="0"/>
              <a:t>Adapt to LEIR injection energy</a:t>
            </a:r>
          </a:p>
          <a:p>
            <a:pPr lvl="1" eaLnBrk="1" hangingPunct="1"/>
            <a:r>
              <a:rPr lang="en-US" sz="2000" dirty="0" smtClean="0"/>
              <a:t>strip to Pb</a:t>
            </a:r>
            <a:r>
              <a:rPr lang="en-US" sz="2000" baseline="30000" dirty="0" smtClean="0"/>
              <a:t>54+</a:t>
            </a:r>
          </a:p>
          <a:p>
            <a:pPr eaLnBrk="1" hangingPunct="1">
              <a:buFontTx/>
              <a:buChar char="•"/>
            </a:pPr>
            <a:r>
              <a:rPr lang="en-US" sz="2000" dirty="0" smtClean="0"/>
              <a:t>LEIR (2005)</a:t>
            </a:r>
          </a:p>
          <a:p>
            <a:pPr lvl="1" eaLnBrk="1" hangingPunct="1"/>
            <a:r>
              <a:rPr lang="en-US" sz="2000" dirty="0" smtClean="0"/>
              <a:t>Accumulate and cool Linac3 beam</a:t>
            </a:r>
          </a:p>
          <a:p>
            <a:pPr lvl="1" eaLnBrk="1" hangingPunct="1"/>
            <a:r>
              <a:rPr lang="en-US" sz="2000" dirty="0" smtClean="0"/>
              <a:t>Prepare bunch structure for PS</a:t>
            </a:r>
          </a:p>
          <a:p>
            <a:pPr eaLnBrk="1" hangingPunct="1">
              <a:buFontTx/>
              <a:buChar char="•"/>
            </a:pPr>
            <a:r>
              <a:rPr lang="en-US" sz="2000" dirty="0" smtClean="0"/>
              <a:t>PS (2006)</a:t>
            </a:r>
          </a:p>
          <a:p>
            <a:pPr lvl="1" eaLnBrk="1" hangingPunct="1"/>
            <a:r>
              <a:rPr lang="en-US" sz="2000" dirty="0" smtClean="0"/>
              <a:t>Define LHC bunch structure</a:t>
            </a:r>
          </a:p>
          <a:p>
            <a:pPr lvl="1" eaLnBrk="1" hangingPunct="1"/>
            <a:r>
              <a:rPr lang="en-US" sz="2000" dirty="0" smtClean="0"/>
              <a:t>Strip to Pb</a:t>
            </a:r>
            <a:r>
              <a:rPr lang="en-US" sz="2000" baseline="30000" dirty="0" smtClean="0"/>
              <a:t>82+</a:t>
            </a:r>
          </a:p>
          <a:p>
            <a:pPr eaLnBrk="1" hangingPunct="1">
              <a:buFontTx/>
              <a:buChar char="•"/>
            </a:pPr>
            <a:r>
              <a:rPr lang="en-US" sz="2000" dirty="0" smtClean="0"/>
              <a:t>SPS (2007)</a:t>
            </a:r>
          </a:p>
          <a:p>
            <a:pPr lvl="1" eaLnBrk="1" hangingPunct="1"/>
            <a:r>
              <a:rPr lang="en-US" sz="2000" dirty="0" smtClean="0"/>
              <a:t>Define filling scheme of LHC</a:t>
            </a:r>
            <a:endParaRPr lang="en-US" sz="2000" dirty="0"/>
          </a:p>
        </p:txBody>
      </p:sp>
      <p:sp>
        <p:nvSpPr>
          <p:cNvPr id="4" name="Date Placeholder 3"/>
          <p:cNvSpPr>
            <a:spLocks noGrp="1"/>
          </p:cNvSpPr>
          <p:nvPr>
            <p:ph type="dt" sz="half" idx="10"/>
          </p:nvPr>
        </p:nvSpPr>
        <p:spPr/>
        <p:txBody>
          <a:bodyPr/>
          <a:lstStyle/>
          <a:p>
            <a:pPr>
              <a:defRPr/>
            </a:pPr>
            <a:r>
              <a:rPr lang="en-US" smtClean="0"/>
              <a:t>J.M. Jowett, Quark Matter 2008, Jaipur, 7 February 2008</a:t>
            </a:r>
            <a:endParaRPr lang="en-GB"/>
          </a:p>
        </p:txBody>
      </p:sp>
      <p:pic>
        <p:nvPicPr>
          <p:cNvPr id="7" name="Picture 5"/>
          <p:cNvPicPr>
            <a:picLocks noGrp="1" noChangeAspect="1" noChangeArrowheads="1"/>
          </p:cNvPicPr>
          <p:nvPr>
            <p:ph sz="half" idx="2"/>
          </p:nvPr>
        </p:nvPicPr>
        <p:blipFill>
          <a:blip r:embed="rId3"/>
          <a:srcRect/>
          <a:stretch>
            <a:fillRect/>
          </a:stretch>
        </p:blipFill>
        <p:spPr bwMode="auto">
          <a:xfrm>
            <a:off x="5263530" y="928670"/>
            <a:ext cx="5304502" cy="542928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E98F75D-861A-455B-87F5-291FA885B0F1}"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LHC Status Summary</a:t>
            </a:r>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4" name="Slide Number Placeholder 3"/>
          <p:cNvSpPr>
            <a:spLocks noGrp="1"/>
          </p:cNvSpPr>
          <p:nvPr>
            <p:ph type="sldNum" sz="quarter" idx="11"/>
          </p:nvPr>
        </p:nvSpPr>
        <p:spPr/>
        <p:txBody>
          <a:bodyPr/>
          <a:lstStyle/>
          <a:p>
            <a:pPr>
              <a:defRPr/>
            </a:pPr>
            <a:fld id="{0A05ED53-066E-4F08-B7AA-7BEF8758BF1E}"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Ion Injector Chain – key facts</a:t>
            </a:r>
            <a:endParaRPr lang="en-US" dirty="0"/>
          </a:p>
        </p:txBody>
      </p:sp>
      <p:sp>
        <p:nvSpPr>
          <p:cNvPr id="7" name="Content Placeholder 6"/>
          <p:cNvSpPr>
            <a:spLocks noGrp="1"/>
          </p:cNvSpPr>
          <p:nvPr>
            <p:ph idx="1"/>
          </p:nvPr>
        </p:nvSpPr>
        <p:spPr/>
        <p:txBody>
          <a:bodyPr/>
          <a:lstStyle/>
          <a:p>
            <a:r>
              <a:rPr lang="en-US" dirty="0" smtClean="0"/>
              <a:t>Beam required for LHC is much more demanding than SPS fixed target ion beams</a:t>
            </a:r>
          </a:p>
          <a:p>
            <a:pPr lvl="1"/>
            <a:r>
              <a:rPr lang="en-US" dirty="0" smtClean="0"/>
              <a:t>Required new electron cooler ring LEIR and many other changes and upgrades (bulk of cost of I-LHC project)</a:t>
            </a:r>
          </a:p>
          <a:p>
            <a:r>
              <a:rPr lang="en-US" dirty="0" smtClean="0"/>
              <a:t>Two sets of LHC beam parameters correspond to different modes of operations of injectors</a:t>
            </a:r>
          </a:p>
          <a:p>
            <a:pPr lvl="1"/>
            <a:r>
              <a:rPr lang="en-US" dirty="0" smtClean="0"/>
              <a:t>“Early beam”: 10 times fewer bunches in LHC but </a:t>
            </a:r>
            <a:r>
              <a:rPr lang="en-US" i="1" dirty="0" smtClean="0"/>
              <a:t>same bunch intensity</a:t>
            </a:r>
            <a:r>
              <a:rPr lang="en-US" dirty="0" smtClean="0"/>
              <a:t>, simplifies injectors but provides useful initial luminosity</a:t>
            </a:r>
          </a:p>
          <a:p>
            <a:pPr lvl="1"/>
            <a:r>
              <a:rPr lang="en-US" dirty="0" smtClean="0"/>
              <a:t>“Nominal beam”: full 592 bunches in LHC, more complicated injector operations</a:t>
            </a:r>
          </a:p>
          <a:p>
            <a:r>
              <a:rPr lang="en-US" dirty="0" smtClean="0"/>
              <a:t>See elsewhere for full information</a:t>
            </a:r>
            <a:endParaRPr lang="en-US" dirty="0"/>
          </a:p>
        </p:txBody>
      </p:sp>
      <p:sp>
        <p:nvSpPr>
          <p:cNvPr id="5" name="Date Placeholder 4"/>
          <p:cNvSpPr>
            <a:spLocks noGrp="1"/>
          </p:cNvSpPr>
          <p:nvPr>
            <p:ph type="dt" sz="half" idx="10"/>
          </p:nvPr>
        </p:nvSpPr>
        <p:spPr/>
        <p:txBody>
          <a:bodyPr/>
          <a:lstStyle/>
          <a:p>
            <a:pPr>
              <a:defRPr/>
            </a:pPr>
            <a:r>
              <a:rPr lang="en-US" smtClean="0"/>
              <a:t>J.M. Jowett, Quark Matter 2008, Jaipur, 7 February 2008</a:t>
            </a:r>
            <a:endParaRPr lang="en-GB"/>
          </a:p>
        </p:txBody>
      </p:sp>
      <p:sp>
        <p:nvSpPr>
          <p:cNvPr id="8" name="Slide Number Placeholder 7"/>
          <p:cNvSpPr>
            <a:spLocks noGrp="1"/>
          </p:cNvSpPr>
          <p:nvPr>
            <p:ph type="sldNum" sz="quarter" idx="12"/>
          </p:nvPr>
        </p:nvSpPr>
        <p:spPr/>
        <p:txBody>
          <a:bodyPr/>
          <a:lstStyle/>
          <a:p>
            <a:pPr>
              <a:defRPr/>
            </a:pPr>
            <a:fld id="{FF419886-A263-4573-B6CC-F16670ACABA4}"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813050" y="1066800"/>
            <a:ext cx="508000" cy="274638"/>
          </a:xfrm>
          <a:prstGeom prst="rect">
            <a:avLst/>
          </a:prstGeom>
          <a:noFill/>
          <a:ln w="9525">
            <a:noFill/>
            <a:miter lim="800000"/>
            <a:headEnd/>
            <a:tailEnd/>
          </a:ln>
        </p:spPr>
        <p:txBody>
          <a:bodyPr>
            <a:spAutoFit/>
          </a:bodyPr>
          <a:lstStyle/>
          <a:p>
            <a:pPr eaLnBrk="1" hangingPunct="1"/>
            <a:endParaRPr lang="en-US" sz="1200">
              <a:latin typeface="Times New Roman" pitchFamily="18" charset="0"/>
            </a:endParaRPr>
          </a:p>
        </p:txBody>
      </p:sp>
      <p:sp>
        <p:nvSpPr>
          <p:cNvPr id="6148" name="Text Box 3"/>
          <p:cNvSpPr txBox="1">
            <a:spLocks noChangeArrowheads="1"/>
          </p:cNvSpPr>
          <p:nvPr/>
        </p:nvSpPr>
        <p:spPr bwMode="auto">
          <a:xfrm>
            <a:off x="1125538" y="533400"/>
            <a:ext cx="211137" cy="274638"/>
          </a:xfrm>
          <a:prstGeom prst="rect">
            <a:avLst/>
          </a:prstGeom>
          <a:noFill/>
          <a:ln w="9525">
            <a:noFill/>
            <a:miter lim="800000"/>
            <a:headEnd/>
            <a:tailEnd/>
          </a:ln>
        </p:spPr>
        <p:txBody>
          <a:bodyPr>
            <a:spAutoFit/>
          </a:bodyPr>
          <a:lstStyle/>
          <a:p>
            <a:pPr eaLnBrk="1" hangingPunct="1"/>
            <a:endParaRPr lang="en-US" sz="1200">
              <a:solidFill>
                <a:srgbClr val="FF0000"/>
              </a:solidFill>
              <a:latin typeface="Times New Roman" pitchFamily="18" charset="0"/>
            </a:endParaRPr>
          </a:p>
        </p:txBody>
      </p:sp>
      <p:sp>
        <p:nvSpPr>
          <p:cNvPr id="6149" name="Text Box 4"/>
          <p:cNvSpPr txBox="1">
            <a:spLocks noChangeArrowheads="1"/>
          </p:cNvSpPr>
          <p:nvPr/>
        </p:nvSpPr>
        <p:spPr bwMode="auto">
          <a:xfrm>
            <a:off x="2813050" y="1066800"/>
            <a:ext cx="352425" cy="274638"/>
          </a:xfrm>
          <a:prstGeom prst="rect">
            <a:avLst/>
          </a:prstGeom>
          <a:noFill/>
          <a:ln w="9525">
            <a:noFill/>
            <a:miter lim="800000"/>
            <a:headEnd/>
            <a:tailEnd/>
          </a:ln>
        </p:spPr>
        <p:txBody>
          <a:bodyPr>
            <a:spAutoFit/>
          </a:bodyPr>
          <a:lstStyle/>
          <a:p>
            <a:pPr eaLnBrk="1" hangingPunct="1"/>
            <a:endParaRPr lang="en-US" sz="1200" b="1">
              <a:solidFill>
                <a:srgbClr val="FF0000"/>
              </a:solidFill>
              <a:latin typeface="Times New Roman" pitchFamily="18" charset="0"/>
            </a:endParaRPr>
          </a:p>
        </p:txBody>
      </p:sp>
      <p:sp>
        <p:nvSpPr>
          <p:cNvPr id="6150" name="Text Box 5"/>
          <p:cNvSpPr txBox="1">
            <a:spLocks noChangeArrowheads="1"/>
          </p:cNvSpPr>
          <p:nvPr/>
        </p:nvSpPr>
        <p:spPr bwMode="auto">
          <a:xfrm>
            <a:off x="384175" y="5229225"/>
            <a:ext cx="8299450" cy="654050"/>
          </a:xfrm>
          <a:prstGeom prst="rect">
            <a:avLst/>
          </a:prstGeom>
          <a:noFill/>
          <a:ln w="9525">
            <a:noFill/>
            <a:miter lim="800000"/>
            <a:headEnd/>
            <a:tailEnd/>
          </a:ln>
        </p:spPr>
        <p:txBody>
          <a:bodyPr>
            <a:spAutoFit/>
          </a:bodyPr>
          <a:lstStyle/>
          <a:p>
            <a:pPr eaLnBrk="1" hangingPunct="1">
              <a:spcBef>
                <a:spcPct val="0"/>
              </a:spcBef>
            </a:pPr>
            <a:r>
              <a:rPr lang="en-US" sz="1400" baseline="30000">
                <a:latin typeface="Times New Roman" pitchFamily="18" charset="0"/>
              </a:rPr>
              <a:t>1</a:t>
            </a:r>
            <a:r>
              <a:rPr lang="en-US" sz="1400">
                <a:latin typeface="Times New Roman" pitchFamily="18" charset="0"/>
              </a:rPr>
              <a:t>50 e</a:t>
            </a:r>
            <a:r>
              <a:rPr lang="en-US" sz="1400">
                <a:latin typeface="Symbol" pitchFamily="18" charset="2"/>
              </a:rPr>
              <a:t>m</a:t>
            </a:r>
            <a:r>
              <a:rPr lang="en-US" sz="1400">
                <a:latin typeface="Times New Roman" pitchFamily="18" charset="0"/>
              </a:rPr>
              <a:t>A</a:t>
            </a:r>
            <a:r>
              <a:rPr lang="en-US" sz="1400" baseline="-25000">
                <a:latin typeface="Times New Roman" pitchFamily="18" charset="0"/>
              </a:rPr>
              <a:t>e</a:t>
            </a:r>
            <a:r>
              <a:rPr lang="en-US" sz="1400">
                <a:latin typeface="Times New Roman" pitchFamily="18" charset="0"/>
              </a:rPr>
              <a:t> x 200 </a:t>
            </a:r>
            <a:r>
              <a:rPr lang="en-US" sz="1400">
                <a:latin typeface="Symbol" pitchFamily="18" charset="2"/>
              </a:rPr>
              <a:t>m</a:t>
            </a:r>
            <a:r>
              <a:rPr lang="en-US" sz="1400">
                <a:latin typeface="Times New Roman" pitchFamily="18" charset="0"/>
              </a:rPr>
              <a:t>s Linac3 output after stripping</a:t>
            </a:r>
          </a:p>
          <a:p>
            <a:pPr eaLnBrk="1" hangingPunct="1">
              <a:spcBef>
                <a:spcPct val="0"/>
              </a:spcBef>
            </a:pPr>
            <a:r>
              <a:rPr lang="en-US" sz="1400" baseline="30000">
                <a:solidFill>
                  <a:srgbClr val="FF0066"/>
                </a:solidFill>
                <a:latin typeface="Times New Roman" pitchFamily="18" charset="0"/>
              </a:rPr>
              <a:t>2</a:t>
            </a:r>
            <a:r>
              <a:rPr lang="en-US" sz="1400">
                <a:solidFill>
                  <a:srgbClr val="FF0066"/>
                </a:solidFill>
                <a:latin typeface="Times New Roman" pitchFamily="18" charset="0"/>
              </a:rPr>
              <a:t> Same physical emittance as protons,</a:t>
            </a:r>
            <a:br>
              <a:rPr lang="en-US" sz="1400">
                <a:solidFill>
                  <a:srgbClr val="FF0066"/>
                </a:solidFill>
                <a:latin typeface="Times New Roman" pitchFamily="18" charset="0"/>
              </a:rPr>
            </a:br>
            <a:endParaRPr lang="en-US" sz="1400" baseline="30000">
              <a:latin typeface="Times New Roman" pitchFamily="18" charset="0"/>
            </a:endParaRPr>
          </a:p>
        </p:txBody>
      </p:sp>
      <p:sp>
        <p:nvSpPr>
          <p:cNvPr id="971782" name="Rectangle 6"/>
          <p:cNvSpPr>
            <a:spLocks noGrp="1" noChangeArrowheads="1"/>
          </p:cNvSpPr>
          <p:nvPr>
            <p:ph type="title"/>
          </p:nvPr>
        </p:nvSpPr>
        <p:spPr>
          <a:xfrm>
            <a:off x="1116013" y="228600"/>
            <a:ext cx="7127875" cy="679450"/>
          </a:xfrm>
        </p:spPr>
        <p:txBody>
          <a:bodyPr/>
          <a:lstStyle/>
          <a:p>
            <a:pPr>
              <a:defRPr/>
            </a:pPr>
            <a:r>
              <a:rPr lang="en-US" sz="2400" smtClean="0"/>
              <a:t>LHC Pb Injector Chain: </a:t>
            </a:r>
            <a:br>
              <a:rPr lang="en-US" sz="2400" smtClean="0"/>
            </a:br>
            <a:r>
              <a:rPr lang="en-US" sz="2400" smtClean="0"/>
              <a:t>Key Parameters for luminosity 10</a:t>
            </a:r>
            <a:r>
              <a:rPr lang="en-US" sz="2400" baseline="30000" smtClean="0"/>
              <a:t>27</a:t>
            </a:r>
            <a:r>
              <a:rPr lang="en-US" sz="2400" smtClean="0"/>
              <a:t> cm</a:t>
            </a:r>
            <a:r>
              <a:rPr lang="en-US" sz="2400" baseline="30000" smtClean="0"/>
              <a:t>-2</a:t>
            </a:r>
            <a:r>
              <a:rPr lang="en-US" sz="2400" smtClean="0"/>
              <a:t> s</a:t>
            </a:r>
            <a:r>
              <a:rPr lang="en-US" sz="2400" baseline="30000" smtClean="0"/>
              <a:t>-1</a:t>
            </a:r>
          </a:p>
        </p:txBody>
      </p:sp>
      <p:pic>
        <p:nvPicPr>
          <p:cNvPr id="6152" name="Picture 7"/>
          <p:cNvPicPr>
            <a:picLocks noGrp="1" noChangeAspect="1" noChangeArrowheads="1"/>
          </p:cNvPicPr>
          <p:nvPr>
            <p:ph idx="1"/>
          </p:nvPr>
        </p:nvPicPr>
        <p:blipFill>
          <a:blip r:embed="rId4"/>
          <a:srcRect/>
          <a:stretch>
            <a:fillRect/>
          </a:stretch>
        </p:blipFill>
        <p:spPr>
          <a:xfrm>
            <a:off x="457200" y="1125538"/>
            <a:ext cx="8229600" cy="3832225"/>
          </a:xfrm>
          <a:noFill/>
        </p:spPr>
      </p:pic>
      <p:graphicFrame>
        <p:nvGraphicFramePr>
          <p:cNvPr id="6146" name="Object 9"/>
          <p:cNvGraphicFramePr>
            <a:graphicFrameLocks noChangeAspect="1"/>
          </p:cNvGraphicFramePr>
          <p:nvPr/>
        </p:nvGraphicFramePr>
        <p:xfrm>
          <a:off x="468313" y="5876925"/>
          <a:ext cx="3975100" cy="393700"/>
        </p:xfrm>
        <a:graphic>
          <a:graphicData uri="http://schemas.openxmlformats.org/presentationml/2006/ole">
            <p:oleObj spid="_x0000_s6146" name="Equation" r:id="rId5" imgW="3974760" imgH="393480" progId="">
              <p:embed/>
            </p:oleObj>
          </a:graphicData>
        </a:graphic>
      </p:graphicFrame>
      <p:grpSp>
        <p:nvGrpSpPr>
          <p:cNvPr id="6153" name="Group 10"/>
          <p:cNvGrpSpPr>
            <a:grpSpLocks/>
          </p:cNvGrpSpPr>
          <p:nvPr/>
        </p:nvGrpSpPr>
        <p:grpSpPr bwMode="auto">
          <a:xfrm>
            <a:off x="7432675" y="5013325"/>
            <a:ext cx="1336675" cy="685800"/>
            <a:chOff x="4682" y="3352"/>
            <a:chExt cx="842" cy="432"/>
          </a:xfrm>
        </p:grpSpPr>
        <p:sp>
          <p:nvSpPr>
            <p:cNvPr id="6155" name="Line 11"/>
            <p:cNvSpPr>
              <a:spLocks noChangeShapeType="1"/>
            </p:cNvSpPr>
            <p:nvPr/>
          </p:nvSpPr>
          <p:spPr bwMode="auto">
            <a:xfrm>
              <a:off x="4711" y="3352"/>
              <a:ext cx="0" cy="432"/>
            </a:xfrm>
            <a:prstGeom prst="line">
              <a:avLst/>
            </a:prstGeom>
            <a:noFill/>
            <a:ln w="38100">
              <a:solidFill>
                <a:srgbClr val="CC3300"/>
              </a:solidFill>
              <a:prstDash val="sysDot"/>
              <a:round/>
              <a:headEnd/>
              <a:tailEnd/>
            </a:ln>
          </p:spPr>
          <p:txBody>
            <a:bodyPr/>
            <a:lstStyle/>
            <a:p>
              <a:endParaRPr lang="en-US"/>
            </a:p>
          </p:txBody>
        </p:sp>
        <p:sp>
          <p:nvSpPr>
            <p:cNvPr id="6156" name="Text Box 12"/>
            <p:cNvSpPr txBox="1">
              <a:spLocks noChangeArrowheads="1"/>
            </p:cNvSpPr>
            <p:nvPr/>
          </p:nvSpPr>
          <p:spPr bwMode="auto">
            <a:xfrm>
              <a:off x="4682" y="3440"/>
              <a:ext cx="842" cy="192"/>
            </a:xfrm>
            <a:prstGeom prst="rect">
              <a:avLst/>
            </a:prstGeom>
            <a:noFill/>
            <a:ln w="9525">
              <a:noFill/>
              <a:miter lim="800000"/>
              <a:headEnd/>
              <a:tailEnd/>
            </a:ln>
          </p:spPr>
          <p:txBody>
            <a:bodyPr>
              <a:spAutoFit/>
            </a:bodyPr>
            <a:lstStyle/>
            <a:p>
              <a:pPr algn="ctr" eaLnBrk="1" hangingPunct="1"/>
              <a:r>
                <a:rPr lang="en-US" sz="1400">
                  <a:solidFill>
                    <a:srgbClr val="CC6600"/>
                  </a:solidFill>
                  <a:latin typeface="Verdana" pitchFamily="34" charset="0"/>
                </a:rPr>
                <a:t>Stripping foil</a:t>
              </a:r>
            </a:p>
          </p:txBody>
        </p:sp>
      </p:grpSp>
      <p:sp>
        <p:nvSpPr>
          <p:cNvPr id="6154" name="Date Placeholder 13"/>
          <p:cNvSpPr>
            <a:spLocks noGrp="1"/>
          </p:cNvSpPr>
          <p:nvPr>
            <p:ph type="dt" sz="quarter" idx="10"/>
          </p:nvPr>
        </p:nvSpPr>
        <p:spPr>
          <a:noFill/>
        </p:spPr>
        <p:txBody>
          <a:bodyPr/>
          <a:lstStyle/>
          <a:p>
            <a:r>
              <a:rPr lang="en-US" smtClean="0"/>
              <a:t>J.M. Jowett, Quark Matter 2008, Jaipur, 7 February 2008</a:t>
            </a:r>
            <a:endParaRPr lang="en-GB"/>
          </a:p>
        </p:txBody>
      </p:sp>
      <p:sp>
        <p:nvSpPr>
          <p:cNvPr id="13" name="Slide Number Placeholder 12"/>
          <p:cNvSpPr>
            <a:spLocks noGrp="1"/>
          </p:cNvSpPr>
          <p:nvPr>
            <p:ph type="sldNum" sz="quarter" idx="12"/>
          </p:nvPr>
        </p:nvSpPr>
        <p:spPr/>
        <p:txBody>
          <a:bodyPr/>
          <a:lstStyle/>
          <a:p>
            <a:pPr>
              <a:defRPr/>
            </a:pPr>
            <a:fld id="{FF419886-A263-4573-B6CC-F16670ACABA4}"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Injector Chain Status Summary (1)</a:t>
            </a:r>
            <a:endParaRPr lang="en-US" dirty="0"/>
          </a:p>
        </p:txBody>
      </p:sp>
      <p:sp>
        <p:nvSpPr>
          <p:cNvPr id="4" name="Content Placeholder 3"/>
          <p:cNvSpPr>
            <a:spLocks noGrp="1"/>
          </p:cNvSpPr>
          <p:nvPr>
            <p:ph sz="half" idx="1"/>
          </p:nvPr>
        </p:nvSpPr>
        <p:spPr/>
        <p:txBody>
          <a:bodyPr/>
          <a:lstStyle/>
          <a:p>
            <a:pPr eaLnBrk="1" hangingPunct="1">
              <a:lnSpc>
                <a:spcPct val="90000"/>
              </a:lnSpc>
            </a:pPr>
            <a:r>
              <a:rPr lang="en-US" dirty="0" smtClean="0"/>
              <a:t>Source + Linac3</a:t>
            </a:r>
          </a:p>
          <a:p>
            <a:pPr lvl="1" eaLnBrk="1" hangingPunct="1">
              <a:lnSpc>
                <a:spcPct val="90000"/>
              </a:lnSpc>
            </a:pPr>
            <a:r>
              <a:rPr lang="en-US" sz="2000" dirty="0" smtClean="0"/>
              <a:t>Intensity OK for Early Scheme</a:t>
            </a:r>
            <a:br>
              <a:rPr lang="en-US" sz="2000" dirty="0" smtClean="0"/>
            </a:br>
            <a:r>
              <a:rPr lang="en-US" sz="2000" dirty="0" smtClean="0"/>
              <a:t>(record =  31 </a:t>
            </a:r>
            <a:r>
              <a:rPr lang="en-US" sz="2000" dirty="0" err="1" smtClean="0"/>
              <a:t>e</a:t>
            </a:r>
            <a:r>
              <a:rPr lang="en-US" sz="2000" dirty="0" err="1" smtClean="0">
                <a:latin typeface="Symbol" pitchFamily="18" charset="2"/>
              </a:rPr>
              <a:t>m</a:t>
            </a:r>
            <a:r>
              <a:rPr lang="en-US" sz="2000" dirty="0" err="1" smtClean="0"/>
              <a:t>A</a:t>
            </a:r>
            <a:r>
              <a:rPr lang="en-US" sz="2000" dirty="0" smtClean="0"/>
              <a:t> of Pb</a:t>
            </a:r>
            <a:r>
              <a:rPr lang="en-US" sz="2000" baseline="30000" dirty="0" smtClean="0"/>
              <a:t>54+</a:t>
            </a:r>
            <a:r>
              <a:rPr lang="en-US" sz="2000" dirty="0" smtClean="0"/>
              <a:t> out of the </a:t>
            </a:r>
            <a:r>
              <a:rPr lang="en-US" sz="2000" dirty="0" err="1" smtClean="0"/>
              <a:t>linac</a:t>
            </a:r>
            <a:r>
              <a:rPr lang="en-US" sz="2000" dirty="0" smtClean="0"/>
              <a:t>)</a:t>
            </a:r>
          </a:p>
          <a:p>
            <a:pPr lvl="1" eaLnBrk="1" hangingPunct="1">
              <a:lnSpc>
                <a:spcPct val="90000"/>
              </a:lnSpc>
            </a:pPr>
            <a:r>
              <a:rPr lang="en-US" sz="2000" dirty="0" smtClean="0"/>
              <a:t>More stability/reliability required for Nominal Scheme will be supplied by upgrade of source generator to 18 GHz</a:t>
            </a:r>
          </a:p>
          <a:p>
            <a:pPr lvl="1" eaLnBrk="1" hangingPunct="1">
              <a:lnSpc>
                <a:spcPct val="90000"/>
              </a:lnSpc>
            </a:pPr>
            <a:r>
              <a:rPr lang="en-US" sz="2000" dirty="0" smtClean="0"/>
              <a:t>Numerous other improvements implemented or coming.</a:t>
            </a:r>
          </a:p>
          <a:p>
            <a:endParaRPr lang="en-US" dirty="0"/>
          </a:p>
        </p:txBody>
      </p:sp>
      <p:sp>
        <p:nvSpPr>
          <p:cNvPr id="5" name="Content Placeholder 4"/>
          <p:cNvSpPr>
            <a:spLocks noGrp="1"/>
          </p:cNvSpPr>
          <p:nvPr>
            <p:ph sz="half" idx="2"/>
          </p:nvPr>
        </p:nvSpPr>
        <p:spPr/>
        <p:txBody>
          <a:bodyPr/>
          <a:lstStyle/>
          <a:p>
            <a:r>
              <a:rPr lang="en-US" dirty="0" smtClean="0"/>
              <a:t>LEIR</a:t>
            </a:r>
          </a:p>
          <a:p>
            <a:pPr lvl="1"/>
            <a:r>
              <a:rPr lang="en-US" dirty="0" smtClean="0"/>
              <a:t>Early beam obtained, reliable</a:t>
            </a:r>
          </a:p>
          <a:p>
            <a:pPr lvl="1"/>
            <a:r>
              <a:rPr lang="en-US" dirty="0" smtClean="0"/>
              <a:t>Reproducible</a:t>
            </a:r>
          </a:p>
          <a:p>
            <a:pPr lvl="1"/>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pic>
        <p:nvPicPr>
          <p:cNvPr id="6" name="Picture 1" descr="http://elogbook.cern.ch/eLogbook/attach_reader?attach_id=1013728"/>
          <p:cNvPicPr>
            <a:picLocks noChangeAspect="1" noChangeArrowheads="1"/>
          </p:cNvPicPr>
          <p:nvPr/>
        </p:nvPicPr>
        <p:blipFill>
          <a:blip r:embed="rId3"/>
          <a:srcRect t="6250" b="11718"/>
          <a:stretch>
            <a:fillRect/>
          </a:stretch>
        </p:blipFill>
        <p:spPr bwMode="auto">
          <a:xfrm>
            <a:off x="5143504" y="2786058"/>
            <a:ext cx="3238500" cy="350046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4133E713-12A7-4F35-88CB-CCDDDBFA7FDB}"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Injector Chain Status Summary (2)</a:t>
            </a:r>
            <a:endParaRPr lang="en-US" dirty="0"/>
          </a:p>
        </p:txBody>
      </p:sp>
      <p:sp>
        <p:nvSpPr>
          <p:cNvPr id="4" name="Content Placeholder 3"/>
          <p:cNvSpPr>
            <a:spLocks noGrp="1"/>
          </p:cNvSpPr>
          <p:nvPr>
            <p:ph sz="half" idx="1"/>
          </p:nvPr>
        </p:nvSpPr>
        <p:spPr/>
        <p:txBody>
          <a:bodyPr/>
          <a:lstStyle/>
          <a:p>
            <a:pPr eaLnBrk="1" hangingPunct="1">
              <a:lnSpc>
                <a:spcPct val="90000"/>
              </a:lnSpc>
            </a:pPr>
            <a:r>
              <a:rPr lang="en-US" dirty="0" smtClean="0"/>
              <a:t>LEIR for Nominal</a:t>
            </a:r>
          </a:p>
          <a:p>
            <a:pPr lvl="1" eaLnBrk="1" hangingPunct="1">
              <a:lnSpc>
                <a:spcPct val="90000"/>
              </a:lnSpc>
            </a:pPr>
            <a:r>
              <a:rPr lang="en-US" dirty="0" smtClean="0"/>
              <a:t>Progress but some concerns about intensity loss</a:t>
            </a:r>
          </a:p>
          <a:p>
            <a:pPr eaLnBrk="1" hangingPunct="1">
              <a:lnSpc>
                <a:spcPct val="90000"/>
              </a:lnSpc>
            </a:pPr>
            <a:r>
              <a:rPr lang="en-US" dirty="0" smtClean="0"/>
              <a:t>Requires substantial development time in 2009</a:t>
            </a:r>
            <a:endParaRPr lang="en-US" dirty="0"/>
          </a:p>
        </p:txBody>
      </p:sp>
      <p:sp>
        <p:nvSpPr>
          <p:cNvPr id="8" name="Content Placeholder 7"/>
          <p:cNvSpPr>
            <a:spLocks noGrp="1"/>
          </p:cNvSpPr>
          <p:nvPr>
            <p:ph sz="half" idx="2"/>
          </p:nvPr>
        </p:nvSpPr>
        <p:spPr/>
        <p:txBody>
          <a:bodyPr/>
          <a:lstStyle/>
          <a:p>
            <a:pPr eaLnBrk="1" hangingPunct="1">
              <a:lnSpc>
                <a:spcPct val="90000"/>
              </a:lnSpc>
            </a:pPr>
            <a:r>
              <a:rPr lang="en-US" dirty="0" smtClean="0"/>
              <a:t>PS + transfer lines</a:t>
            </a:r>
          </a:p>
          <a:p>
            <a:pPr lvl="1"/>
            <a:r>
              <a:rPr lang="en-US" dirty="0" smtClean="0"/>
              <a:t>Early scheme now OK (much effort)</a:t>
            </a:r>
          </a:p>
          <a:p>
            <a:pPr lvl="1"/>
            <a:r>
              <a:rPr lang="en-US" dirty="0" smtClean="0"/>
              <a:t>No development towards Nominal possible in 2007</a:t>
            </a:r>
          </a:p>
          <a:p>
            <a:pPr lvl="1"/>
            <a:r>
              <a:rPr lang="en-US" dirty="0" smtClean="0"/>
              <a:t>Requires development time in 2009 </a:t>
            </a:r>
          </a:p>
          <a:p>
            <a:pPr>
              <a:buNone/>
            </a:pPr>
            <a:r>
              <a:rPr lang="en-US" i="1" dirty="0" smtClean="0">
                <a:solidFill>
                  <a:srgbClr val="FF0000"/>
                </a:solidFill>
              </a:rPr>
              <a:t>N.B. LHC ion injectors will not be operated in 2008</a:t>
            </a:r>
          </a:p>
          <a:p>
            <a:pPr lvl="1"/>
            <a:r>
              <a:rPr lang="en-US" sz="2000" dirty="0" smtClean="0"/>
              <a:t>Resources all devoted to p-p for LHC</a:t>
            </a:r>
          </a:p>
          <a:p>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9" name="Slide Number Placeholder 8"/>
          <p:cNvSpPr>
            <a:spLocks noGrp="1"/>
          </p:cNvSpPr>
          <p:nvPr>
            <p:ph type="sldNum" sz="quarter" idx="12"/>
          </p:nvPr>
        </p:nvSpPr>
        <p:spPr/>
        <p:txBody>
          <a:bodyPr/>
          <a:lstStyle/>
          <a:p>
            <a:pPr>
              <a:defRPr/>
            </a:pPr>
            <a:fld id="{4133E713-12A7-4F35-88CB-CCDDDBFA7FDB}"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112" y="228600"/>
            <a:ext cx="7386664" cy="404813"/>
          </a:xfrm>
        </p:spPr>
        <p:txBody>
          <a:bodyPr/>
          <a:lstStyle/>
          <a:p>
            <a:r>
              <a:rPr lang="en-US" dirty="0" smtClean="0"/>
              <a:t>Injector Chain Status Summary (3) SPS</a:t>
            </a:r>
            <a:endParaRPr lang="en-US" dirty="0"/>
          </a:p>
        </p:txBody>
      </p:sp>
      <p:sp>
        <p:nvSpPr>
          <p:cNvPr id="6" name="Text Placeholder 5"/>
          <p:cNvSpPr>
            <a:spLocks noGrp="1"/>
          </p:cNvSpPr>
          <p:nvPr>
            <p:ph type="body" sz="half" idx="1"/>
          </p:nvPr>
        </p:nvSpPr>
        <p:spPr>
          <a:xfrm>
            <a:off x="457200" y="836613"/>
            <a:ext cx="4400552" cy="5545137"/>
          </a:xfrm>
        </p:spPr>
        <p:txBody>
          <a:bodyPr/>
          <a:lstStyle/>
          <a:p>
            <a:r>
              <a:rPr lang="en-US" dirty="0" smtClean="0"/>
              <a:t>First commissioning of LHC </a:t>
            </a:r>
            <a:r>
              <a:rPr lang="en-US" dirty="0" err="1" smtClean="0"/>
              <a:t>Pb</a:t>
            </a:r>
            <a:r>
              <a:rPr lang="en-US" dirty="0" smtClean="0"/>
              <a:t> beam late 2007</a:t>
            </a:r>
          </a:p>
          <a:p>
            <a:pPr lvl="1"/>
            <a:r>
              <a:rPr lang="en-US" dirty="0" smtClean="0"/>
              <a:t>Time lost due to mishaps, RF hardware</a:t>
            </a:r>
          </a:p>
          <a:p>
            <a:r>
              <a:rPr lang="en-US" dirty="0" smtClean="0"/>
              <a:t>Early beam mostly commissioned and extracted</a:t>
            </a:r>
          </a:p>
          <a:p>
            <a:pPr lvl="1"/>
            <a:r>
              <a:rPr lang="en-US" dirty="0" smtClean="0"/>
              <a:t>See next slide</a:t>
            </a:r>
          </a:p>
          <a:p>
            <a:r>
              <a:rPr lang="en-US" dirty="0" smtClean="0"/>
              <a:t>Crystal collimation test (H8 </a:t>
            </a:r>
            <a:r>
              <a:rPr lang="en-US" dirty="0" err="1" smtClean="0"/>
              <a:t>beamline</a:t>
            </a:r>
            <a:r>
              <a:rPr lang="en-US" dirty="0" smtClean="0"/>
              <a:t>) had to be dropped</a:t>
            </a:r>
          </a:p>
          <a:p>
            <a:r>
              <a:rPr lang="en-US" dirty="0" smtClean="0"/>
              <a:t>Development time required in 2009!</a:t>
            </a:r>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9" name="TextBox 8"/>
          <p:cNvSpPr txBox="1"/>
          <p:nvPr/>
        </p:nvSpPr>
        <p:spPr>
          <a:xfrm>
            <a:off x="5286380" y="785794"/>
            <a:ext cx="3429024" cy="1631216"/>
          </a:xfrm>
          <a:prstGeom prst="rect">
            <a:avLst/>
          </a:prstGeom>
          <a:noFill/>
        </p:spPr>
        <p:txBody>
          <a:bodyPr wrap="square" rtlCol="0">
            <a:spAutoFit/>
          </a:bodyPr>
          <a:lstStyle/>
          <a:p>
            <a:r>
              <a:rPr lang="en-US" dirty="0" smtClean="0"/>
              <a:t>At injection energy, bunch typically loses half intensity  in 2 min (real time of movie), c.f. Nominal injection plateau 47 s.</a:t>
            </a:r>
          </a:p>
        </p:txBody>
      </p:sp>
      <p:sp>
        <p:nvSpPr>
          <p:cNvPr id="10" name="TextBox 9"/>
          <p:cNvSpPr txBox="1"/>
          <p:nvPr/>
        </p:nvSpPr>
        <p:spPr>
          <a:xfrm>
            <a:off x="5438780" y="4798180"/>
            <a:ext cx="3429024" cy="1631216"/>
          </a:xfrm>
          <a:prstGeom prst="rect">
            <a:avLst/>
          </a:prstGeom>
          <a:noFill/>
        </p:spPr>
        <p:txBody>
          <a:bodyPr wrap="square" rtlCol="0">
            <a:spAutoFit/>
          </a:bodyPr>
          <a:lstStyle/>
          <a:p>
            <a:r>
              <a:rPr lang="en-US" dirty="0" smtClean="0"/>
              <a:t>May still improve.  Otherwise considering new filling scheme to shorten this plateau (75ns spacing in LHC).</a:t>
            </a:r>
            <a:endParaRPr lang="en-US" dirty="0"/>
          </a:p>
        </p:txBody>
      </p:sp>
      <p:sp>
        <p:nvSpPr>
          <p:cNvPr id="11" name="Slide Number Placeholder 10"/>
          <p:cNvSpPr>
            <a:spLocks noGrp="1"/>
          </p:cNvSpPr>
          <p:nvPr>
            <p:ph type="sldNum" sz="quarter" idx="12"/>
          </p:nvPr>
        </p:nvSpPr>
        <p:spPr/>
        <p:txBody>
          <a:bodyPr/>
          <a:lstStyle/>
          <a:p>
            <a:pPr>
              <a:defRPr/>
            </a:pPr>
            <a:fld id="{DE98F75D-861A-455B-87F5-291FA885B0F1}" type="slidenum">
              <a:rPr lang="en-GB" smtClean="0"/>
              <a:pPr>
                <a:defRPr/>
              </a:pPr>
              <a:t>24</a:t>
            </a:fld>
            <a:endParaRPr lang="en-GB"/>
          </a:p>
        </p:txBody>
      </p:sp>
      <p:pic>
        <p:nvPicPr>
          <p:cNvPr id="12" name="MR204_1.avi">
            <a:hlinkClick r:id="" action="ppaction://media"/>
          </p:cNvPr>
          <p:cNvPicPr>
            <a:picLocks noRot="1" noChangeAspect="1"/>
          </p:cNvPicPr>
          <p:nvPr>
            <a:videoFile r:link="rId1"/>
          </p:nvPr>
        </p:nvPicPr>
        <p:blipFill>
          <a:blip r:embed="rId4"/>
          <a:stretch>
            <a:fillRect/>
          </a:stretch>
        </p:blipFill>
        <p:spPr>
          <a:xfrm>
            <a:off x="5000628" y="2428868"/>
            <a:ext cx="3429000" cy="2371725"/>
          </a:xfrm>
          <a:prstGeom prst="rect">
            <a:avLst/>
          </a:prstGeom>
        </p:spPr>
      </p:pic>
      <p:sp>
        <p:nvSpPr>
          <p:cNvPr id="13" name="Content Placeholder 12"/>
          <p:cNvSpPr>
            <a:spLocks noGrp="1"/>
          </p:cNvSpPr>
          <p:nvPr>
            <p:ph sz="half" idx="2"/>
          </p:nvPr>
        </p:nvSpPr>
        <p:spPr/>
        <p:txBody>
          <a:bodyPr/>
          <a:lstStyle/>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10" descr="bul-pho-2007-069_01"/>
          <p:cNvPicPr>
            <a:picLocks noChangeAspect="1" noChangeArrowheads="1"/>
          </p:cNvPicPr>
          <p:nvPr/>
        </p:nvPicPr>
        <p:blipFill>
          <a:blip r:embed="rId3"/>
          <a:srcRect/>
          <a:stretch>
            <a:fillRect/>
          </a:stretch>
        </p:blipFill>
        <p:spPr bwMode="auto">
          <a:xfrm>
            <a:off x="71438" y="928670"/>
            <a:ext cx="9001125" cy="2809875"/>
          </a:xfrm>
          <a:prstGeom prst="rect">
            <a:avLst/>
          </a:prstGeom>
          <a:noFill/>
          <a:ln w="9525">
            <a:noFill/>
            <a:miter lim="800000"/>
            <a:headEnd/>
            <a:tailEnd/>
          </a:ln>
        </p:spPr>
      </p:pic>
      <p:sp>
        <p:nvSpPr>
          <p:cNvPr id="10" name="Title 9"/>
          <p:cNvSpPr>
            <a:spLocks noGrp="1"/>
          </p:cNvSpPr>
          <p:nvPr>
            <p:ph type="title"/>
          </p:nvPr>
        </p:nvSpPr>
        <p:spPr>
          <a:xfrm>
            <a:off x="1116013" y="0"/>
            <a:ext cx="7127875" cy="928670"/>
          </a:xfrm>
        </p:spPr>
        <p:txBody>
          <a:bodyPr/>
          <a:lstStyle/>
          <a:p>
            <a:r>
              <a:rPr lang="en-US" dirty="0" smtClean="0">
                <a:solidFill>
                  <a:srgbClr val="003399"/>
                </a:solidFill>
                <a:cs typeface="Arial" pitchFamily="34" charset="0"/>
              </a:rPr>
              <a:t>First beam of lead nuclei ejected from SPS towards LHC</a:t>
            </a:r>
            <a:endParaRPr lang="en-US" dirty="0"/>
          </a:p>
        </p:txBody>
      </p:sp>
      <p:sp>
        <p:nvSpPr>
          <p:cNvPr id="20485" name="Date Placeholder 4"/>
          <p:cNvSpPr>
            <a:spLocks noGrp="1"/>
          </p:cNvSpPr>
          <p:nvPr>
            <p:ph type="dt" sz="half" idx="10"/>
          </p:nvPr>
        </p:nvSpPr>
        <p:spPr>
          <a:noFill/>
        </p:spPr>
        <p:txBody>
          <a:bodyPr/>
          <a:lstStyle/>
          <a:p>
            <a:r>
              <a:rPr lang="en-US" smtClean="0"/>
              <a:t>J.M. Jowett, Quark Matter 2008, Jaipur, 7 February 2008</a:t>
            </a:r>
            <a:endParaRPr lang="en-GB"/>
          </a:p>
        </p:txBody>
      </p:sp>
      <p:sp>
        <p:nvSpPr>
          <p:cNvPr id="9" name="Slide Number Placeholder 8"/>
          <p:cNvSpPr>
            <a:spLocks noGrp="1"/>
          </p:cNvSpPr>
          <p:nvPr>
            <p:ph type="sldNum" sz="quarter" idx="12"/>
          </p:nvPr>
        </p:nvSpPr>
        <p:spPr/>
        <p:txBody>
          <a:bodyPr/>
          <a:lstStyle/>
          <a:p>
            <a:pPr>
              <a:defRPr/>
            </a:pPr>
            <a:fld id="{77553B65-E0CD-4AA3-94E8-0D7C02B3EC0E}" type="slidenum">
              <a:rPr lang="en-GB" smtClean="0"/>
              <a:pPr>
                <a:defRPr/>
              </a:pPr>
              <a:t>25</a:t>
            </a:fld>
            <a:endParaRPr lang="en-GB"/>
          </a:p>
        </p:txBody>
      </p:sp>
      <p:graphicFrame>
        <p:nvGraphicFramePr>
          <p:cNvPr id="6" name="Group 123"/>
          <p:cNvGraphicFramePr>
            <a:graphicFrameLocks/>
          </p:cNvGraphicFramePr>
          <p:nvPr/>
        </p:nvGraphicFramePr>
        <p:xfrm>
          <a:off x="4564335" y="4081482"/>
          <a:ext cx="4079631" cy="1828800"/>
        </p:xfrm>
        <a:graphic>
          <a:graphicData uri="http://schemas.openxmlformats.org/drawingml/2006/table">
            <a:tbl>
              <a:tblPr/>
              <a:tblGrid>
                <a:gridCol w="1094643"/>
                <a:gridCol w="798634"/>
                <a:gridCol w="1008185"/>
                <a:gridCol w="1178169"/>
              </a:tblGrid>
              <a:tr h="252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Parameter</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Design</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Achieved</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Unit</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N</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rPr>
                        <a:t>3.6</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rPr>
                        <a:t>0.7 (*)</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10</a:t>
                      </a:r>
                      <a:r>
                        <a:rPr kumimoji="0" lang="en-US" sz="1400" b="1" i="0" u="none" strike="noStrike" cap="none" normalizeH="0" baseline="30000" dirty="0" smtClean="0">
                          <a:ln>
                            <a:noFill/>
                          </a:ln>
                          <a:solidFill>
                            <a:srgbClr val="002060"/>
                          </a:solidFill>
                          <a:effectLst/>
                          <a:latin typeface="Arial" charset="0"/>
                          <a:ea typeface="Times New Roman" pitchFamily="18" charset="0"/>
                          <a:cs typeface="Arial" charset="0"/>
                        </a:rPr>
                        <a:t>8 </a:t>
                      </a: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ions</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2060"/>
                          </a:solidFill>
                          <a:effectLst/>
                          <a:latin typeface="Symbol" pitchFamily="18" charset="2"/>
                          <a:ea typeface="Times New Roman" pitchFamily="18" charset="0"/>
                          <a:cs typeface="Arial" charset="0"/>
                        </a:rPr>
                        <a:t>e</a:t>
                      </a:r>
                      <a:r>
                        <a:rPr kumimoji="0" lang="en-US" sz="1400" b="1" i="0" u="none" strike="noStrike" cap="none" normalizeH="0" baseline="-30000" dirty="0" err="1" smtClean="0">
                          <a:ln>
                            <a:noFill/>
                          </a:ln>
                          <a:solidFill>
                            <a:srgbClr val="002060"/>
                          </a:solidFill>
                          <a:effectLst/>
                          <a:latin typeface="Arial" charset="0"/>
                          <a:ea typeface="Times New Roman" pitchFamily="18" charset="0"/>
                          <a:cs typeface="Arial" charset="0"/>
                        </a:rPr>
                        <a:t>H</a:t>
                      </a: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 </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rPr>
                        <a:t>6 10</a:t>
                      </a:r>
                      <a:r>
                        <a:rPr kumimoji="0" lang="en-US" sz="1400" b="1" i="0" u="none" strike="noStrike" kern="1200" cap="none" normalizeH="0" baseline="30000" dirty="0" smtClean="0">
                          <a:ln>
                            <a:noFill/>
                          </a:ln>
                          <a:solidFill>
                            <a:srgbClr val="002060"/>
                          </a:solidFill>
                          <a:effectLst/>
                          <a:latin typeface="Arial" charset="0"/>
                          <a:ea typeface="Times New Roman" pitchFamily="18" charset="0"/>
                          <a:cs typeface="Arial" charset="0"/>
                        </a:rPr>
                        <a:t>-3</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rPr>
                        <a:t>6 10</a:t>
                      </a:r>
                      <a:r>
                        <a:rPr kumimoji="0" lang="en-US" sz="1400" b="1" i="0" u="none" strike="noStrike" kern="1200" cap="none" normalizeH="0" baseline="30000" dirty="0" smtClean="0">
                          <a:ln>
                            <a:noFill/>
                          </a:ln>
                          <a:solidFill>
                            <a:srgbClr val="002060"/>
                          </a:solidFill>
                          <a:effectLst/>
                          <a:latin typeface="Arial" charset="0"/>
                          <a:ea typeface="Times New Roman" pitchFamily="18" charset="0"/>
                          <a:cs typeface="Arial" charset="0"/>
                        </a:rPr>
                        <a:t>-3</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2060"/>
                          </a:solidFill>
                          <a:effectLst/>
                          <a:latin typeface="Symbol" pitchFamily="18" charset="2"/>
                          <a:ea typeface="Times New Roman" pitchFamily="18" charset="0"/>
                          <a:cs typeface="Arial" charset="0"/>
                        </a:rPr>
                        <a:t>p</a:t>
                      </a:r>
                      <a:r>
                        <a:rPr kumimoji="0" lang="en-US" sz="1400" b="1" i="0" u="none" strike="noStrike" cap="none" normalizeH="0" baseline="0" dirty="0" err="1" smtClean="0">
                          <a:ln>
                            <a:noFill/>
                          </a:ln>
                          <a:solidFill>
                            <a:srgbClr val="002060"/>
                          </a:solidFill>
                          <a:effectLst/>
                          <a:latin typeface="Arial" charset="0"/>
                          <a:ea typeface="Times New Roman" pitchFamily="18" charset="0"/>
                          <a:cs typeface="Arial" charset="0"/>
                        </a:rPr>
                        <a:t>.mm.mrad</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Symbol" pitchFamily="18" charset="2"/>
                          <a:ea typeface="Times New Roman" pitchFamily="18" charset="0"/>
                          <a:cs typeface="Arial" charset="0"/>
                        </a:rPr>
                        <a:t>e</a:t>
                      </a:r>
                      <a:r>
                        <a:rPr kumimoji="0" lang="en-US" sz="1400" b="1" i="0" u="none" strike="noStrike" cap="none" normalizeH="0" baseline="-30000" smtClean="0">
                          <a:ln>
                            <a:noFill/>
                          </a:ln>
                          <a:solidFill>
                            <a:srgbClr val="002060"/>
                          </a:solidFill>
                          <a:effectLst/>
                          <a:latin typeface="Arial" charset="0"/>
                          <a:ea typeface="Times New Roman" pitchFamily="18" charset="0"/>
                          <a:cs typeface="Arial" charset="0"/>
                        </a:rPr>
                        <a:t>V</a:t>
                      </a: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 </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rPr>
                        <a:t>6 10</a:t>
                      </a:r>
                      <a:r>
                        <a:rPr kumimoji="0" lang="en-US" sz="1400" b="1" i="0" u="none" strike="noStrike" cap="none" normalizeH="0" baseline="30000" dirty="0" smtClean="0">
                          <a:ln>
                            <a:noFill/>
                          </a:ln>
                          <a:solidFill>
                            <a:srgbClr val="002060"/>
                          </a:solidFill>
                          <a:effectLst/>
                          <a:latin typeface="Comic Sans MS" pitchFamily="66" charset="0"/>
                          <a:ea typeface="Times New Roman" pitchFamily="18" charset="0"/>
                          <a:cs typeface="Arial" charset="0"/>
                        </a:rPr>
                        <a:t>-3</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rPr>
                        <a:t>6 10</a:t>
                      </a:r>
                      <a:r>
                        <a:rPr kumimoji="0" lang="en-US" sz="1400" b="1" i="0" u="none" strike="noStrike" kern="1200" cap="none" normalizeH="0" baseline="30000" dirty="0" smtClean="0">
                          <a:ln>
                            <a:noFill/>
                          </a:ln>
                          <a:solidFill>
                            <a:srgbClr val="002060"/>
                          </a:solidFill>
                          <a:effectLst/>
                          <a:latin typeface="Arial" charset="0"/>
                          <a:ea typeface="Times New Roman" pitchFamily="18" charset="0"/>
                          <a:cs typeface="Arial" charset="0"/>
                        </a:rPr>
                        <a:t>-3</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2060"/>
                          </a:solidFill>
                          <a:effectLst/>
                          <a:latin typeface="Symbol" pitchFamily="18" charset="2"/>
                          <a:ea typeface="Times New Roman" pitchFamily="18" charset="0"/>
                          <a:cs typeface="Arial" charset="0"/>
                        </a:rPr>
                        <a:t>p</a:t>
                      </a:r>
                      <a:r>
                        <a:rPr kumimoji="0" lang="en-US" sz="1400" b="1" i="0" u="none" strike="noStrike" cap="none" normalizeH="0" baseline="0" dirty="0" err="1" smtClean="0">
                          <a:ln>
                            <a:noFill/>
                          </a:ln>
                          <a:solidFill>
                            <a:srgbClr val="002060"/>
                          </a:solidFill>
                          <a:effectLst/>
                          <a:latin typeface="Arial" charset="0"/>
                          <a:ea typeface="Times New Roman" pitchFamily="18" charset="0"/>
                          <a:cs typeface="Arial" charset="0"/>
                        </a:rPr>
                        <a:t>.mm.mrad</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Symbol" pitchFamily="18" charset="2"/>
                          <a:ea typeface="Times New Roman" pitchFamily="18" charset="0"/>
                          <a:cs typeface="Arial" charset="0"/>
                        </a:rPr>
                        <a:t>e</a:t>
                      </a:r>
                      <a:r>
                        <a:rPr kumimoji="0" lang="en-US" sz="1400" b="1" i="0" u="none" strike="noStrike" cap="none" normalizeH="0" baseline="30000" smtClean="0">
                          <a:ln>
                            <a:noFill/>
                          </a:ln>
                          <a:solidFill>
                            <a:srgbClr val="002060"/>
                          </a:solidFill>
                          <a:effectLst/>
                          <a:latin typeface="Symbol" pitchFamily="18" charset="2"/>
                          <a:ea typeface="Times New Roman" pitchFamily="18" charset="0"/>
                          <a:cs typeface="Arial" charset="0"/>
                        </a:rPr>
                        <a:t>*</a:t>
                      </a:r>
                      <a:r>
                        <a:rPr kumimoji="0" lang="en-US" sz="1400" b="1" i="0" u="none" strike="noStrike" cap="none" normalizeH="0" baseline="-30000" smtClean="0">
                          <a:ln>
                            <a:noFill/>
                          </a:ln>
                          <a:solidFill>
                            <a:srgbClr val="002060"/>
                          </a:solidFill>
                          <a:effectLst/>
                          <a:latin typeface="Arial" charset="0"/>
                          <a:ea typeface="Times New Roman" pitchFamily="18" charset="0"/>
                          <a:cs typeface="Arial" charset="0"/>
                        </a:rPr>
                        <a:t>H</a:t>
                      </a: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 </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rPr>
                        <a:t>1.2</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rPr>
                        <a:t>1.2</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Symbol" pitchFamily="18" charset="2"/>
                          <a:ea typeface="Times New Roman" pitchFamily="18" charset="0"/>
                          <a:cs typeface="Arial" charset="0"/>
                        </a:rPr>
                        <a:t>m</a:t>
                      </a:r>
                      <a:r>
                        <a:rPr kumimoji="0" lang="en-US" sz="1400" b="1" i="0" u="none" strike="noStrike" cap="none" normalizeH="0" baseline="0" smtClean="0">
                          <a:ln>
                            <a:noFill/>
                          </a:ln>
                          <a:solidFill>
                            <a:srgbClr val="002060"/>
                          </a:solidFill>
                          <a:effectLst/>
                          <a:latin typeface="Arial" charset="0"/>
                          <a:ea typeface="Times New Roman" pitchFamily="18" charset="0"/>
                          <a:cs typeface="Arial" charset="0"/>
                        </a:rPr>
                        <a:t>m</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Symbol" pitchFamily="18" charset="2"/>
                          <a:ea typeface="Times New Roman" pitchFamily="18" charset="0"/>
                          <a:cs typeface="Arial" charset="0"/>
                        </a:rPr>
                        <a:t>e</a:t>
                      </a:r>
                      <a:r>
                        <a:rPr kumimoji="0" lang="en-US" sz="1400" b="1" i="0" u="none" strike="noStrike" cap="none" normalizeH="0" baseline="30000" smtClean="0">
                          <a:ln>
                            <a:noFill/>
                          </a:ln>
                          <a:solidFill>
                            <a:srgbClr val="002060"/>
                          </a:solidFill>
                          <a:effectLst/>
                          <a:latin typeface="Symbol" pitchFamily="18" charset="2"/>
                          <a:ea typeface="Times New Roman" pitchFamily="18" charset="0"/>
                          <a:cs typeface="Arial" charset="0"/>
                        </a:rPr>
                        <a:t>*</a:t>
                      </a:r>
                      <a:r>
                        <a:rPr kumimoji="0" lang="en-US" sz="1400" b="1" i="0" u="none" strike="noStrike" cap="none" normalizeH="0" baseline="-30000" smtClean="0">
                          <a:ln>
                            <a:noFill/>
                          </a:ln>
                          <a:solidFill>
                            <a:srgbClr val="002060"/>
                          </a:solidFill>
                          <a:effectLst/>
                          <a:latin typeface="Arial" charset="0"/>
                          <a:ea typeface="Times New Roman" pitchFamily="18" charset="0"/>
                          <a:cs typeface="Arial" charset="0"/>
                        </a:rPr>
                        <a:t>V</a:t>
                      </a:r>
                      <a:endPar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rPr>
                        <a:t>1.2</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Comic Sans MS" pitchFamily="66" charset="0"/>
                          <a:ea typeface="Times New Roman" pitchFamily="18" charset="0"/>
                          <a:cs typeface="Arial" charset="0"/>
                        </a:rPr>
                        <a:t>1.2</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Symbol" pitchFamily="18" charset="2"/>
                          <a:ea typeface="Times New Roman" pitchFamily="18" charset="0"/>
                          <a:cs typeface="Arial" charset="0"/>
                        </a:rPr>
                        <a:t>m</a:t>
                      </a:r>
                      <a:r>
                        <a:rPr kumimoji="0" lang="en-US" sz="1400" b="1" i="0" u="none" strike="noStrike" cap="none" normalizeH="0" baseline="0" dirty="0" smtClean="0">
                          <a:ln>
                            <a:noFill/>
                          </a:ln>
                          <a:solidFill>
                            <a:srgbClr val="002060"/>
                          </a:solidFill>
                          <a:effectLst/>
                          <a:latin typeface="Arial" charset="0"/>
                          <a:ea typeface="Times New Roman" pitchFamily="18" charset="0"/>
                          <a:cs typeface="Arial" charset="0"/>
                        </a:rPr>
                        <a:t>m</a:t>
                      </a:r>
                      <a:endParaRPr kumimoji="0" lang="en-US" sz="1400" b="1" i="0" u="none" strike="noStrike" cap="none" normalizeH="0" baseline="0" dirty="0" smtClean="0">
                        <a:ln>
                          <a:noFill/>
                        </a:ln>
                        <a:solidFill>
                          <a:srgbClr val="002060"/>
                        </a:solidFill>
                        <a:effectLst/>
                        <a:latin typeface="Comic Sans MS" pitchFamily="66"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0" y="3714752"/>
            <a:ext cx="4429124" cy="2677656"/>
          </a:xfrm>
          <a:prstGeom prst="rect">
            <a:avLst/>
          </a:prstGeom>
          <a:noFill/>
        </p:spPr>
        <p:txBody>
          <a:bodyPr wrap="square" rtlCol="0">
            <a:spAutoFit/>
          </a:bodyPr>
          <a:lstStyle/>
          <a:p>
            <a:pPr marL="342900" indent="-342900" eaLnBrk="1" hangingPunct="1">
              <a:spcBef>
                <a:spcPct val="20000"/>
              </a:spcBef>
              <a:buFontTx/>
              <a:buChar char="•"/>
            </a:pPr>
            <a:r>
              <a:rPr lang="en-US" dirty="0" smtClean="0"/>
              <a:t>TI2 line set up for protons worked first time (same </a:t>
            </a:r>
            <a:r>
              <a:rPr lang="en-US" dirty="0"/>
              <a:t>magnetic </a:t>
            </a:r>
            <a:r>
              <a:rPr lang="en-US" dirty="0" smtClean="0"/>
              <a:t>rigidity) </a:t>
            </a:r>
            <a:endParaRPr lang="en-US" dirty="0"/>
          </a:p>
          <a:p>
            <a:pPr marL="342900" indent="-342900" eaLnBrk="1" hangingPunct="1">
              <a:spcBef>
                <a:spcPct val="20000"/>
              </a:spcBef>
              <a:buFontTx/>
              <a:buChar char="•"/>
            </a:pPr>
            <a:r>
              <a:rPr lang="en-US" dirty="0" smtClean="0"/>
              <a:t>No </a:t>
            </a:r>
            <a:r>
              <a:rPr lang="en-US" dirty="0"/>
              <a:t>synchronization of extracted beam (yet)</a:t>
            </a:r>
          </a:p>
          <a:p>
            <a:pPr marL="342900" indent="-342900" eaLnBrk="1" hangingPunct="1">
              <a:spcBef>
                <a:spcPct val="20000"/>
              </a:spcBef>
              <a:buFontTx/>
              <a:buChar char="•"/>
            </a:pPr>
            <a:r>
              <a:rPr lang="en-US" dirty="0"/>
              <a:t>(*) Extracted </a:t>
            </a:r>
            <a:r>
              <a:rPr lang="en-US" dirty="0" smtClean="0"/>
              <a:t>intensity </a:t>
            </a:r>
            <a:r>
              <a:rPr lang="en-US" dirty="0"/>
              <a:t>was ~20% of design </a:t>
            </a:r>
            <a:r>
              <a:rPr lang="en-US" dirty="0" smtClean="0"/>
              <a:t>due </a:t>
            </a:r>
            <a:r>
              <a:rPr lang="en-US" dirty="0"/>
              <a:t>to vacuum leak in PS, but 90% design intensity had been accelerated 2 weeks </a:t>
            </a:r>
            <a:r>
              <a:rPr lang="en-US" dirty="0" smtClean="0"/>
              <a:t>before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Pb-Pb</a:t>
            </a:r>
            <a:r>
              <a:rPr lang="en-US" dirty="0" smtClean="0"/>
              <a:t> Collisions </a:t>
            </a:r>
            <a:br>
              <a:rPr lang="en-US" dirty="0" smtClean="0"/>
            </a:br>
            <a:r>
              <a:rPr lang="en-US" dirty="0" smtClean="0"/>
              <a:t>in the LHC</a:t>
            </a:r>
            <a:endParaRPr lang="en-US" dirty="0"/>
          </a:p>
        </p:txBody>
      </p:sp>
      <p:sp>
        <p:nvSpPr>
          <p:cNvPr id="2" name="Date Placeholder 1"/>
          <p:cNvSpPr>
            <a:spLocks noGrp="1"/>
          </p:cNvSpPr>
          <p:nvPr>
            <p:ph type="dt" sz="half" idx="10"/>
          </p:nvPr>
        </p:nvSpPr>
        <p:spPr/>
        <p:txBody>
          <a:bodyPr/>
          <a:lstStyle/>
          <a:p>
            <a:pPr>
              <a:defRPr/>
            </a:pPr>
            <a:r>
              <a:rPr lang="en-US" smtClean="0"/>
              <a:t>J.M. Jowett, Quark Matter 2008, Jaipur, 7 February 2008</a:t>
            </a:r>
            <a:endParaRPr lang="en-GB"/>
          </a:p>
        </p:txBody>
      </p:sp>
      <p:sp>
        <p:nvSpPr>
          <p:cNvPr id="5" name="Slide Number Placeholder 4"/>
          <p:cNvSpPr>
            <a:spLocks noGrp="1"/>
          </p:cNvSpPr>
          <p:nvPr>
            <p:ph type="sldNum" sz="quarter" idx="11"/>
          </p:nvPr>
        </p:nvSpPr>
        <p:spPr/>
        <p:txBody>
          <a:bodyPr/>
          <a:lstStyle/>
          <a:p>
            <a:pPr>
              <a:defRPr/>
            </a:pPr>
            <a:fld id="{0A05ED53-066E-4F08-B7AA-7BEF8758BF1E}" type="slidenum">
              <a:rPr lang="en-GB" smtClean="0"/>
              <a:pPr>
                <a:defRPr/>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mtClean="0"/>
          </a:p>
        </p:txBody>
      </p:sp>
      <p:sp>
        <p:nvSpPr>
          <p:cNvPr id="3" name="Content Placeholder 2"/>
          <p:cNvSpPr>
            <a:spLocks noGrp="1"/>
          </p:cNvSpPr>
          <p:nvPr>
            <p:ph idx="1"/>
          </p:nvPr>
        </p:nvSpPr>
        <p:spPr/>
        <p:txBody>
          <a:bodyPr/>
          <a:lstStyle/>
          <a:p>
            <a:pPr>
              <a:defRPr/>
            </a:pPr>
            <a:r>
              <a:rPr lang="en-US" b="1" dirty="0" smtClean="0"/>
              <a:t>The LHC will collide lead nuclei at centre-of-mass energies of 5.5 TeV per colliding nucleon pair. </a:t>
            </a:r>
          </a:p>
          <a:p>
            <a:pPr>
              <a:defRPr/>
            </a:pPr>
            <a:r>
              <a:rPr lang="en-US" b="1" dirty="0" smtClean="0"/>
              <a:t>This leap to 28 times beyond what is presently accessible will open up a new regime, not only in the experimental study of nuclear matter, but also in the beam physics of hadron colliders. </a:t>
            </a:r>
          </a:p>
        </p:txBody>
      </p:sp>
      <p:sp>
        <p:nvSpPr>
          <p:cNvPr id="21508"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2"/>
          <p:cNvSpPr>
            <a:spLocks noGrp="1"/>
          </p:cNvSpPr>
          <p:nvPr>
            <p:ph type="dt" sz="half" idx="10"/>
          </p:nvPr>
        </p:nvSpPr>
        <p:spPr/>
        <p:txBody>
          <a:bodyPr/>
          <a:lstStyle/>
          <a:p>
            <a:r>
              <a:rPr lang="en-US" smtClean="0"/>
              <a:t>J.M. Jowett, Quark Matter 2008, Jaipur, 7 February 2008</a:t>
            </a:r>
            <a:endParaRPr lang="en-GB"/>
          </a:p>
        </p:txBody>
      </p:sp>
      <p:sp>
        <p:nvSpPr>
          <p:cNvPr id="61" name="Slide Number Placeholder 4"/>
          <p:cNvSpPr>
            <a:spLocks noGrp="1"/>
          </p:cNvSpPr>
          <p:nvPr>
            <p:ph type="sldNum" sz="quarter" idx="12"/>
          </p:nvPr>
        </p:nvSpPr>
        <p:spPr/>
        <p:txBody>
          <a:bodyPr/>
          <a:lstStyle/>
          <a:p>
            <a:fld id="{FE31DC00-B343-4A18-8047-19FAB7987DC3}" type="slidenum">
              <a:rPr lang="en-GB"/>
              <a:pPr/>
              <a:t>28</a:t>
            </a:fld>
            <a:endParaRPr lang="en-GB"/>
          </a:p>
        </p:txBody>
      </p:sp>
      <p:sp>
        <p:nvSpPr>
          <p:cNvPr id="982018" name="Rectangle 2"/>
          <p:cNvSpPr>
            <a:spLocks noGrp="1" noChangeArrowheads="1"/>
          </p:cNvSpPr>
          <p:nvPr>
            <p:ph type="title"/>
          </p:nvPr>
        </p:nvSpPr>
        <p:spPr>
          <a:xfrm>
            <a:off x="1116013" y="228600"/>
            <a:ext cx="7127875" cy="1057260"/>
          </a:xfrm>
        </p:spPr>
        <p:txBody>
          <a:bodyPr/>
          <a:lstStyle/>
          <a:p>
            <a:r>
              <a:rPr lang="en-US" dirty="0"/>
              <a:t>Nominal vs. Early Ion Beam: </a:t>
            </a:r>
            <a:r>
              <a:rPr lang="en-US" dirty="0" smtClean="0"/>
              <a:t/>
            </a:r>
            <a:br>
              <a:rPr lang="en-US" dirty="0" smtClean="0"/>
            </a:br>
            <a:r>
              <a:rPr lang="en-US" dirty="0" smtClean="0"/>
              <a:t>Key </a:t>
            </a:r>
            <a:r>
              <a:rPr lang="en-US" dirty="0"/>
              <a:t>Parameters</a:t>
            </a:r>
          </a:p>
        </p:txBody>
      </p:sp>
      <p:graphicFrame>
        <p:nvGraphicFramePr>
          <p:cNvPr id="982019" name="Group 3"/>
          <p:cNvGraphicFramePr>
            <a:graphicFrameLocks noGrp="1"/>
          </p:cNvGraphicFramePr>
          <p:nvPr/>
        </p:nvGraphicFramePr>
        <p:xfrm>
          <a:off x="468313" y="1557338"/>
          <a:ext cx="8010525" cy="3362008"/>
        </p:xfrm>
        <a:graphic>
          <a:graphicData uri="http://schemas.openxmlformats.org/drawingml/2006/table">
            <a:tbl>
              <a:tblPr/>
              <a:tblGrid>
                <a:gridCol w="3221037"/>
                <a:gridCol w="1387475"/>
                <a:gridCol w="1755775"/>
                <a:gridCol w="1646238"/>
              </a:tblGrid>
              <a:tr h="32543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Nominal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Early Beam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Energy per nucleon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TeV/n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2.76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Initial Luminosity L</a:t>
                      </a:r>
                      <a:r>
                        <a:rPr kumimoji="1" lang="en-US" sz="1600" b="0" i="0" u="none" strike="noStrike" cap="none" normalizeH="0" baseline="-20000" smtClean="0">
                          <a:ln>
                            <a:noFill/>
                          </a:ln>
                          <a:solidFill>
                            <a:srgbClr val="FF0000"/>
                          </a:solidFill>
                          <a:effectLst>
                            <a:outerShdw blurRad="38100" dist="38100" dir="2700000" algn="tl">
                              <a:srgbClr val="C0C0C0"/>
                            </a:outerShdw>
                          </a:effectLst>
                          <a:latin typeface="Tahoma" pitchFamily="34" charset="0"/>
                        </a:rPr>
                        <a:t>0</a:t>
                      </a:r>
                      <a:endPar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 cm</a:t>
                      </a:r>
                      <a:r>
                        <a:rPr kumimoji="1" lang="en-US" sz="1600" b="1" i="0" u="none" strike="noStrike" cap="none" normalizeH="0" baseline="30000" smtClean="0">
                          <a:ln>
                            <a:noFill/>
                          </a:ln>
                          <a:solidFill>
                            <a:srgbClr val="FF0000"/>
                          </a:solidFill>
                          <a:effectLst>
                            <a:outerShdw blurRad="38100" dist="38100" dir="2700000" algn="tl">
                              <a:srgbClr val="C0C0C0"/>
                            </a:outerShdw>
                          </a:effectLst>
                          <a:latin typeface="Tahoma" pitchFamily="34" charset="0"/>
                        </a:rPr>
                        <a:t>-2</a:t>
                      </a: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 s</a:t>
                      </a:r>
                      <a:r>
                        <a:rPr kumimoji="1" lang="en-US" sz="1600" b="1" i="0" u="none" strike="noStrike" cap="none" normalizeH="0" baseline="30000" smtClean="0">
                          <a:ln>
                            <a:noFill/>
                          </a:ln>
                          <a:solidFill>
                            <a:srgbClr val="FF0000"/>
                          </a:solidFill>
                          <a:effectLst>
                            <a:outerShdw blurRad="38100" dist="38100" dir="2700000" algn="tl">
                              <a:srgbClr val="C0C0C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1 10</a:t>
                      </a:r>
                      <a:r>
                        <a:rPr kumimoji="1" lang="en-US" sz="1600" b="1" i="0" u="none" strike="noStrike" cap="none" normalizeH="0" baseline="30000" smtClean="0">
                          <a:ln>
                            <a:noFill/>
                          </a:ln>
                          <a:solidFill>
                            <a:srgbClr val="FF0000"/>
                          </a:solidFill>
                          <a:effectLst>
                            <a:outerShdw blurRad="38100" dist="38100" dir="2700000" algn="tl">
                              <a:srgbClr val="C0C0C0"/>
                            </a:outerShdw>
                          </a:effectLst>
                          <a:latin typeface="Tahoma" pitchFamily="34" charset="0"/>
                        </a:rPr>
                        <a:t>27</a:t>
                      </a:r>
                      <a:endParaRPr kumimoji="1" lang="en-US" sz="1600" b="1" i="0"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5 10</a:t>
                      </a:r>
                      <a:r>
                        <a:rPr kumimoji="1" lang="en-US" sz="1600" b="1" i="0" u="none" strike="noStrike" cap="none" normalizeH="0" baseline="30000" smtClean="0">
                          <a:ln>
                            <a:noFill/>
                          </a:ln>
                          <a:solidFill>
                            <a:srgbClr val="FF0000"/>
                          </a:solidFill>
                          <a:effectLst>
                            <a:outerShdw blurRad="38100" dist="38100" dir="2700000" algn="tl">
                              <a:srgbClr val="C0C0C0"/>
                            </a:outerShdw>
                          </a:effectLst>
                          <a:latin typeface="Tahoma" pitchFamily="34" charset="0"/>
                        </a:rPr>
                        <a:t>25</a:t>
                      </a:r>
                      <a:endParaRPr kumimoji="1" lang="en-US" sz="1600" b="1" i="0"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No. bunches/bunch harmonic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endPar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592/891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62/66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Bunch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1350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Symbol" pitchFamily="18" charset="2"/>
                        </a:rPr>
                        <a:t>b</a:t>
                      </a:r>
                      <a:r>
                        <a:rPr kumimoji="1" lang="en-US" sz="1600" b="0" i="0" u="none" strike="noStrike" cap="none" normalizeH="0" baseline="30000" smtClean="0">
                          <a:ln>
                            <a:noFill/>
                          </a:ln>
                          <a:solidFill>
                            <a:srgbClr val="FF0000"/>
                          </a:solidFill>
                          <a:effectLst>
                            <a:outerShdw blurRad="38100" dist="38100" dir="2700000" algn="tl">
                              <a:srgbClr val="C0C0C0"/>
                            </a:outerShdw>
                          </a:effectLst>
                          <a:latin typeface="Tahoma" pitchFamily="34" charset="0"/>
                        </a:rPr>
                        <a:t>*</a:t>
                      </a:r>
                      <a:endParaRPr kumimoji="1" lang="en-US" sz="1600" b="0" i="0" u="none" strike="noStrike" cap="none" normalizeH="0" baseline="0" smtClean="0">
                        <a:ln>
                          <a:noFill/>
                        </a:ln>
                        <a:solidFill>
                          <a:srgbClr val="FF0000"/>
                        </a:solidFill>
                        <a:effectLst>
                          <a:outerShdw blurRad="38100" dist="38100" dir="2700000" algn="tl">
                            <a:srgbClr val="C0C0C0"/>
                          </a:outerShdw>
                        </a:effectLst>
                        <a:latin typeface="Wingdings" pitchFamily="2"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0.5 (same as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Number of Pb ions/bunch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endPar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7 10</a:t>
                      </a:r>
                      <a:r>
                        <a:rPr kumimoji="1" lang="en-US" sz="1600" b="1" i="0" u="none" strike="noStrike" cap="none" normalizeH="0" baseline="30000" smtClean="0">
                          <a:ln>
                            <a:noFill/>
                          </a:ln>
                          <a:solidFill>
                            <a:schemeClr val="tx1"/>
                          </a:solidFill>
                          <a:effectLst>
                            <a:outerShdw blurRad="38100" dist="38100" dir="2700000" algn="tl">
                              <a:srgbClr val="C0C0C0"/>
                            </a:outerShdw>
                          </a:effectLst>
                          <a:latin typeface="Tahom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rPr>
                        <a:t>7 10</a:t>
                      </a:r>
                      <a:r>
                        <a:rPr kumimoji="1" lang="en-US" sz="1600" b="1" i="0" u="none" strike="noStrike" cap="none" normalizeH="0" baseline="30000" smtClean="0">
                          <a:ln>
                            <a:noFill/>
                          </a:ln>
                          <a:solidFill>
                            <a:schemeClr val="tx1"/>
                          </a:solidFill>
                          <a:effectLst>
                            <a:outerShdw blurRad="38100" dist="38100" dir="2700000" algn="tl">
                              <a:srgbClr val="C0C0C0"/>
                            </a:outerShdw>
                          </a:effectLst>
                          <a:latin typeface="Tahoma" pitchFamily="34" charset="0"/>
                        </a:rPr>
                        <a:t>7</a:t>
                      </a:r>
                      <a:endParaRPr kumimoji="1" lang="en-US" sz="1600" b="1"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Transv. norm. RMS emittance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m</a:t>
                      </a: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m</a:t>
                      </a:r>
                      <a:endParaRPr kumimoji="1" lang="en-US" sz="1600" b="0" i="0" u="none" strike="noStrike" cap="none" normalizeH="0" baseline="0" smtClean="0">
                        <a:ln>
                          <a:noFill/>
                        </a:ln>
                        <a:solidFill>
                          <a:schemeClr val="tx1"/>
                        </a:solidFill>
                        <a:effectLst>
                          <a:outerShdw blurRad="38100" dist="38100" dir="2700000" algn="tl">
                            <a:srgbClr val="C0C0C0"/>
                          </a:outerShdw>
                        </a:effectLst>
                        <a:latin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Longitudinal emittance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eV s/charge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Luminosity half-life (1,2,3 expts.)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8, 4.5, 3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75000"/>
                        <a:buFont typeface="Monotype Sorts" pitchFamily="2" charset="2"/>
                        <a:buNone/>
                        <a:tabLst/>
                      </a:pPr>
                      <a:r>
                        <a:rPr kumimoji="1" lang="en-US" sz="1600" b="0" i="0" u="none" strike="noStrike" cap="none" normalizeH="0" baseline="0" smtClean="0">
                          <a:ln>
                            <a:noFill/>
                          </a:ln>
                          <a:solidFill>
                            <a:srgbClr val="FF0000"/>
                          </a:solidFill>
                          <a:effectLst>
                            <a:outerShdw blurRad="38100" dist="38100" dir="2700000" algn="tl">
                              <a:srgbClr val="C0C0C0"/>
                            </a:outerShdw>
                          </a:effectLst>
                          <a:latin typeface="Tahoma" pitchFamily="34" charset="0"/>
                        </a:rPr>
                        <a:t>14, 7.5, 5.5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J.M. Jowett, Quark Matter 2008, Jaipur, 7 February 2008</a:t>
            </a:r>
            <a:endParaRPr lang="en-GB"/>
          </a:p>
        </p:txBody>
      </p:sp>
      <p:sp>
        <p:nvSpPr>
          <p:cNvPr id="5" name="Slide Number Placeholder 5"/>
          <p:cNvSpPr>
            <a:spLocks noGrp="1"/>
          </p:cNvSpPr>
          <p:nvPr>
            <p:ph type="sldNum" sz="quarter" idx="12"/>
          </p:nvPr>
        </p:nvSpPr>
        <p:spPr/>
        <p:txBody>
          <a:bodyPr/>
          <a:lstStyle/>
          <a:p>
            <a:fld id="{86B61300-AA0A-4729-889E-B91744ADE0F3}" type="slidenum">
              <a:rPr lang="en-GB"/>
              <a:pPr/>
              <a:t>29</a:t>
            </a:fld>
            <a:endParaRPr lang="en-GB"/>
          </a:p>
        </p:txBody>
      </p:sp>
      <p:sp>
        <p:nvSpPr>
          <p:cNvPr id="1120258" name="Rectangle 2"/>
          <p:cNvSpPr>
            <a:spLocks noGrp="1" noChangeArrowheads="1"/>
          </p:cNvSpPr>
          <p:nvPr>
            <p:ph type="title"/>
          </p:nvPr>
        </p:nvSpPr>
        <p:spPr/>
        <p:txBody>
          <a:bodyPr/>
          <a:lstStyle/>
          <a:p>
            <a:r>
              <a:rPr lang="en-GB"/>
              <a:t>Nominal scheme parameters</a:t>
            </a:r>
            <a:endParaRPr lang="en-US"/>
          </a:p>
        </p:txBody>
      </p:sp>
      <p:pic>
        <p:nvPicPr>
          <p:cNvPr id="1120259" name="Picture 3"/>
          <p:cNvPicPr>
            <a:picLocks noGrp="1" noChangeAspect="1" noChangeArrowheads="1"/>
          </p:cNvPicPr>
          <p:nvPr>
            <p:ph idx="1"/>
          </p:nvPr>
        </p:nvPicPr>
        <p:blipFill>
          <a:blip r:embed="rId3"/>
          <a:srcRect/>
          <a:stretch>
            <a:fillRect/>
          </a:stretch>
        </p:blipFill>
        <p:spPr>
          <a:xfrm>
            <a:off x="457200" y="1193800"/>
            <a:ext cx="8229600" cy="48291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Status of the LHC</a:t>
            </a:r>
            <a:endParaRPr lang="en-US" dirty="0"/>
          </a:p>
        </p:txBody>
      </p:sp>
      <p:sp>
        <p:nvSpPr>
          <p:cNvPr id="3" name="Content Placeholder 2"/>
          <p:cNvSpPr>
            <a:spLocks noGrp="1"/>
          </p:cNvSpPr>
          <p:nvPr>
            <p:ph idx="1"/>
          </p:nvPr>
        </p:nvSpPr>
        <p:spPr/>
        <p:txBody>
          <a:bodyPr/>
          <a:lstStyle/>
          <a:p>
            <a:pPr>
              <a:defRPr/>
            </a:pPr>
            <a:r>
              <a:rPr lang="en-US" dirty="0" smtClean="0"/>
              <a:t>We are almost at the end of the long road from the first public “Feasibility Study of a Large Hadron Collider in the LEP Tunnel” (1984) to colliding protons and heavy nuclei in the LHC.</a:t>
            </a:r>
            <a:endParaRPr lang="en-US" dirty="0" smtClean="0">
              <a:effectLst>
                <a:outerShdw blurRad="50800" dist="38100" algn="tr" rotWithShape="0">
                  <a:prstClr val="black">
                    <a:alpha val="40000"/>
                  </a:prstClr>
                </a:outerShdw>
              </a:effectLst>
            </a:endParaRPr>
          </a:p>
          <a:p>
            <a:pPr>
              <a:defRPr/>
            </a:pPr>
            <a:r>
              <a:rPr lang="en-US" dirty="0" smtClean="0">
                <a:effectLst>
                  <a:outerShdw blurRad="50800" dist="38100" algn="tr" rotWithShape="0">
                    <a:prstClr val="black">
                      <a:alpha val="40000"/>
                    </a:prstClr>
                  </a:outerShdw>
                </a:effectLst>
              </a:rPr>
              <a:t>Enormous efforts made in recent years to minimise slippage of the schedule.</a:t>
            </a:r>
            <a:endParaRPr lang="en-US" dirty="0" smtClean="0"/>
          </a:p>
          <a:p>
            <a:pPr>
              <a:defRPr/>
            </a:pPr>
            <a:r>
              <a:rPr lang="en-US" dirty="0" smtClean="0">
                <a:effectLst>
                  <a:outerShdw blurRad="50800" dist="38100" algn="tr" rotWithShape="0">
                    <a:prstClr val="black">
                      <a:alpha val="40000"/>
                    </a:prstClr>
                  </a:outerShdw>
                </a:effectLst>
              </a:rPr>
              <a:t>Solutions to engineering setbacks have been found and implemented</a:t>
            </a:r>
          </a:p>
          <a:p>
            <a:pPr lvl="2" indent="-342900">
              <a:buSzPct val="75000"/>
              <a:defRPr/>
            </a:pPr>
            <a:r>
              <a:rPr lang="en-US" dirty="0" smtClean="0">
                <a:effectLst>
                  <a:outerShdw blurRad="50800" dist="38100" algn="tr" rotWithShape="0">
                    <a:prstClr val="black">
                      <a:alpha val="40000"/>
                    </a:prstClr>
                  </a:outerShdw>
                </a:effectLst>
                <a:ea typeface="+mn-ea"/>
                <a:cs typeface="+mn-cs"/>
              </a:rPr>
              <a:t>Main cryogenic line (QRL)</a:t>
            </a:r>
          </a:p>
          <a:p>
            <a:pPr lvl="2" indent="-342900">
              <a:buSzPct val="75000"/>
              <a:defRPr/>
            </a:pPr>
            <a:r>
              <a:rPr lang="en-US" dirty="0" smtClean="0">
                <a:effectLst>
                  <a:outerShdw blurRad="50800" dist="38100" algn="tr" rotWithShape="0">
                    <a:prstClr val="black">
                      <a:alpha val="40000"/>
                    </a:prstClr>
                  </a:outerShdw>
                </a:effectLst>
                <a:ea typeface="+mn-ea"/>
                <a:cs typeface="+mn-cs"/>
              </a:rPr>
              <a:t>Low-beta (“triplet”) quadrupoles</a:t>
            </a:r>
          </a:p>
          <a:p>
            <a:pPr lvl="2" indent="-342900">
              <a:buSzPct val="75000"/>
              <a:defRPr/>
            </a:pPr>
            <a:r>
              <a:rPr lang="en-US" dirty="0" smtClean="0">
                <a:effectLst>
                  <a:outerShdw blurRad="50800" dist="38100" algn="tr" rotWithShape="0">
                    <a:prstClr val="black">
                      <a:alpha val="40000"/>
                    </a:prstClr>
                  </a:outerShdw>
                </a:effectLst>
                <a:ea typeface="+mn-ea"/>
                <a:cs typeface="+mn-cs"/>
              </a:rPr>
              <a:t>Plug-in modules for vacuum interconnects</a:t>
            </a:r>
            <a:endParaRPr lang="en-US" dirty="0" smtClean="0">
              <a:effectLst>
                <a:outerShdw blurRad="50800" dist="38100" algn="tr" rotWithShape="0">
                  <a:prstClr val="black">
                    <a:alpha val="40000"/>
                  </a:prstClr>
                </a:outerShdw>
              </a:effectLst>
            </a:endParaRPr>
          </a:p>
          <a:p>
            <a:pPr>
              <a:defRPr/>
            </a:pPr>
            <a:r>
              <a:rPr lang="en-US" dirty="0" smtClean="0">
                <a:effectLst>
                  <a:outerShdw blurRad="50800" dist="38100" algn="tr" rotWithShape="0">
                    <a:prstClr val="black">
                      <a:alpha val="40000"/>
                    </a:prstClr>
                  </a:outerShdw>
                </a:effectLst>
              </a:rPr>
              <a:t>Installation of the collider’s hardware is complete.</a:t>
            </a:r>
          </a:p>
          <a:p>
            <a:pPr>
              <a:defRPr/>
            </a:pPr>
            <a:r>
              <a:rPr lang="en-US" dirty="0" smtClean="0">
                <a:effectLst>
                  <a:outerShdw blurRad="50800" dist="38100" algn="tr" rotWithShape="0">
                    <a:prstClr val="black">
                      <a:alpha val="40000"/>
                    </a:prstClr>
                  </a:outerShdw>
                </a:effectLst>
              </a:rPr>
              <a:t>Hardware, then beam, commissioning will soon be fully under way.</a:t>
            </a:r>
          </a:p>
          <a:p>
            <a:pPr>
              <a:buFont typeface="Monotype Sorts" pitchFamily="2" charset="2"/>
              <a:buNone/>
              <a:defRPr/>
            </a:pPr>
            <a:endParaRPr lang="en-US" dirty="0" smtClean="0"/>
          </a:p>
          <a:p>
            <a:pPr>
              <a:defRPr/>
            </a:pPr>
            <a:endParaRPr lang="en-US" dirty="0" smtClean="0"/>
          </a:p>
          <a:p>
            <a:pPr>
              <a:defRPr/>
            </a:pPr>
            <a:endParaRPr lang="en-US" dirty="0" smtClean="0"/>
          </a:p>
          <a:p>
            <a:pPr>
              <a:defRPr/>
            </a:pPr>
            <a:endParaRPr lang="en-US" dirty="0"/>
          </a:p>
        </p:txBody>
      </p:sp>
      <p:sp>
        <p:nvSpPr>
          <p:cNvPr id="15364"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J.M. Jowett, Quark Matter 2008, Jaipur, 7 February 2008</a:t>
            </a:r>
            <a:endParaRPr lang="en-GB"/>
          </a:p>
        </p:txBody>
      </p:sp>
      <p:sp>
        <p:nvSpPr>
          <p:cNvPr id="5" name="Slide Number Placeholder 5"/>
          <p:cNvSpPr>
            <a:spLocks noGrp="1"/>
          </p:cNvSpPr>
          <p:nvPr>
            <p:ph type="sldNum" sz="quarter" idx="12"/>
          </p:nvPr>
        </p:nvSpPr>
        <p:spPr/>
        <p:txBody>
          <a:bodyPr/>
          <a:lstStyle/>
          <a:p>
            <a:fld id="{A2127806-E2C9-4852-904F-ACC88175D1A3}" type="slidenum">
              <a:rPr lang="en-GB"/>
              <a:pPr/>
              <a:t>30</a:t>
            </a:fld>
            <a:endParaRPr lang="en-GB"/>
          </a:p>
        </p:txBody>
      </p:sp>
      <p:sp>
        <p:nvSpPr>
          <p:cNvPr id="1122306" name="Rectangle 2"/>
          <p:cNvSpPr>
            <a:spLocks noGrp="1" noChangeArrowheads="1"/>
          </p:cNvSpPr>
          <p:nvPr>
            <p:ph type="title"/>
          </p:nvPr>
        </p:nvSpPr>
        <p:spPr/>
        <p:txBody>
          <a:bodyPr/>
          <a:lstStyle/>
          <a:p>
            <a:r>
              <a:rPr lang="en-US" sz="2400"/>
              <a:t>Nominal scheme, lifetime parameters</a:t>
            </a:r>
          </a:p>
        </p:txBody>
      </p:sp>
      <p:pic>
        <p:nvPicPr>
          <p:cNvPr id="1122307" name="Picture 3"/>
          <p:cNvPicPr>
            <a:picLocks noGrp="1" noChangeAspect="1" noChangeArrowheads="1"/>
          </p:cNvPicPr>
          <p:nvPr>
            <p:ph idx="1"/>
          </p:nvPr>
        </p:nvPicPr>
        <p:blipFill>
          <a:blip r:embed="rId3"/>
          <a:srcRect/>
          <a:stretch>
            <a:fillRect/>
          </a:stretch>
        </p:blipFill>
        <p:spPr>
          <a:xfrm>
            <a:off x="466725" y="836613"/>
            <a:ext cx="8208963" cy="5545137"/>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J.M. Jowett, Quark Matter 2008, Jaipur, 7 February 2008</a:t>
            </a:r>
            <a:endParaRPr lang="en-GB"/>
          </a:p>
        </p:txBody>
      </p:sp>
      <p:sp>
        <p:nvSpPr>
          <p:cNvPr id="7" name="Slide Number Placeholder 5"/>
          <p:cNvSpPr>
            <a:spLocks noGrp="1"/>
          </p:cNvSpPr>
          <p:nvPr>
            <p:ph type="sldNum" sz="quarter" idx="12"/>
          </p:nvPr>
        </p:nvSpPr>
        <p:spPr/>
        <p:txBody>
          <a:bodyPr/>
          <a:lstStyle/>
          <a:p>
            <a:fld id="{07F461F7-F9D5-4A59-8380-84516DFAB925}" type="slidenum">
              <a:rPr lang="en-GB"/>
              <a:pPr/>
              <a:t>31</a:t>
            </a:fld>
            <a:endParaRPr lang="en-GB"/>
          </a:p>
        </p:txBody>
      </p:sp>
      <p:sp>
        <p:nvSpPr>
          <p:cNvPr id="1124354" name="Rectangle 2"/>
          <p:cNvSpPr>
            <a:spLocks noGrp="1" noChangeArrowheads="1"/>
          </p:cNvSpPr>
          <p:nvPr>
            <p:ph type="title"/>
          </p:nvPr>
        </p:nvSpPr>
        <p:spPr>
          <a:xfrm>
            <a:off x="1116013" y="228600"/>
            <a:ext cx="7127875" cy="536575"/>
          </a:xfrm>
        </p:spPr>
        <p:txBody>
          <a:bodyPr/>
          <a:lstStyle/>
          <a:p>
            <a:r>
              <a:rPr lang="en-GB"/>
              <a:t>Early scheme Parameters</a:t>
            </a:r>
            <a:endParaRPr lang="en-US"/>
          </a:p>
        </p:txBody>
      </p:sp>
      <p:sp>
        <p:nvSpPr>
          <p:cNvPr id="1124355" name="Rectangle 3"/>
          <p:cNvSpPr>
            <a:spLocks noGrp="1" noChangeArrowheads="1"/>
          </p:cNvSpPr>
          <p:nvPr>
            <p:ph type="body" idx="1"/>
          </p:nvPr>
        </p:nvSpPr>
        <p:spPr>
          <a:xfrm>
            <a:off x="457200" y="6086475"/>
            <a:ext cx="8229600" cy="295275"/>
          </a:xfrm>
        </p:spPr>
        <p:txBody>
          <a:bodyPr/>
          <a:lstStyle/>
          <a:p>
            <a:pPr>
              <a:lnSpc>
                <a:spcPct val="90000"/>
              </a:lnSpc>
              <a:buFont typeface="Monotype Sorts" pitchFamily="2" charset="2"/>
              <a:buNone/>
            </a:pPr>
            <a:r>
              <a:rPr lang="en-GB" sz="2000"/>
              <a:t>Only show parameters that are different from nominal scheme</a:t>
            </a:r>
            <a:endParaRPr lang="en-US" sz="2000"/>
          </a:p>
        </p:txBody>
      </p:sp>
      <p:pic>
        <p:nvPicPr>
          <p:cNvPr id="1124356" name="Picture 4"/>
          <p:cNvPicPr>
            <a:picLocks noChangeAspect="1" noChangeArrowheads="1"/>
          </p:cNvPicPr>
          <p:nvPr/>
        </p:nvPicPr>
        <p:blipFill>
          <a:blip r:embed="rId3"/>
          <a:srcRect/>
          <a:stretch>
            <a:fillRect/>
          </a:stretch>
        </p:blipFill>
        <p:spPr bwMode="auto">
          <a:xfrm>
            <a:off x="123825" y="3554413"/>
            <a:ext cx="8896350" cy="2466975"/>
          </a:xfrm>
          <a:prstGeom prst="rect">
            <a:avLst/>
          </a:prstGeom>
          <a:noFill/>
          <a:ln w="12700">
            <a:noFill/>
            <a:miter lim="800000"/>
            <a:headEnd/>
            <a:tailEnd/>
          </a:ln>
          <a:effectLst/>
        </p:spPr>
      </p:pic>
      <p:pic>
        <p:nvPicPr>
          <p:cNvPr id="1124357" name="Picture 5"/>
          <p:cNvPicPr>
            <a:picLocks noChangeAspect="1" noChangeArrowheads="1"/>
          </p:cNvPicPr>
          <p:nvPr/>
        </p:nvPicPr>
        <p:blipFill>
          <a:blip r:embed="rId4"/>
          <a:srcRect/>
          <a:stretch>
            <a:fillRect/>
          </a:stretch>
        </p:blipFill>
        <p:spPr bwMode="auto">
          <a:xfrm>
            <a:off x="133350" y="1781175"/>
            <a:ext cx="8877300" cy="215265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Nuclear Beam Physics</a:t>
            </a:r>
          </a:p>
        </p:txBody>
      </p:sp>
      <p:sp>
        <p:nvSpPr>
          <p:cNvPr id="3" name="Content Placeholder 2"/>
          <p:cNvSpPr>
            <a:spLocks noGrp="1"/>
          </p:cNvSpPr>
          <p:nvPr>
            <p:ph idx="1"/>
          </p:nvPr>
        </p:nvSpPr>
        <p:spPr/>
        <p:txBody>
          <a:bodyPr/>
          <a:lstStyle/>
          <a:p>
            <a:pPr>
              <a:defRPr/>
            </a:pPr>
            <a:r>
              <a:rPr lang="en-US" dirty="0" err="1" smtClean="0"/>
              <a:t>Ultraperipheral</a:t>
            </a:r>
            <a:r>
              <a:rPr lang="en-US" dirty="0" smtClean="0"/>
              <a:t> and hadronic interactions of highly-charged beam nuclei will cause beam losses</a:t>
            </a:r>
          </a:p>
          <a:p>
            <a:pPr lvl="1">
              <a:defRPr/>
            </a:pPr>
            <a:r>
              <a:rPr lang="en-GB" dirty="0" smtClean="0"/>
              <a:t>Bound-free pair production (BFPP) at the IP, direct limit on luminosity</a:t>
            </a:r>
          </a:p>
          <a:p>
            <a:pPr lvl="1">
              <a:defRPr/>
            </a:pPr>
            <a:r>
              <a:rPr lang="en-GB" dirty="0" smtClean="0"/>
              <a:t>Collimation inefficiency, direct limit on beam current</a:t>
            </a:r>
          </a:p>
          <a:p>
            <a:pPr lvl="1">
              <a:defRPr/>
            </a:pPr>
            <a:r>
              <a:rPr lang="en-GB" dirty="0" smtClean="0"/>
              <a:t>Direct luminosity burn-off of beam intensity by BFPP and electromagnetic dissociation (EMD) processes dominates luminosity decay</a:t>
            </a:r>
          </a:p>
          <a:p>
            <a:pPr lvl="1">
              <a:defRPr/>
            </a:pPr>
            <a:endParaRPr lang="en-GB" b="1" dirty="0" smtClean="0"/>
          </a:p>
          <a:p>
            <a:pPr lvl="1">
              <a:defRPr/>
            </a:pPr>
            <a:endParaRPr lang="en-US" b="1" dirty="0" smtClean="0"/>
          </a:p>
          <a:p>
            <a:pPr>
              <a:defRPr/>
            </a:pPr>
            <a:endParaRPr lang="en-US" dirty="0" smtClean="0"/>
          </a:p>
        </p:txBody>
      </p:sp>
      <p:sp>
        <p:nvSpPr>
          <p:cNvPr id="22532"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J.M. Jowett, Quark Matter 2008, Jaipur, 7 February 2008</a:t>
            </a:r>
            <a:endParaRPr lang="en-GB"/>
          </a:p>
        </p:txBody>
      </p:sp>
      <p:sp>
        <p:nvSpPr>
          <p:cNvPr id="1017858" name="Rectangle 2"/>
          <p:cNvSpPr>
            <a:spLocks noGrp="1" noChangeArrowheads="1"/>
          </p:cNvSpPr>
          <p:nvPr>
            <p:ph type="title"/>
          </p:nvPr>
        </p:nvSpPr>
        <p:spPr/>
        <p:txBody>
          <a:bodyPr/>
          <a:lstStyle/>
          <a:p>
            <a:r>
              <a:rPr lang="en-GB" sz="2400"/>
              <a:t>Pair Production in Heavy Ion Collisions</a:t>
            </a:r>
            <a:endParaRPr lang="en-US" sz="2400"/>
          </a:p>
        </p:txBody>
      </p:sp>
      <p:graphicFrame>
        <p:nvGraphicFramePr>
          <p:cNvPr id="1017860" name="Object 4"/>
          <p:cNvGraphicFramePr>
            <a:graphicFrameLocks noChangeAspect="1"/>
          </p:cNvGraphicFramePr>
          <p:nvPr/>
        </p:nvGraphicFramePr>
        <p:xfrm>
          <a:off x="482600" y="968375"/>
          <a:ext cx="6794500" cy="1739900"/>
        </p:xfrm>
        <a:graphic>
          <a:graphicData uri="http://schemas.openxmlformats.org/presentationml/2006/ole">
            <p:oleObj spid="_x0000_s93186" name="Equation" r:id="rId4" imgW="6794280" imgH="1739880" progId="">
              <p:embed/>
            </p:oleObj>
          </a:graphicData>
        </a:graphic>
      </p:graphicFrame>
      <p:graphicFrame>
        <p:nvGraphicFramePr>
          <p:cNvPr id="1017861" name="Object 5"/>
          <p:cNvGraphicFramePr>
            <a:graphicFrameLocks noChangeAspect="1"/>
          </p:cNvGraphicFramePr>
          <p:nvPr>
            <p:ph idx="1"/>
          </p:nvPr>
        </p:nvGraphicFramePr>
        <p:xfrm>
          <a:off x="500034" y="2997200"/>
          <a:ext cx="5805488" cy="2654300"/>
        </p:xfrm>
        <a:graphic>
          <a:graphicData uri="http://schemas.openxmlformats.org/presentationml/2006/ole">
            <p:oleObj spid="_x0000_s93187" name="Equation" r:id="rId5" imgW="6527520" imgH="2984400" progId="">
              <p:embed/>
            </p:oleObj>
          </a:graphicData>
        </a:graphic>
      </p:graphicFrame>
      <p:sp>
        <p:nvSpPr>
          <p:cNvPr id="1017863" name="Text Box 7"/>
          <p:cNvSpPr txBox="1">
            <a:spLocks noChangeArrowheads="1"/>
          </p:cNvSpPr>
          <p:nvPr/>
        </p:nvSpPr>
        <p:spPr bwMode="auto">
          <a:xfrm>
            <a:off x="4211638" y="4286256"/>
            <a:ext cx="4498975" cy="825500"/>
          </a:xfrm>
          <a:prstGeom prst="rect">
            <a:avLst/>
          </a:prstGeom>
          <a:solidFill>
            <a:schemeClr val="accent1"/>
          </a:solidFill>
          <a:ln w="12700">
            <a:noFill/>
            <a:miter lim="800000"/>
            <a:headEnd/>
            <a:tailEnd/>
          </a:ln>
          <a:effectLst>
            <a:outerShdw dist="107763" dir="2700000" algn="ctr" rotWithShape="0">
              <a:schemeClr val="bg2"/>
            </a:outerShdw>
          </a:effectLst>
        </p:spPr>
        <p:txBody>
          <a:bodyPr>
            <a:spAutoFit/>
          </a:bodyPr>
          <a:lstStyle/>
          <a:p>
            <a:pPr algn="l"/>
            <a:r>
              <a:rPr lang="en-US" sz="1600" i="0"/>
              <a:t>We use BFPP values from Meier et al, Phys. Rev. A, </a:t>
            </a:r>
            <a:r>
              <a:rPr lang="en-US" sz="1600" b="1" i="0"/>
              <a:t>63</a:t>
            </a:r>
            <a:r>
              <a:rPr lang="en-US" sz="1600" i="0"/>
              <a:t>, 032713 (2001), includes detailed calculations for Pb-Pb at LHC energy</a:t>
            </a:r>
          </a:p>
        </p:txBody>
      </p:sp>
      <p:sp>
        <p:nvSpPr>
          <p:cNvPr id="9" name="Rectangle 26"/>
          <p:cNvSpPr>
            <a:spLocks noChangeArrowheads="1"/>
          </p:cNvSpPr>
          <p:nvPr/>
        </p:nvSpPr>
        <p:spPr bwMode="auto">
          <a:xfrm>
            <a:off x="0" y="6021388"/>
            <a:ext cx="8358214" cy="307777"/>
          </a:xfrm>
          <a:prstGeom prst="rect">
            <a:avLst/>
          </a:prstGeom>
          <a:noFill/>
          <a:ln w="19050" algn="ctr">
            <a:noFill/>
            <a:miter lim="800000"/>
            <a:headEnd/>
            <a:tailEnd/>
          </a:ln>
          <a:effectLst/>
        </p:spPr>
        <p:txBody>
          <a:bodyPr wrap="square">
            <a:spAutoFit/>
          </a:bodyPr>
          <a:lstStyle/>
          <a:p>
            <a:r>
              <a:rPr kumimoji="1" lang="en-GB" sz="1400" i="0" dirty="0" smtClean="0">
                <a:solidFill>
                  <a:schemeClr val="bg2"/>
                </a:solidFill>
                <a:effectLst>
                  <a:outerShdw blurRad="38100" dist="38100" dir="2700000" algn="tl">
                    <a:srgbClr val="C0C0C0"/>
                  </a:outerShdw>
                </a:effectLst>
              </a:rPr>
              <a:t>BFPP can limit luminosity in heavy-ion colliders, S</a:t>
            </a:r>
            <a:r>
              <a:rPr kumimoji="1" lang="en-GB" sz="1400" i="0" dirty="0">
                <a:solidFill>
                  <a:schemeClr val="bg2"/>
                </a:solidFill>
                <a:effectLst>
                  <a:outerShdw blurRad="38100" dist="38100" dir="2700000" algn="tl">
                    <a:srgbClr val="C0C0C0"/>
                  </a:outerShdw>
                </a:effectLst>
              </a:rPr>
              <a:t>. Klein, NIM </a:t>
            </a:r>
            <a:r>
              <a:rPr kumimoji="1" lang="en-US" sz="1400" i="0" dirty="0">
                <a:solidFill>
                  <a:schemeClr val="bg2"/>
                </a:solidFill>
                <a:effectLst>
                  <a:outerShdw blurRad="38100" dist="38100" dir="2700000" algn="tl">
                    <a:srgbClr val="C0C0C0"/>
                  </a:outerShdw>
                </a:effectLst>
              </a:rPr>
              <a:t>A </a:t>
            </a:r>
            <a:r>
              <a:rPr kumimoji="1" lang="en-US" sz="1400" b="1" i="0" dirty="0">
                <a:solidFill>
                  <a:schemeClr val="bg2"/>
                </a:solidFill>
                <a:effectLst>
                  <a:outerShdw blurRad="38100" dist="38100" dir="2700000" algn="tl">
                    <a:srgbClr val="C0C0C0"/>
                  </a:outerShdw>
                </a:effectLst>
              </a:rPr>
              <a:t>459</a:t>
            </a:r>
            <a:r>
              <a:rPr kumimoji="1" lang="en-US" sz="1400" i="0" dirty="0">
                <a:solidFill>
                  <a:schemeClr val="bg2"/>
                </a:solidFill>
                <a:effectLst>
                  <a:outerShdw blurRad="38100" dist="38100" dir="2700000" algn="tl">
                    <a:srgbClr val="C0C0C0"/>
                  </a:outerShdw>
                </a:effectLst>
              </a:rPr>
              <a:t> (2001) 51</a:t>
            </a:r>
          </a:p>
        </p:txBody>
      </p:sp>
      <p:sp>
        <p:nvSpPr>
          <p:cNvPr id="10" name="Slide Number Placeholder 9"/>
          <p:cNvSpPr>
            <a:spLocks noGrp="1"/>
          </p:cNvSpPr>
          <p:nvPr>
            <p:ph type="sldNum" sz="quarter" idx="12"/>
          </p:nvPr>
        </p:nvSpPr>
        <p:spPr/>
        <p:txBody>
          <a:bodyPr/>
          <a:lstStyle/>
          <a:p>
            <a:pPr>
              <a:defRPr/>
            </a:pPr>
            <a:fld id="{FF419886-A263-4573-B6CC-F16670ACABA4}"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J.M. Jowett, Quark Matter 2008, Jaipur, 7 February 2008</a:t>
            </a:r>
            <a:endParaRPr lang="en-GB"/>
          </a:p>
        </p:txBody>
      </p:sp>
      <p:sp>
        <p:nvSpPr>
          <p:cNvPr id="954370" name="Rectangle 2"/>
          <p:cNvSpPr>
            <a:spLocks noGrp="1" noChangeArrowheads="1"/>
          </p:cNvSpPr>
          <p:nvPr>
            <p:ph type="title"/>
          </p:nvPr>
        </p:nvSpPr>
        <p:spPr/>
        <p:txBody>
          <a:bodyPr/>
          <a:lstStyle/>
          <a:p>
            <a:r>
              <a:rPr lang="en-GB" sz="2400"/>
              <a:t>Luminosity Limit from BFPP in LHC</a:t>
            </a:r>
            <a:endParaRPr lang="en-US" sz="2400"/>
          </a:p>
        </p:txBody>
      </p:sp>
      <p:grpSp>
        <p:nvGrpSpPr>
          <p:cNvPr id="2" name="Group 3"/>
          <p:cNvGrpSpPr>
            <a:grpSpLocks/>
          </p:cNvGrpSpPr>
          <p:nvPr/>
        </p:nvGrpSpPr>
        <p:grpSpPr bwMode="auto">
          <a:xfrm>
            <a:off x="0" y="1500174"/>
            <a:ext cx="6480175" cy="3962400"/>
            <a:chOff x="521" y="1388"/>
            <a:chExt cx="4082" cy="2496"/>
          </a:xfrm>
        </p:grpSpPr>
        <p:pic>
          <p:nvPicPr>
            <p:cNvPr id="954372" name="Picture 4"/>
            <p:cNvPicPr>
              <a:picLocks noChangeAspect="1" noChangeArrowheads="1"/>
            </p:cNvPicPr>
            <p:nvPr/>
          </p:nvPicPr>
          <p:blipFill>
            <a:blip r:embed="rId4"/>
            <a:srcRect/>
            <a:stretch>
              <a:fillRect/>
            </a:stretch>
          </p:blipFill>
          <p:spPr bwMode="auto">
            <a:xfrm>
              <a:off x="2607" y="2523"/>
              <a:ext cx="1981" cy="884"/>
            </a:xfrm>
            <a:prstGeom prst="rect">
              <a:avLst/>
            </a:prstGeom>
            <a:noFill/>
            <a:ln w="9525">
              <a:solidFill>
                <a:schemeClr val="tx1"/>
              </a:solidFill>
              <a:miter lim="800000"/>
              <a:headEnd/>
              <a:tailEnd/>
            </a:ln>
            <a:effectLst/>
          </p:spPr>
        </p:pic>
        <p:pic>
          <p:nvPicPr>
            <p:cNvPr id="954373" name="Picture 5"/>
            <p:cNvPicPr>
              <a:picLocks noChangeAspect="1" noChangeArrowheads="1"/>
            </p:cNvPicPr>
            <p:nvPr/>
          </p:nvPicPr>
          <p:blipFill>
            <a:blip r:embed="rId5"/>
            <a:srcRect t="3856" b="3856"/>
            <a:stretch>
              <a:fillRect/>
            </a:stretch>
          </p:blipFill>
          <p:spPr bwMode="auto">
            <a:xfrm>
              <a:off x="612" y="1433"/>
              <a:ext cx="1979" cy="2178"/>
            </a:xfrm>
            <a:prstGeom prst="rect">
              <a:avLst/>
            </a:prstGeom>
            <a:noFill/>
            <a:ln w="9525">
              <a:solidFill>
                <a:schemeClr val="tx1"/>
              </a:solidFill>
              <a:miter lim="800000"/>
              <a:headEnd/>
              <a:tailEnd/>
            </a:ln>
            <a:effectLst/>
          </p:spPr>
        </p:pic>
        <p:sp>
          <p:nvSpPr>
            <p:cNvPr id="954374" name="Text Box 6"/>
            <p:cNvSpPr txBox="1">
              <a:spLocks noChangeArrowheads="1"/>
            </p:cNvSpPr>
            <p:nvPr/>
          </p:nvSpPr>
          <p:spPr bwMode="auto">
            <a:xfrm>
              <a:off x="3288" y="3384"/>
              <a:ext cx="1315" cy="154"/>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algn="r" eaLnBrk="1" hangingPunct="1"/>
              <a:r>
                <a:rPr lang="en-GB" sz="1000" i="0">
                  <a:latin typeface="Verdana" pitchFamily="34" charset="0"/>
                </a:rPr>
                <a:t>Beam screen in one magnet</a:t>
              </a:r>
              <a:endParaRPr lang="en-US" sz="1000" i="0">
                <a:latin typeface="Verdana" pitchFamily="34" charset="0"/>
              </a:endParaRPr>
            </a:p>
          </p:txBody>
        </p:sp>
        <p:sp>
          <p:nvSpPr>
            <p:cNvPr id="954375" name="Text Box 7"/>
            <p:cNvSpPr txBox="1">
              <a:spLocks noChangeArrowheads="1"/>
            </p:cNvSpPr>
            <p:nvPr/>
          </p:nvSpPr>
          <p:spPr bwMode="auto">
            <a:xfrm>
              <a:off x="839" y="1388"/>
              <a:ext cx="285" cy="154"/>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algn="r" eaLnBrk="1" hangingPunct="1"/>
              <a:r>
                <a:rPr lang="en-GB" sz="1000" i="0">
                  <a:latin typeface="Verdana" pitchFamily="34" charset="0"/>
                </a:rPr>
                <a:t>IP2</a:t>
              </a:r>
              <a:endParaRPr lang="en-US" sz="1000" i="0">
                <a:latin typeface="Verdana" pitchFamily="34" charset="0"/>
              </a:endParaRPr>
            </a:p>
          </p:txBody>
        </p:sp>
        <p:sp>
          <p:nvSpPr>
            <p:cNvPr id="954376" name="Text Box 8"/>
            <p:cNvSpPr txBox="1">
              <a:spLocks noChangeArrowheads="1"/>
            </p:cNvSpPr>
            <p:nvPr/>
          </p:nvSpPr>
          <p:spPr bwMode="auto">
            <a:xfrm>
              <a:off x="2109" y="1615"/>
              <a:ext cx="1134" cy="816"/>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algn="r" eaLnBrk="1" hangingPunct="1"/>
              <a:r>
                <a:rPr lang="en-GB" sz="1000" i="0">
                  <a:latin typeface="Verdana" pitchFamily="34" charset="0"/>
                </a:rPr>
                <a:t>Longitudinal Pb</a:t>
              </a:r>
              <a:r>
                <a:rPr lang="en-GB" sz="1000" i="0" baseline="30000">
                  <a:latin typeface="Verdana" pitchFamily="34" charset="0"/>
                </a:rPr>
                <a:t>81+</a:t>
              </a:r>
              <a:r>
                <a:rPr lang="en-GB" sz="1000" i="0">
                  <a:latin typeface="Verdana" pitchFamily="34" charset="0"/>
                </a:rPr>
                <a:t> ion distribution on screen</a:t>
              </a:r>
              <a:endParaRPr lang="en-US" sz="1000" i="0">
                <a:latin typeface="Verdana" pitchFamily="34" charset="0"/>
              </a:endParaRPr>
            </a:p>
          </p:txBody>
        </p:sp>
        <p:sp>
          <p:nvSpPr>
            <p:cNvPr id="954377" name="Line 9"/>
            <p:cNvSpPr>
              <a:spLocks noChangeShapeType="1"/>
            </p:cNvSpPr>
            <p:nvPr/>
          </p:nvSpPr>
          <p:spPr bwMode="auto">
            <a:xfrm flipH="1">
              <a:off x="2109" y="2431"/>
              <a:ext cx="499" cy="307"/>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sp>
          <p:nvSpPr>
            <p:cNvPr id="954378" name="Line 10"/>
            <p:cNvSpPr>
              <a:spLocks noChangeShapeType="1"/>
            </p:cNvSpPr>
            <p:nvPr/>
          </p:nvSpPr>
          <p:spPr bwMode="auto">
            <a:xfrm>
              <a:off x="2653" y="2431"/>
              <a:ext cx="680" cy="681"/>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sp>
          <p:nvSpPr>
            <p:cNvPr id="954379" name="Text Box 11"/>
            <p:cNvSpPr txBox="1">
              <a:spLocks noChangeArrowheads="1"/>
            </p:cNvSpPr>
            <p:nvPr/>
          </p:nvSpPr>
          <p:spPr bwMode="auto">
            <a:xfrm>
              <a:off x="521" y="2885"/>
              <a:ext cx="362" cy="227"/>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eaLnBrk="1" hangingPunct="1"/>
              <a:r>
                <a:rPr lang="en-GB" sz="1000" i="0">
                  <a:latin typeface="Verdana" pitchFamily="34" charset="0"/>
                </a:rPr>
                <a:t>Beam screen</a:t>
              </a:r>
              <a:endParaRPr lang="en-US" sz="1000" i="0">
                <a:latin typeface="Verdana" pitchFamily="34" charset="0"/>
              </a:endParaRPr>
            </a:p>
          </p:txBody>
        </p:sp>
        <p:sp>
          <p:nvSpPr>
            <p:cNvPr id="954380" name="Line 12"/>
            <p:cNvSpPr>
              <a:spLocks noChangeShapeType="1"/>
            </p:cNvSpPr>
            <p:nvPr/>
          </p:nvSpPr>
          <p:spPr bwMode="auto">
            <a:xfrm flipV="1">
              <a:off x="1065" y="2885"/>
              <a:ext cx="635" cy="544"/>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sp>
          <p:nvSpPr>
            <p:cNvPr id="954381" name="Text Box 13"/>
            <p:cNvSpPr txBox="1">
              <a:spLocks noChangeArrowheads="1"/>
            </p:cNvSpPr>
            <p:nvPr/>
          </p:nvSpPr>
          <p:spPr bwMode="auto">
            <a:xfrm>
              <a:off x="612" y="3338"/>
              <a:ext cx="862" cy="154"/>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algn="r" eaLnBrk="1" hangingPunct="1"/>
              <a:r>
                <a:rPr lang="en-GB" sz="1000" i="0">
                  <a:latin typeface="Verdana" pitchFamily="34" charset="0"/>
                </a:rPr>
                <a:t>Main Pb</a:t>
              </a:r>
              <a:r>
                <a:rPr lang="en-GB" sz="1000" i="0" baseline="30000">
                  <a:latin typeface="Verdana" pitchFamily="34" charset="0"/>
                </a:rPr>
                <a:t>82+</a:t>
              </a:r>
              <a:r>
                <a:rPr lang="en-GB" sz="1000" i="0">
                  <a:latin typeface="Verdana" pitchFamily="34" charset="0"/>
                </a:rPr>
                <a:t> beam</a:t>
              </a:r>
              <a:endParaRPr lang="en-US" sz="1000" i="0">
                <a:latin typeface="Verdana" pitchFamily="34" charset="0"/>
              </a:endParaRPr>
            </a:p>
          </p:txBody>
        </p:sp>
        <p:sp>
          <p:nvSpPr>
            <p:cNvPr id="954382" name="Line 14"/>
            <p:cNvSpPr>
              <a:spLocks noChangeShapeType="1"/>
            </p:cNvSpPr>
            <p:nvPr/>
          </p:nvSpPr>
          <p:spPr bwMode="auto">
            <a:xfrm flipH="1" flipV="1">
              <a:off x="2063" y="2840"/>
              <a:ext cx="272" cy="589"/>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pic>
          <p:nvPicPr>
            <p:cNvPr id="954383" name="Picture 15"/>
            <p:cNvPicPr>
              <a:picLocks noChangeAspect="1" noChangeArrowheads="1"/>
            </p:cNvPicPr>
            <p:nvPr/>
          </p:nvPicPr>
          <p:blipFill>
            <a:blip r:embed="rId6"/>
            <a:srcRect/>
            <a:stretch>
              <a:fillRect/>
            </a:stretch>
          </p:blipFill>
          <p:spPr bwMode="auto">
            <a:xfrm>
              <a:off x="2199" y="1887"/>
              <a:ext cx="908" cy="524"/>
            </a:xfrm>
            <a:prstGeom prst="rect">
              <a:avLst/>
            </a:prstGeom>
            <a:noFill/>
            <a:ln w="28575">
              <a:noFill/>
              <a:miter lim="800000"/>
              <a:headEnd/>
              <a:tailEnd/>
            </a:ln>
            <a:effectLst/>
          </p:spPr>
        </p:pic>
        <p:sp>
          <p:nvSpPr>
            <p:cNvPr id="954384" name="Text Box 16"/>
            <p:cNvSpPr txBox="1">
              <a:spLocks noChangeArrowheads="1"/>
            </p:cNvSpPr>
            <p:nvPr/>
          </p:nvSpPr>
          <p:spPr bwMode="auto">
            <a:xfrm>
              <a:off x="2097" y="1446"/>
              <a:ext cx="114" cy="231"/>
            </a:xfrm>
            <a:prstGeom prst="rect">
              <a:avLst/>
            </a:prstGeom>
            <a:noFill/>
            <a:ln w="9525">
              <a:noFill/>
              <a:miter lim="800000"/>
              <a:headEnd/>
              <a:tailEnd/>
            </a:ln>
            <a:effectLst/>
          </p:spPr>
          <p:txBody>
            <a:bodyPr wrap="none" lIns="90000" tIns="46800" rIns="90000" bIns="46800">
              <a:spAutoFit/>
            </a:bodyPr>
            <a:lstStyle/>
            <a:p>
              <a:pPr algn="l" eaLnBrk="1" hangingPunct="1">
                <a:spcBef>
                  <a:spcPct val="0"/>
                </a:spcBef>
              </a:pPr>
              <a:endParaRPr lang="en-US" sz="1800" i="0">
                <a:latin typeface="Arial" pitchFamily="34" charset="0"/>
              </a:endParaRPr>
            </a:p>
          </p:txBody>
        </p:sp>
        <p:sp>
          <p:nvSpPr>
            <p:cNvPr id="954385" name="Rectangle 17"/>
            <p:cNvSpPr>
              <a:spLocks noChangeArrowheads="1"/>
            </p:cNvSpPr>
            <p:nvPr/>
          </p:nvSpPr>
          <p:spPr bwMode="auto">
            <a:xfrm rot="4087101">
              <a:off x="2038" y="2756"/>
              <a:ext cx="91" cy="69"/>
            </a:xfrm>
            <a:prstGeom prst="rect">
              <a:avLst/>
            </a:prstGeom>
            <a:solidFill>
              <a:schemeClr val="bg1"/>
            </a:solidFill>
            <a:ln w="9525">
              <a:noFill/>
              <a:miter lim="800000"/>
              <a:headEnd/>
              <a:tailEnd/>
            </a:ln>
            <a:effectLst/>
          </p:spPr>
          <p:txBody>
            <a:bodyPr lIns="90000" tIns="46800" rIns="90000" bIns="46800" anchor="ctr">
              <a:spAutoFit/>
            </a:bodyPr>
            <a:lstStyle/>
            <a:p>
              <a:endParaRPr lang="en-US"/>
            </a:p>
          </p:txBody>
        </p:sp>
        <p:sp>
          <p:nvSpPr>
            <p:cNvPr id="954386" name="Rectangle 18"/>
            <p:cNvSpPr>
              <a:spLocks noChangeArrowheads="1"/>
            </p:cNvSpPr>
            <p:nvPr/>
          </p:nvSpPr>
          <p:spPr bwMode="auto">
            <a:xfrm rot="7552875">
              <a:off x="2086" y="2788"/>
              <a:ext cx="91" cy="90"/>
            </a:xfrm>
            <a:prstGeom prst="rect">
              <a:avLst/>
            </a:prstGeom>
            <a:solidFill>
              <a:schemeClr val="bg1"/>
            </a:solidFill>
            <a:ln w="9525">
              <a:noFill/>
              <a:miter lim="800000"/>
              <a:headEnd/>
              <a:tailEnd/>
            </a:ln>
            <a:effectLst/>
          </p:spPr>
          <p:txBody>
            <a:bodyPr lIns="90000" tIns="46800" rIns="90000" bIns="46800" anchor="ctr">
              <a:spAutoFit/>
            </a:bodyPr>
            <a:lstStyle/>
            <a:p>
              <a:endParaRPr lang="en-US"/>
            </a:p>
          </p:txBody>
        </p:sp>
        <p:sp>
          <p:nvSpPr>
            <p:cNvPr id="954387" name="Text Box 19"/>
            <p:cNvSpPr txBox="1">
              <a:spLocks noChangeArrowheads="1"/>
            </p:cNvSpPr>
            <p:nvPr/>
          </p:nvSpPr>
          <p:spPr bwMode="auto">
            <a:xfrm>
              <a:off x="2109" y="3384"/>
              <a:ext cx="997" cy="500"/>
            </a:xfrm>
            <a:prstGeom prst="rect">
              <a:avLst/>
            </a:prstGeom>
            <a:solidFill>
              <a:schemeClr val="bg1"/>
            </a:solidFill>
            <a:ln w="28575" algn="ctr">
              <a:solidFill>
                <a:srgbClr val="00CC66"/>
              </a:solidFill>
              <a:miter lim="800000"/>
              <a:headEnd/>
              <a:tailEnd/>
            </a:ln>
            <a:effectLst>
              <a:outerShdw dist="107763" dir="2700000" algn="ctr" rotWithShape="0">
                <a:schemeClr val="bg2">
                  <a:alpha val="50000"/>
                </a:schemeClr>
              </a:outerShdw>
            </a:effectLst>
          </p:spPr>
          <p:txBody>
            <a:bodyPr lIns="0"/>
            <a:lstStyle/>
            <a:p>
              <a:pPr algn="l" eaLnBrk="1" hangingPunct="1"/>
              <a:r>
                <a:rPr lang="en-GB" sz="1000" i="0">
                  <a:latin typeface="Verdana" pitchFamily="34" charset="0"/>
                </a:rPr>
                <a:t>Secondary Pb</a:t>
              </a:r>
              <a:r>
                <a:rPr lang="en-GB" sz="1000" i="0" baseline="30000">
                  <a:latin typeface="Verdana" pitchFamily="34" charset="0"/>
                </a:rPr>
                <a:t>81+</a:t>
              </a:r>
              <a:r>
                <a:rPr lang="en-GB" sz="1000" i="0">
                  <a:latin typeface="Verdana" pitchFamily="34" charset="0"/>
                </a:rPr>
                <a:t> beam emerging from IP and impinging on beam screen</a:t>
              </a:r>
              <a:endParaRPr lang="en-US" sz="1000" i="0">
                <a:latin typeface="Verdana" pitchFamily="34" charset="0"/>
              </a:endParaRPr>
            </a:p>
          </p:txBody>
        </p:sp>
        <p:sp>
          <p:nvSpPr>
            <p:cNvPr id="954388" name="Line 20"/>
            <p:cNvSpPr>
              <a:spLocks noChangeShapeType="1"/>
            </p:cNvSpPr>
            <p:nvPr/>
          </p:nvSpPr>
          <p:spPr bwMode="auto">
            <a:xfrm flipV="1">
              <a:off x="884" y="2703"/>
              <a:ext cx="363" cy="182"/>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sp>
          <p:nvSpPr>
            <p:cNvPr id="954389" name="Line 21"/>
            <p:cNvSpPr>
              <a:spLocks noChangeShapeType="1"/>
            </p:cNvSpPr>
            <p:nvPr/>
          </p:nvSpPr>
          <p:spPr bwMode="auto">
            <a:xfrm flipH="1" flipV="1">
              <a:off x="3968" y="3066"/>
              <a:ext cx="273" cy="318"/>
            </a:xfrm>
            <a:prstGeom prst="line">
              <a:avLst/>
            </a:prstGeom>
            <a:noFill/>
            <a:ln w="38100">
              <a:solidFill>
                <a:srgbClr val="00CC66"/>
              </a:solidFill>
              <a:round/>
              <a:headEnd/>
              <a:tailEnd type="triangle" w="med" len="med"/>
            </a:ln>
            <a:effectLst/>
          </p:spPr>
          <p:txBody>
            <a:bodyPr lIns="90000" tIns="46800" rIns="90000" bIns="46800">
              <a:spAutoFit/>
            </a:bodyPr>
            <a:lstStyle/>
            <a:p>
              <a:endParaRPr lang="en-US"/>
            </a:p>
          </p:txBody>
        </p:sp>
      </p:grpSp>
      <p:graphicFrame>
        <p:nvGraphicFramePr>
          <p:cNvPr id="954390" name="Object 22"/>
          <p:cNvGraphicFramePr>
            <a:graphicFrameLocks noChangeAspect="1"/>
          </p:cNvGraphicFramePr>
          <p:nvPr/>
        </p:nvGraphicFramePr>
        <p:xfrm>
          <a:off x="1614488" y="914400"/>
          <a:ext cx="5759450" cy="423863"/>
        </p:xfrm>
        <a:graphic>
          <a:graphicData uri="http://schemas.openxmlformats.org/presentationml/2006/ole">
            <p:oleObj spid="_x0000_s95234" name="Equation" r:id="rId7" imgW="4305240" imgH="317160" progId="">
              <p:embed/>
            </p:oleObj>
          </a:graphicData>
        </a:graphic>
      </p:graphicFrame>
      <p:graphicFrame>
        <p:nvGraphicFramePr>
          <p:cNvPr id="954395" name="Object 27"/>
          <p:cNvGraphicFramePr>
            <a:graphicFrameLocks noChangeAspect="1"/>
          </p:cNvGraphicFramePr>
          <p:nvPr>
            <p:ph idx="1"/>
          </p:nvPr>
        </p:nvGraphicFramePr>
        <p:xfrm>
          <a:off x="5040313" y="2041525"/>
          <a:ext cx="3559175" cy="827088"/>
        </p:xfrm>
        <a:graphic>
          <a:graphicData uri="http://schemas.openxmlformats.org/presentationml/2006/ole">
            <p:oleObj spid="_x0000_s95235" name="Equation" r:id="rId8" imgW="4647960" imgH="1079280" progId="">
              <p:embed/>
            </p:oleObj>
          </a:graphicData>
        </a:graphic>
      </p:graphicFrame>
      <p:graphicFrame>
        <p:nvGraphicFramePr>
          <p:cNvPr id="95236" name="Object 4"/>
          <p:cNvGraphicFramePr>
            <a:graphicFrameLocks noChangeAspect="1"/>
          </p:cNvGraphicFramePr>
          <p:nvPr/>
        </p:nvGraphicFramePr>
        <p:xfrm>
          <a:off x="2341592" y="5781696"/>
          <a:ext cx="6445250" cy="647700"/>
        </p:xfrm>
        <a:graphic>
          <a:graphicData uri="http://schemas.openxmlformats.org/presentationml/2006/ole">
            <p:oleObj spid="_x0000_s95236" name="Equation" r:id="rId9" imgW="6438600" imgH="647640" progId="">
              <p:embed/>
            </p:oleObj>
          </a:graphicData>
        </a:graphic>
      </p:graphicFrame>
      <p:sp>
        <p:nvSpPr>
          <p:cNvPr id="28" name="Slide Number Placeholder 27"/>
          <p:cNvSpPr>
            <a:spLocks noGrp="1"/>
          </p:cNvSpPr>
          <p:nvPr>
            <p:ph type="sldNum" sz="quarter" idx="12"/>
          </p:nvPr>
        </p:nvSpPr>
        <p:spPr/>
        <p:txBody>
          <a:bodyPr/>
          <a:lstStyle/>
          <a:p>
            <a:pPr>
              <a:defRPr/>
            </a:pPr>
            <a:fld id="{FF419886-A263-4573-B6CC-F16670ACABA4}"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88913"/>
            <a:ext cx="7186634" cy="668319"/>
          </a:xfrm>
        </p:spPr>
        <p:txBody>
          <a:bodyPr/>
          <a:lstStyle/>
          <a:p>
            <a:r>
              <a:rPr lang="en-US" dirty="0" smtClean="0"/>
              <a:t>Consequences for the </a:t>
            </a:r>
            <a:r>
              <a:rPr lang="en-US" dirty="0"/>
              <a:t>LHC</a:t>
            </a:r>
          </a:p>
        </p:txBody>
      </p:sp>
      <p:sp>
        <p:nvSpPr>
          <p:cNvPr id="79875" name="Rectangle 3"/>
          <p:cNvSpPr>
            <a:spLocks noGrp="1" noChangeArrowheads="1"/>
          </p:cNvSpPr>
          <p:nvPr>
            <p:ph type="body" idx="1"/>
          </p:nvPr>
        </p:nvSpPr>
        <p:spPr>
          <a:xfrm>
            <a:off x="323850" y="1125538"/>
            <a:ext cx="4535488" cy="5111750"/>
          </a:xfrm>
        </p:spPr>
        <p:txBody>
          <a:bodyPr/>
          <a:lstStyle/>
          <a:p>
            <a:pPr>
              <a:lnSpc>
                <a:spcPct val="90000"/>
              </a:lnSpc>
            </a:pPr>
            <a:r>
              <a:rPr lang="en-US" sz="1800" dirty="0" smtClean="0"/>
              <a:t>281 </a:t>
            </a:r>
            <a:r>
              <a:rPr lang="en-US" sz="1800" dirty="0"/>
              <a:t>kHz loss </a:t>
            </a:r>
            <a:r>
              <a:rPr lang="en-US" sz="1800" dirty="0" smtClean="0"/>
              <a:t>rate at nominal </a:t>
            </a:r>
            <a:r>
              <a:rPr lang="en-US" sz="1800" i="1" dirty="0" smtClean="0"/>
              <a:t>L</a:t>
            </a:r>
            <a:endParaRPr lang="en-US" sz="1400" i="1" dirty="0"/>
          </a:p>
          <a:p>
            <a:pPr>
              <a:lnSpc>
                <a:spcPct val="90000"/>
              </a:lnSpc>
            </a:pPr>
            <a:r>
              <a:rPr lang="en-US" sz="1800" dirty="0" smtClean="0"/>
              <a:t>25 </a:t>
            </a:r>
            <a:r>
              <a:rPr lang="en-US" sz="1800" dirty="0"/>
              <a:t>W heating </a:t>
            </a:r>
            <a:r>
              <a:rPr lang="en-US" sz="1800" dirty="0" smtClean="0"/>
              <a:t>power in dispersion suppressor dipole magnet</a:t>
            </a:r>
            <a:endParaRPr lang="en-US" sz="1800" dirty="0"/>
          </a:p>
          <a:p>
            <a:pPr>
              <a:lnSpc>
                <a:spcPct val="90000"/>
              </a:lnSpc>
            </a:pPr>
            <a:r>
              <a:rPr lang="en-US" sz="1800" dirty="0" smtClean="0"/>
              <a:t>Detailed Monte-Carlo of hadronic shower: heavy-ion interactions with matter in FLUKA</a:t>
            </a:r>
          </a:p>
          <a:p>
            <a:pPr>
              <a:lnSpc>
                <a:spcPct val="90000"/>
              </a:lnSpc>
            </a:pPr>
            <a:r>
              <a:rPr lang="en-US" sz="1800" dirty="0" smtClean="0"/>
              <a:t>Revised estimates of quench limit (thermodynamics of liquid He and heat transfer) suggest magnets </a:t>
            </a:r>
            <a:r>
              <a:rPr lang="en-US" sz="1800" dirty="0"/>
              <a:t>are not likely to quench due to BFPP beam losses</a:t>
            </a:r>
          </a:p>
          <a:p>
            <a:pPr>
              <a:lnSpc>
                <a:spcPct val="90000"/>
              </a:lnSpc>
            </a:pPr>
            <a:r>
              <a:rPr lang="en-US" sz="1800" dirty="0"/>
              <a:t>However, quench still possible within estimated uncertainties</a:t>
            </a:r>
          </a:p>
          <a:p>
            <a:pPr lvl="1">
              <a:lnSpc>
                <a:spcPct val="90000"/>
              </a:lnSpc>
            </a:pPr>
            <a:r>
              <a:rPr lang="en-US" sz="1800" dirty="0"/>
              <a:t>Quench limit, Monte Carlo, BFPP cross </a:t>
            </a:r>
            <a:r>
              <a:rPr lang="en-US" sz="1800" dirty="0" smtClean="0"/>
              <a:t>section, …</a:t>
            </a:r>
            <a:endParaRPr lang="en-US" sz="1800" dirty="0"/>
          </a:p>
          <a:p>
            <a:pPr>
              <a:lnSpc>
                <a:spcPct val="90000"/>
              </a:lnSpc>
            </a:pPr>
            <a:r>
              <a:rPr lang="en-US" sz="1800" dirty="0" smtClean="0"/>
              <a:t>Additional beam loss monitors installed around IPs to monitor these losses in LHC operation, can redistribute them to some extent</a:t>
            </a:r>
            <a:endParaRPr lang="en-US" sz="1800" dirty="0"/>
          </a:p>
        </p:txBody>
      </p:sp>
      <p:pic>
        <p:nvPicPr>
          <p:cNvPr id="79876" name="Picture 4"/>
          <p:cNvPicPr>
            <a:picLocks noChangeAspect="1" noChangeArrowheads="1"/>
          </p:cNvPicPr>
          <p:nvPr/>
        </p:nvPicPr>
        <p:blipFill>
          <a:blip r:embed="rId3"/>
          <a:srcRect/>
          <a:stretch>
            <a:fillRect/>
          </a:stretch>
        </p:blipFill>
        <p:spPr bwMode="auto">
          <a:xfrm>
            <a:off x="4913313" y="1125538"/>
            <a:ext cx="4087812" cy="4968875"/>
          </a:xfrm>
          <a:prstGeom prst="rect">
            <a:avLst/>
          </a:prstGeom>
          <a:noFill/>
          <a:ln w="38100">
            <a:solidFill>
              <a:srgbClr val="6699FF"/>
            </a:solidFill>
            <a:miter lim="800000"/>
            <a:headEnd type="none" w="sm" len="sm"/>
            <a:tailEnd type="none" w="sm" len="sm"/>
          </a:ln>
          <a:effectLst/>
        </p:spPr>
      </p:pic>
      <p:pic>
        <p:nvPicPr>
          <p:cNvPr id="79879" name="Picture 7"/>
          <p:cNvPicPr>
            <a:picLocks noChangeAspect="1" noChangeArrowheads="1"/>
          </p:cNvPicPr>
          <p:nvPr/>
        </p:nvPicPr>
        <p:blipFill>
          <a:blip r:embed="rId4"/>
          <a:srcRect/>
          <a:stretch>
            <a:fillRect/>
          </a:stretch>
        </p:blipFill>
        <p:spPr bwMode="auto">
          <a:xfrm>
            <a:off x="6443663" y="1157288"/>
            <a:ext cx="2454275" cy="1479550"/>
          </a:xfrm>
          <a:prstGeom prst="rect">
            <a:avLst/>
          </a:prstGeom>
          <a:noFill/>
          <a:ln w="38100">
            <a:noFill/>
            <a:miter lim="800000"/>
            <a:headEnd type="none" w="sm" len="sm"/>
            <a:tailEnd type="none" w="sm" len="sm"/>
          </a:ln>
          <a:effectLst/>
        </p:spPr>
      </p:pic>
      <p:sp>
        <p:nvSpPr>
          <p:cNvPr id="13" name="Date Placeholder 12"/>
          <p:cNvSpPr>
            <a:spLocks noGrp="1"/>
          </p:cNvSpPr>
          <p:nvPr>
            <p:ph type="dt" sz="half" idx="10"/>
          </p:nvPr>
        </p:nvSpPr>
        <p:spPr/>
        <p:txBody>
          <a:bodyPr/>
          <a:lstStyle/>
          <a:p>
            <a:pPr>
              <a:defRPr/>
            </a:pPr>
            <a:r>
              <a:rPr lang="en-US" smtClean="0"/>
              <a:t>J.M. Jowett, Quark Matter 2008, Jaipur, 7 February 2008</a:t>
            </a:r>
            <a:endParaRPr lang="en-GB"/>
          </a:p>
        </p:txBody>
      </p:sp>
      <p:sp>
        <p:nvSpPr>
          <p:cNvPr id="14" name="Slide Number Placeholder 13"/>
          <p:cNvSpPr>
            <a:spLocks noGrp="1"/>
          </p:cNvSpPr>
          <p:nvPr>
            <p:ph type="sldNum" sz="quarter" idx="12"/>
          </p:nvPr>
        </p:nvSpPr>
        <p:spPr/>
        <p:txBody>
          <a:bodyPr/>
          <a:lstStyle/>
          <a:p>
            <a:pPr>
              <a:defRPr/>
            </a:pPr>
            <a:fld id="{FF419886-A263-4573-B6CC-F16670ACABA4}" type="slidenum">
              <a:rPr lang="en-GB" smtClean="0"/>
              <a:pPr>
                <a:defRPr/>
              </a:pPr>
              <a:t>35</a:t>
            </a:fld>
            <a:endParaRPr lang="en-GB"/>
          </a:p>
        </p:txBody>
      </p:sp>
      <p:sp>
        <p:nvSpPr>
          <p:cNvPr id="15" name="TextBox 14"/>
          <p:cNvSpPr txBox="1"/>
          <p:nvPr/>
        </p:nvSpPr>
        <p:spPr>
          <a:xfrm>
            <a:off x="5500694" y="3071810"/>
            <a:ext cx="1214446" cy="584775"/>
          </a:xfrm>
          <a:prstGeom prst="rect">
            <a:avLst/>
          </a:prstGeom>
          <a:noFill/>
        </p:spPr>
        <p:txBody>
          <a:bodyPr wrap="square" rtlCol="0">
            <a:spAutoFit/>
          </a:bodyPr>
          <a:lstStyle/>
          <a:p>
            <a:r>
              <a:rPr lang="en-US" sz="1600" dirty="0" smtClean="0">
                <a:solidFill>
                  <a:srgbClr val="002060"/>
                </a:solidFill>
              </a:rPr>
              <a:t>Unwrapped inner coil</a:t>
            </a:r>
            <a:endParaRPr lang="en-US" sz="1600" dirty="0">
              <a:solidFill>
                <a:srgbClr val="002060"/>
              </a:solidFill>
            </a:endParaRPr>
          </a:p>
        </p:txBody>
      </p:sp>
      <p:sp>
        <p:nvSpPr>
          <p:cNvPr id="16" name="TextBox 15"/>
          <p:cNvSpPr txBox="1"/>
          <p:nvPr/>
        </p:nvSpPr>
        <p:spPr>
          <a:xfrm>
            <a:off x="7358082" y="3071810"/>
            <a:ext cx="1214446" cy="584775"/>
          </a:xfrm>
          <a:prstGeom prst="rect">
            <a:avLst/>
          </a:prstGeom>
          <a:noFill/>
        </p:spPr>
        <p:txBody>
          <a:bodyPr wrap="square" rtlCol="0">
            <a:spAutoFit/>
          </a:bodyPr>
          <a:lstStyle/>
          <a:p>
            <a:r>
              <a:rPr lang="en-US" sz="1600" dirty="0" smtClean="0">
                <a:solidFill>
                  <a:srgbClr val="002060"/>
                </a:solidFill>
              </a:rPr>
              <a:t>Unwrapped outer  coil</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4" name="Rectangle 4"/>
          <p:cNvSpPr>
            <a:spLocks noGrp="1" noChangeArrowheads="1"/>
          </p:cNvSpPr>
          <p:nvPr>
            <p:ph type="title"/>
          </p:nvPr>
        </p:nvSpPr>
        <p:spPr/>
        <p:txBody>
          <a:bodyPr/>
          <a:lstStyle/>
          <a:p>
            <a:r>
              <a:rPr lang="en-GB" sz="2400" dirty="0" smtClean="0"/>
              <a:t>Test of LHC methodology at RHIC</a:t>
            </a:r>
            <a:endParaRPr lang="en-US" sz="2400" dirty="0"/>
          </a:p>
        </p:txBody>
      </p:sp>
      <p:sp>
        <p:nvSpPr>
          <p:cNvPr id="8" name="Content Placeholder 7"/>
          <p:cNvSpPr>
            <a:spLocks noGrp="1"/>
          </p:cNvSpPr>
          <p:nvPr>
            <p:ph sz="half" idx="1"/>
          </p:nvPr>
        </p:nvSpPr>
        <p:spPr/>
        <p:txBody>
          <a:bodyPr/>
          <a:lstStyle/>
          <a:p>
            <a:r>
              <a:rPr lang="en-US" dirty="0" smtClean="0"/>
              <a:t>Parasitic measurement during RHIC Cu-Cu run</a:t>
            </a:r>
          </a:p>
          <a:p>
            <a:pPr lvl="1"/>
            <a:r>
              <a:rPr lang="en-US" dirty="0" smtClean="0"/>
              <a:t>Loss monitors setup as for LHC</a:t>
            </a:r>
          </a:p>
          <a:p>
            <a:pPr lvl="1"/>
            <a:r>
              <a:rPr lang="en-US" dirty="0" smtClean="0"/>
              <a:t>Just visible signal!</a:t>
            </a:r>
          </a:p>
          <a:p>
            <a:r>
              <a:rPr lang="en-US" dirty="0" smtClean="0"/>
              <a:t>Compared predictions and shower calculations as for LHC</a:t>
            </a:r>
          </a:p>
          <a:p>
            <a:pPr lvl="1"/>
            <a:r>
              <a:rPr lang="en-US" dirty="0" smtClean="0"/>
              <a:t>Reasonable agreement</a:t>
            </a:r>
          </a:p>
          <a:p>
            <a:r>
              <a:rPr lang="en-US" sz="1800" i="1" dirty="0" smtClean="0"/>
              <a:t>R. Bruce et al, Phys. Rev. Letters 99:144801, 2007</a:t>
            </a:r>
          </a:p>
          <a:p>
            <a:r>
              <a:rPr lang="en-US" sz="1800" dirty="0" smtClean="0"/>
              <a:t>We still need to benchmark quench limit (in LHC!)</a:t>
            </a:r>
          </a:p>
          <a:p>
            <a:endParaRPr lang="en-US" dirty="0"/>
          </a:p>
        </p:txBody>
      </p:sp>
      <p:sp>
        <p:nvSpPr>
          <p:cNvPr id="9" name="Text Placeholder 8"/>
          <p:cNvSpPr>
            <a:spLocks noGrp="1"/>
          </p:cNvSpPr>
          <p:nvPr>
            <p:ph type="body" sz="half" idx="2"/>
          </p:nvPr>
        </p:nvSpPr>
        <p:spPr/>
        <p:txBody>
          <a:bodyPr/>
          <a:lstStyle/>
          <a:p>
            <a:endParaRPr lang="en-US" dirty="0"/>
          </a:p>
        </p:txBody>
      </p:sp>
      <p:sp>
        <p:nvSpPr>
          <p:cNvPr id="5" name="Date Placeholder 2"/>
          <p:cNvSpPr>
            <a:spLocks noGrp="1"/>
          </p:cNvSpPr>
          <p:nvPr>
            <p:ph type="dt" sz="half" idx="10"/>
          </p:nvPr>
        </p:nvSpPr>
        <p:spPr/>
        <p:txBody>
          <a:bodyPr/>
          <a:lstStyle/>
          <a:p>
            <a:r>
              <a:rPr lang="en-US" smtClean="0"/>
              <a:t>J.M. Jowett, Quark Matter 2008, Jaipur, 7 February 2008</a:t>
            </a:r>
            <a:endParaRPr lang="en-GB"/>
          </a:p>
        </p:txBody>
      </p:sp>
      <p:sp>
        <p:nvSpPr>
          <p:cNvPr id="6" name="Slide Number Placeholder 4"/>
          <p:cNvSpPr>
            <a:spLocks noGrp="1"/>
          </p:cNvSpPr>
          <p:nvPr>
            <p:ph type="sldNum" sz="quarter" idx="12"/>
          </p:nvPr>
        </p:nvSpPr>
        <p:spPr/>
        <p:txBody>
          <a:bodyPr/>
          <a:lstStyle/>
          <a:p>
            <a:fld id="{61B465E9-53AE-462F-AD58-11B5941558E4}" type="slidenum">
              <a:rPr lang="en-GB"/>
              <a:pPr/>
              <a:t>36</a:t>
            </a:fld>
            <a:endParaRPr lang="en-GB"/>
          </a:p>
        </p:txBody>
      </p:sp>
      <p:pic>
        <p:nvPicPr>
          <p:cNvPr id="962565" name="Picture 5" descr="2005-02-16 161615"/>
          <p:cNvPicPr>
            <a:picLocks noChangeAspect="1" noChangeArrowheads="1"/>
          </p:cNvPicPr>
          <p:nvPr/>
        </p:nvPicPr>
        <p:blipFill>
          <a:blip r:embed="rId3" cstate="print"/>
          <a:srcRect/>
          <a:stretch>
            <a:fillRect/>
          </a:stretch>
        </p:blipFill>
        <p:spPr bwMode="auto">
          <a:xfrm>
            <a:off x="4806726" y="765175"/>
            <a:ext cx="3837240" cy="2878139"/>
          </a:xfrm>
          <a:prstGeom prst="rect">
            <a:avLst/>
          </a:prstGeom>
          <a:noFill/>
        </p:spPr>
      </p:pic>
      <p:sp>
        <p:nvSpPr>
          <p:cNvPr id="7" name="TextBox 6"/>
          <p:cNvSpPr txBox="1"/>
          <p:nvPr/>
        </p:nvSpPr>
        <p:spPr>
          <a:xfrm>
            <a:off x="4643438" y="3571876"/>
            <a:ext cx="3929090" cy="400110"/>
          </a:xfrm>
          <a:prstGeom prst="rect">
            <a:avLst/>
          </a:prstGeom>
          <a:noFill/>
        </p:spPr>
        <p:txBody>
          <a:bodyPr wrap="square" rtlCol="0">
            <a:spAutoFit/>
          </a:bodyPr>
          <a:lstStyle/>
          <a:p>
            <a:r>
              <a:rPr lang="en-GB" dirty="0" smtClean="0"/>
              <a:t>View towards </a:t>
            </a:r>
            <a:r>
              <a:rPr lang="en-GB" sz="1800" dirty="0" smtClean="0"/>
              <a:t>PHENIX</a:t>
            </a:r>
            <a:endParaRPr lang="en-US" dirty="0"/>
          </a:p>
        </p:txBody>
      </p:sp>
      <p:pic>
        <p:nvPicPr>
          <p:cNvPr id="10" name="Picture 7"/>
          <p:cNvPicPr>
            <a:picLocks noChangeAspect="1" noChangeArrowheads="1"/>
          </p:cNvPicPr>
          <p:nvPr/>
        </p:nvPicPr>
        <p:blipFill>
          <a:blip r:embed="rId4"/>
          <a:srcRect/>
          <a:stretch>
            <a:fillRect/>
          </a:stretch>
        </p:blipFill>
        <p:spPr bwMode="auto">
          <a:xfrm>
            <a:off x="4388545" y="4143380"/>
            <a:ext cx="4255421" cy="2360608"/>
          </a:xfrm>
          <a:prstGeom prst="rect">
            <a:avLst/>
          </a:prstGeom>
          <a:noFill/>
          <a:ln w="38100">
            <a:solidFill>
              <a:srgbClr val="6699FF"/>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Collimation in LHC</a:t>
            </a:r>
            <a:endParaRPr lang="en-US" dirty="0"/>
          </a:p>
        </p:txBody>
      </p:sp>
      <p:sp>
        <p:nvSpPr>
          <p:cNvPr id="3" name="Content Placeholder 2"/>
          <p:cNvSpPr>
            <a:spLocks noGrp="1"/>
          </p:cNvSpPr>
          <p:nvPr>
            <p:ph idx="1"/>
          </p:nvPr>
        </p:nvSpPr>
        <p:spPr/>
        <p:txBody>
          <a:bodyPr/>
          <a:lstStyle/>
          <a:p>
            <a:r>
              <a:rPr lang="en-US" dirty="0" smtClean="0"/>
              <a:t>Collimation system essential to protect machine from particles that would be lost causing magnet quenches or damage</a:t>
            </a:r>
          </a:p>
          <a:p>
            <a:r>
              <a:rPr lang="en-US" dirty="0" smtClean="0"/>
              <a:t>Principle of collimation for protons:</a:t>
            </a:r>
          </a:p>
          <a:p>
            <a:pPr lvl="1"/>
            <a:r>
              <a:rPr lang="en-US" dirty="0" smtClean="0"/>
              <a:t>Particles at large amplitudes undergo multiple Coulomb scattering in sufficiently long primary collimator (carbon), deviating their trajectories onto properly placed secondary collimators which absorb them in hadronic showers</a:t>
            </a:r>
          </a:p>
          <a:p>
            <a:r>
              <a:rPr lang="en-US" dirty="0" smtClean="0"/>
              <a:t>Ions undergo nuclear fragmentation or EMD before scattering enough</a:t>
            </a:r>
          </a:p>
          <a:p>
            <a:pPr lvl="1"/>
            <a:r>
              <a:rPr lang="en-US" dirty="0" smtClean="0"/>
              <a:t>Machine acts as spectrometer: isotopes lost in other locations, including SC magnets</a:t>
            </a:r>
          </a:p>
          <a:p>
            <a:pPr lvl="1"/>
            <a:r>
              <a:rPr lang="en-US" dirty="0" smtClean="0"/>
              <a:t>Secondary collimators ineffective</a:t>
            </a:r>
          </a:p>
        </p:txBody>
      </p:sp>
      <p:sp>
        <p:nvSpPr>
          <p:cNvPr id="4" name="Date Placeholder 3"/>
          <p:cNvSpPr>
            <a:spLocks noGrp="1"/>
          </p:cNvSpPr>
          <p:nvPr>
            <p:ph type="dt" sz="half" idx="10"/>
          </p:nvPr>
        </p:nvSpPr>
        <p:spPr/>
        <p:txBody>
          <a:bodyPr/>
          <a:lstStyle/>
          <a:p>
            <a:pPr>
              <a:defRPr/>
            </a:pPr>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Grp="1" noChangeAspect="1" noChangeArrowheads="1"/>
          </p:cNvPicPr>
          <p:nvPr>
            <p:ph type="body" idx="1"/>
          </p:nvPr>
        </p:nvPicPr>
        <p:blipFill>
          <a:blip r:embed="rId3"/>
          <a:srcRect/>
          <a:stretch>
            <a:fillRect/>
          </a:stretch>
        </p:blipFill>
        <p:spPr>
          <a:xfrm>
            <a:off x="827088" y="642918"/>
            <a:ext cx="7685087" cy="4471987"/>
          </a:xfrm>
          <a:noFill/>
          <a:ln/>
        </p:spPr>
      </p:pic>
      <p:sp>
        <p:nvSpPr>
          <p:cNvPr id="7" name="Date Placeholder 3"/>
          <p:cNvSpPr>
            <a:spLocks noGrp="1"/>
          </p:cNvSpPr>
          <p:nvPr>
            <p:ph type="dt" sz="half" idx="10"/>
          </p:nvPr>
        </p:nvSpPr>
        <p:spPr/>
        <p:txBody>
          <a:bodyPr/>
          <a:lstStyle/>
          <a:p>
            <a:r>
              <a:rPr lang="en-US" smtClean="0"/>
              <a:t>J.M. Jowett, Quark Matter 2008, Jaipur, 7 February 2008</a:t>
            </a:r>
            <a:endParaRPr lang="en-GB"/>
          </a:p>
        </p:txBody>
      </p:sp>
      <p:sp>
        <p:nvSpPr>
          <p:cNvPr id="110594" name="Rectangle 2"/>
          <p:cNvSpPr>
            <a:spLocks noGrp="1" noChangeArrowheads="1"/>
          </p:cNvSpPr>
          <p:nvPr>
            <p:ph type="title"/>
          </p:nvPr>
        </p:nvSpPr>
        <p:spPr>
          <a:noFill/>
          <a:ln/>
        </p:spPr>
        <p:txBody>
          <a:bodyPr/>
          <a:lstStyle/>
          <a:p>
            <a:r>
              <a:rPr lang="en-US" dirty="0" smtClean="0"/>
              <a:t>LHC Collimation Example</a:t>
            </a:r>
            <a:endParaRPr lang="en-US" dirty="0"/>
          </a:p>
        </p:txBody>
      </p:sp>
      <p:sp>
        <p:nvSpPr>
          <p:cNvPr id="110597" name="Text Box 5"/>
          <p:cNvSpPr txBox="1">
            <a:spLocks noChangeArrowheads="1"/>
          </p:cNvSpPr>
          <p:nvPr/>
        </p:nvSpPr>
        <p:spPr bwMode="auto">
          <a:xfrm>
            <a:off x="7429520" y="5978743"/>
            <a:ext cx="1688091" cy="307777"/>
          </a:xfrm>
          <a:prstGeom prst="rect">
            <a:avLst/>
          </a:prstGeom>
          <a:noFill/>
          <a:ln w="12700" cap="sq">
            <a:noFill/>
            <a:miter lim="800000"/>
            <a:headEnd type="none" w="sm" len="sm"/>
            <a:tailEnd type="none" w="sm" len="sm"/>
          </a:ln>
          <a:effectLst/>
        </p:spPr>
        <p:txBody>
          <a:bodyPr wrap="none">
            <a:spAutoFit/>
          </a:bodyPr>
          <a:lstStyle/>
          <a:p>
            <a:pPr algn="l" eaLnBrk="0" hangingPunct="0"/>
            <a:r>
              <a:rPr lang="en-US" sz="1400" i="1" dirty="0" smtClean="0">
                <a:solidFill>
                  <a:schemeClr val="tx1"/>
                </a:solidFill>
              </a:rPr>
              <a:t>Courtesy G</a:t>
            </a:r>
            <a:r>
              <a:rPr lang="en-US" sz="1400" i="1" dirty="0">
                <a:solidFill>
                  <a:schemeClr val="tx1"/>
                </a:solidFill>
              </a:rPr>
              <a:t>. </a:t>
            </a:r>
            <a:r>
              <a:rPr lang="en-US" sz="1400" i="1" dirty="0" smtClean="0">
                <a:solidFill>
                  <a:schemeClr val="tx1"/>
                </a:solidFill>
              </a:rPr>
              <a:t>Bellodi</a:t>
            </a:r>
            <a:endParaRPr lang="en-US" sz="1400" i="1" dirty="0">
              <a:solidFill>
                <a:schemeClr val="tx1"/>
              </a:solidFill>
            </a:endParaRPr>
          </a:p>
        </p:txBody>
      </p:sp>
      <p:sp>
        <p:nvSpPr>
          <p:cNvPr id="110598" name="Text Box 6"/>
          <p:cNvSpPr txBox="1">
            <a:spLocks noChangeArrowheads="1"/>
          </p:cNvSpPr>
          <p:nvPr/>
        </p:nvSpPr>
        <p:spPr bwMode="auto">
          <a:xfrm>
            <a:off x="500034" y="5143512"/>
            <a:ext cx="7929618" cy="1323439"/>
          </a:xfrm>
          <a:prstGeom prst="rect">
            <a:avLst/>
          </a:prstGeom>
          <a:noFill/>
          <a:ln w="12700" cap="sq">
            <a:noFill/>
            <a:miter lim="800000"/>
            <a:headEnd type="none" w="sm" len="sm"/>
            <a:tailEnd type="none" w="sm" len="sm"/>
          </a:ln>
          <a:effectLst/>
        </p:spPr>
        <p:txBody>
          <a:bodyPr wrap="square">
            <a:spAutoFit/>
          </a:bodyPr>
          <a:lstStyle/>
          <a:p>
            <a:pPr algn="l" eaLnBrk="0" hangingPunct="0"/>
            <a:r>
              <a:rPr lang="en-US" dirty="0">
                <a:solidFill>
                  <a:schemeClr val="tx1"/>
                </a:solidFill>
              </a:rPr>
              <a:t>Loss map after IR7 (betatron </a:t>
            </a:r>
            <a:r>
              <a:rPr lang="en-US" dirty="0" smtClean="0">
                <a:solidFill>
                  <a:schemeClr val="tx1"/>
                </a:solidFill>
              </a:rPr>
              <a:t>cleaning section). </a:t>
            </a:r>
            <a:r>
              <a:rPr lang="en-US" dirty="0">
                <a:solidFill>
                  <a:schemeClr val="tx1"/>
                </a:solidFill>
              </a:rPr>
              <a:t/>
            </a:r>
            <a:br>
              <a:rPr lang="en-US" dirty="0">
                <a:solidFill>
                  <a:schemeClr val="tx1"/>
                </a:solidFill>
              </a:rPr>
            </a:br>
            <a:r>
              <a:rPr lang="en-US" dirty="0">
                <a:solidFill>
                  <a:schemeClr val="tx1"/>
                </a:solidFill>
              </a:rPr>
              <a:t>Collision optics, standard collimator </a:t>
            </a:r>
            <a:r>
              <a:rPr lang="en-US" dirty="0" smtClean="0">
                <a:solidFill>
                  <a:schemeClr val="tx1"/>
                </a:solidFill>
              </a:rPr>
              <a:t>settings. </a:t>
            </a:r>
            <a:br>
              <a:rPr lang="en-US" dirty="0" smtClean="0">
                <a:solidFill>
                  <a:schemeClr val="tx1"/>
                </a:solidFill>
              </a:rPr>
            </a:br>
            <a:r>
              <a:rPr lang="en-US" dirty="0" smtClean="0">
                <a:solidFill>
                  <a:schemeClr val="tx1"/>
                </a:solidFill>
              </a:rPr>
              <a:t>Special simulation, requires much nuclear physics input, etc.</a:t>
            </a:r>
            <a:r>
              <a:rPr lang="en-US" dirty="0" smtClean="0"/>
              <a:t/>
            </a:r>
            <a:br>
              <a:rPr lang="en-US" dirty="0" smtClean="0"/>
            </a:br>
            <a:r>
              <a:rPr lang="en-US" dirty="0" smtClean="0"/>
              <a:t>Used to locate additional beam loss monitors for ion runs.</a:t>
            </a:r>
            <a:endParaRPr lang="en-US" dirty="0" smtClean="0">
              <a:solidFill>
                <a:schemeClr val="tx1"/>
              </a:solidFill>
            </a:endParaRPr>
          </a:p>
        </p:txBody>
      </p:sp>
      <p:sp>
        <p:nvSpPr>
          <p:cNvPr id="10" name="Slide Number Placeholder 9"/>
          <p:cNvSpPr>
            <a:spLocks noGrp="1"/>
          </p:cNvSpPr>
          <p:nvPr>
            <p:ph type="sldNum" sz="quarter" idx="12"/>
          </p:nvPr>
        </p:nvSpPr>
        <p:spPr/>
        <p:txBody>
          <a:bodyPr/>
          <a:lstStyle/>
          <a:p>
            <a:pPr>
              <a:defRPr/>
            </a:pPr>
            <a:fld id="{FF419886-A263-4573-B6CC-F16670ACABA4}" type="slidenum">
              <a:rPr lang="en-GB" smtClean="0"/>
              <a:pPr>
                <a:defRPr/>
              </a:pPr>
              <a:t>38</a:t>
            </a:fld>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 on Ion Collimation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Probably the major limit for LHC ion luminosity</a:t>
            </a:r>
          </a:p>
          <a:p>
            <a:r>
              <a:rPr lang="en-US" dirty="0" smtClean="0"/>
              <a:t>Nevertheless:</a:t>
            </a:r>
          </a:p>
          <a:p>
            <a:pPr lvl="1"/>
            <a:r>
              <a:rPr lang="en-US" dirty="0" smtClean="0"/>
              <a:t>Conventional (1996) quench limit (tolerable heat deposition in superconducting magnet coils) now appears pessimistic</a:t>
            </a:r>
          </a:p>
          <a:p>
            <a:pPr lvl="1"/>
            <a:r>
              <a:rPr lang="en-US" dirty="0" smtClean="0"/>
              <a:t>This is a soft limit: losses only get to this level if, for some reason, the </a:t>
            </a:r>
            <a:r>
              <a:rPr lang="en-US" i="1" dirty="0" smtClean="0"/>
              <a:t>single-beam (not including </a:t>
            </a:r>
            <a:r>
              <a:rPr lang="en-US" i="1" dirty="0" err="1" smtClean="0"/>
              <a:t>collisional</a:t>
            </a:r>
            <a:r>
              <a:rPr lang="en-US" i="1" dirty="0" smtClean="0"/>
              <a:t>) losses </a:t>
            </a:r>
            <a:r>
              <a:rPr lang="en-US" dirty="0" smtClean="0"/>
              <a:t>reach a level corresponding to a lifetime of 12 min.</a:t>
            </a:r>
          </a:p>
          <a:p>
            <a:r>
              <a:rPr lang="en-US" dirty="0" smtClean="0"/>
              <a:t>Simulations benchmarked with real beams </a:t>
            </a:r>
          </a:p>
          <a:p>
            <a:pPr lvl="1"/>
            <a:r>
              <a:rPr lang="en-US" dirty="0" smtClean="0"/>
              <a:t>LHC collimator in SPS (2007) - good agreement</a:t>
            </a:r>
          </a:p>
          <a:p>
            <a:pPr lvl="1"/>
            <a:r>
              <a:rPr lang="en-US" dirty="0" smtClean="0"/>
              <a:t>Earlier data from RHIC - consistent </a:t>
            </a:r>
          </a:p>
          <a:p>
            <a:r>
              <a:rPr lang="en-US" dirty="0" smtClean="0"/>
              <a:t>Phase II Collimation upgrade needed for p-p</a:t>
            </a:r>
          </a:p>
          <a:p>
            <a:pPr lvl="1"/>
            <a:r>
              <a:rPr lang="en-US" dirty="0" smtClean="0"/>
              <a:t>Looking at what can be included for ions</a:t>
            </a:r>
          </a:p>
          <a:p>
            <a:pPr lvl="1"/>
            <a:r>
              <a:rPr lang="en-US" dirty="0" smtClean="0"/>
              <a:t>New ideas: crystals, magnetic collimation, optics changes, high-Z primary collimators, …</a:t>
            </a:r>
            <a:endParaRPr lang="en-US" dirty="0"/>
          </a:p>
        </p:txBody>
      </p:sp>
      <p:sp>
        <p:nvSpPr>
          <p:cNvPr id="4" name="Date Placeholder 3"/>
          <p:cNvSpPr>
            <a:spLocks noGrp="1"/>
          </p:cNvSpPr>
          <p:nvPr>
            <p:ph type="dt" sz="half" idx="10"/>
          </p:nvPr>
        </p:nvSpPr>
        <p:spPr/>
        <p:txBody>
          <a:bodyPr/>
          <a:lstStyle/>
          <a:p>
            <a:pPr>
              <a:defRPr/>
            </a:pPr>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928663" y="228600"/>
            <a:ext cx="7429552" cy="404813"/>
          </a:xfrm>
        </p:spPr>
        <p:txBody>
          <a:bodyPr/>
          <a:lstStyle/>
          <a:p>
            <a:r>
              <a:rPr lang="en-US" dirty="0" smtClean="0"/>
              <a:t>1232 dipole magnets operating </a:t>
            </a:r>
            <a:r>
              <a:rPr lang="en-US" dirty="0"/>
              <a:t>at 1.9K</a:t>
            </a:r>
          </a:p>
        </p:txBody>
      </p:sp>
      <p:grpSp>
        <p:nvGrpSpPr>
          <p:cNvPr id="7" name="Group 6"/>
          <p:cNvGrpSpPr/>
          <p:nvPr/>
        </p:nvGrpSpPr>
        <p:grpSpPr>
          <a:xfrm>
            <a:off x="914400" y="642918"/>
            <a:ext cx="7315200" cy="5484812"/>
            <a:chOff x="914400" y="912813"/>
            <a:chExt cx="7315200" cy="5484812"/>
          </a:xfrm>
        </p:grpSpPr>
        <p:pic>
          <p:nvPicPr>
            <p:cNvPr id="1346563" name="Picture 3"/>
            <p:cNvPicPr>
              <a:picLocks noChangeAspect="1" noChangeArrowheads="1"/>
            </p:cNvPicPr>
            <p:nvPr/>
          </p:nvPicPr>
          <p:blipFill>
            <a:blip r:embed="rId3"/>
            <a:srcRect/>
            <a:stretch>
              <a:fillRect/>
            </a:stretch>
          </p:blipFill>
          <p:spPr bwMode="auto">
            <a:xfrm>
              <a:off x="914400" y="912813"/>
              <a:ext cx="7315200" cy="5484812"/>
            </a:xfrm>
            <a:prstGeom prst="rect">
              <a:avLst/>
            </a:prstGeom>
            <a:noFill/>
            <a:ln w="12700" cap="sq">
              <a:noFill/>
              <a:miter lim="800000"/>
              <a:headEnd type="none" w="sm" len="sm"/>
              <a:tailEnd type="none" w="sm" len="sm"/>
            </a:ln>
            <a:effectLst/>
          </p:spPr>
        </p:pic>
        <p:sp>
          <p:nvSpPr>
            <p:cNvPr id="1346564" name="Text Box 4"/>
            <p:cNvSpPr txBox="1">
              <a:spLocks noChangeArrowheads="1"/>
            </p:cNvSpPr>
            <p:nvPr/>
          </p:nvSpPr>
          <p:spPr bwMode="auto">
            <a:xfrm>
              <a:off x="7010400" y="914399"/>
              <a:ext cx="1168400" cy="1477328"/>
            </a:xfrm>
            <a:prstGeom prst="rect">
              <a:avLst/>
            </a:prstGeom>
            <a:solidFill>
              <a:schemeClr val="accent1"/>
            </a:solidFill>
            <a:ln w="12700">
              <a:solidFill>
                <a:schemeClr val="tx1"/>
              </a:solidFill>
              <a:miter lim="800000"/>
              <a:headEnd type="none" w="sm" len="sm"/>
              <a:tailEnd type="none" w="sm" len="sm"/>
            </a:ln>
            <a:effectLst/>
          </p:spPr>
          <p:txBody>
            <a:bodyPr wrap="square">
              <a:spAutoFit/>
            </a:bodyPr>
            <a:lstStyle/>
            <a:p>
              <a:pPr algn="l" eaLnBrk="0" hangingPunct="0"/>
              <a:r>
                <a:rPr lang="en-US" sz="1800" b="1" dirty="0">
                  <a:solidFill>
                    <a:schemeClr val="tx1"/>
                  </a:solidFill>
                </a:rPr>
                <a:t>7TeV</a:t>
              </a:r>
            </a:p>
            <a:p>
              <a:pPr algn="l" eaLnBrk="0" hangingPunct="0">
                <a:buFontTx/>
                <a:buChar char="•"/>
              </a:pPr>
              <a:r>
                <a:rPr lang="en-US" sz="1600" b="1" dirty="0">
                  <a:solidFill>
                    <a:schemeClr val="tx1"/>
                  </a:solidFill>
                </a:rPr>
                <a:t> 8.33T</a:t>
              </a:r>
            </a:p>
            <a:p>
              <a:pPr algn="l" eaLnBrk="0" hangingPunct="0">
                <a:buFontTx/>
                <a:buChar char="•"/>
              </a:pPr>
              <a:r>
                <a:rPr lang="en-US" sz="1600" b="1" dirty="0">
                  <a:solidFill>
                    <a:schemeClr val="tx1"/>
                  </a:solidFill>
                </a:rPr>
                <a:t> </a:t>
              </a:r>
              <a:r>
                <a:rPr lang="en-US" sz="1600" b="1" dirty="0" smtClean="0">
                  <a:solidFill>
                    <a:schemeClr val="tx1"/>
                  </a:solidFill>
                </a:rPr>
                <a:t>11850A</a:t>
              </a:r>
              <a:endParaRPr lang="en-US" sz="1600" b="1" dirty="0">
                <a:solidFill>
                  <a:schemeClr val="tx1"/>
                </a:solidFill>
              </a:endParaRPr>
            </a:p>
            <a:p>
              <a:pPr algn="l" eaLnBrk="0" hangingPunct="0">
                <a:buFontTx/>
                <a:buChar char="•"/>
              </a:pPr>
              <a:r>
                <a:rPr lang="en-US" sz="1600" b="1" dirty="0">
                  <a:solidFill>
                    <a:schemeClr val="tx1"/>
                  </a:solidFill>
                </a:rPr>
                <a:t> </a:t>
              </a:r>
              <a:r>
                <a:rPr lang="en-US" sz="1600" b="1" dirty="0" smtClean="0">
                  <a:solidFill>
                    <a:srgbClr val="FF0000"/>
                  </a:solidFill>
                </a:rPr>
                <a:t>7MJ</a:t>
              </a:r>
              <a:endParaRPr lang="en-US" sz="1600" b="1" dirty="0">
                <a:solidFill>
                  <a:srgbClr val="FF0000"/>
                </a:solidFill>
              </a:endParaRPr>
            </a:p>
          </p:txBody>
        </p:sp>
      </p:grpSp>
      <p:sp>
        <p:nvSpPr>
          <p:cNvPr id="8" name="TextBox 7"/>
          <p:cNvSpPr txBox="1"/>
          <p:nvPr/>
        </p:nvSpPr>
        <p:spPr>
          <a:xfrm>
            <a:off x="142844" y="6072206"/>
            <a:ext cx="8643998" cy="400110"/>
          </a:xfrm>
          <a:prstGeom prst="rect">
            <a:avLst/>
          </a:prstGeom>
          <a:noFill/>
        </p:spPr>
        <p:txBody>
          <a:bodyPr wrap="square" rtlCol="0">
            <a:spAutoFit/>
          </a:bodyPr>
          <a:lstStyle/>
          <a:p>
            <a:pPr algn="ctr"/>
            <a:r>
              <a:rPr lang="en-US" dirty="0" smtClean="0"/>
              <a:t>The most prominent of a host of technological developments.</a:t>
            </a:r>
            <a:endParaRPr lang="en-US" dirty="0"/>
          </a:p>
        </p:txBody>
      </p:sp>
      <p:sp>
        <p:nvSpPr>
          <p:cNvPr id="9" name="Date Placeholder 8"/>
          <p:cNvSpPr>
            <a:spLocks noGrp="1"/>
          </p:cNvSpPr>
          <p:nvPr>
            <p:ph type="dt" sz="half" idx="10"/>
          </p:nvPr>
        </p:nvSpPr>
        <p:spPr/>
        <p:txBody>
          <a:bodyPr/>
          <a:lstStyle/>
          <a:p>
            <a:pPr>
              <a:defRPr/>
            </a:pPr>
            <a:r>
              <a:rPr lang="en-US" smtClean="0"/>
              <a:t>J.M. Jowett, Quark Matter 2008, Jaipur, 7 February 2008</a:t>
            </a:r>
            <a:endParaRPr lang="en-GB"/>
          </a:p>
        </p:txBody>
      </p:sp>
      <p:sp>
        <p:nvSpPr>
          <p:cNvPr id="10" name="Slide Number Placeholder 9"/>
          <p:cNvSpPr>
            <a:spLocks noGrp="1"/>
          </p:cNvSpPr>
          <p:nvPr>
            <p:ph type="sldNum" sz="quarter" idx="12"/>
          </p:nvPr>
        </p:nvSpPr>
        <p:spPr/>
        <p:txBody>
          <a:bodyPr/>
          <a:lstStyle/>
          <a:p>
            <a:pPr>
              <a:defRPr/>
            </a:pPr>
            <a:fld id="{2F4C414A-B542-4C40-8171-4301CD3581F1}" type="slidenum">
              <a:rPr lang="en-GB" smtClean="0"/>
              <a:pPr>
                <a:defRPr/>
              </a:pPr>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limits on performance</a:t>
            </a:r>
            <a:endParaRPr lang="en-US" dirty="0"/>
          </a:p>
        </p:txBody>
      </p:sp>
      <p:sp>
        <p:nvSpPr>
          <p:cNvPr id="3" name="Content Placeholder 2"/>
          <p:cNvSpPr>
            <a:spLocks noGrp="1"/>
          </p:cNvSpPr>
          <p:nvPr>
            <p:ph idx="1"/>
          </p:nvPr>
        </p:nvSpPr>
        <p:spPr/>
        <p:txBody>
          <a:bodyPr/>
          <a:lstStyle/>
          <a:p>
            <a:r>
              <a:rPr lang="en-US" dirty="0" smtClean="0"/>
              <a:t>Total bunch charge is near lower limits of visibility on beam instrumentation, particularly the beam position monitors</a:t>
            </a:r>
          </a:p>
          <a:p>
            <a:pPr lvl="1"/>
            <a:r>
              <a:rPr lang="en-US" dirty="0" smtClean="0"/>
              <a:t>Must always(!) inject close to nominal bunch current</a:t>
            </a:r>
          </a:p>
          <a:p>
            <a:pPr lvl="1"/>
            <a:r>
              <a:rPr lang="en-US" dirty="0" smtClean="0"/>
              <a:t>Rely on ionization profile monitors more than with protons</a:t>
            </a:r>
          </a:p>
          <a:p>
            <a:r>
              <a:rPr lang="en-US" dirty="0" smtClean="0"/>
              <a:t>Intra-beam scattering (IBS, multiple Coulomb scattering within bunches) is significant but less so than at RHIC where it dominates luminosity decay</a:t>
            </a:r>
          </a:p>
          <a:p>
            <a:r>
              <a:rPr lang="en-US" dirty="0" smtClean="0"/>
              <a:t>Vacuum effects (losses, emittance growth, electron cloud …) should not be significant</a:t>
            </a:r>
          </a:p>
          <a:p>
            <a:endParaRPr lang="en-US" dirty="0"/>
          </a:p>
        </p:txBody>
      </p:sp>
      <p:sp>
        <p:nvSpPr>
          <p:cNvPr id="4" name="Date Placeholder 3"/>
          <p:cNvSpPr>
            <a:spLocks noGrp="1"/>
          </p:cNvSpPr>
          <p:nvPr>
            <p:ph type="dt" sz="half" idx="10"/>
          </p:nvPr>
        </p:nvSpPr>
        <p:spPr/>
        <p:txBody>
          <a:bodyPr/>
          <a:lstStyle/>
          <a:p>
            <a:pPr>
              <a:defRPr/>
            </a:pPr>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1116013" y="228600"/>
            <a:ext cx="7127875" cy="679450"/>
          </a:xfrm>
        </p:spPr>
        <p:txBody>
          <a:bodyPr/>
          <a:lstStyle/>
          <a:p>
            <a:pPr>
              <a:defRPr/>
            </a:pPr>
            <a:r>
              <a:rPr lang="en-GB" smtClean="0"/>
              <a:t>Operational parameter space </a:t>
            </a:r>
            <a:br>
              <a:rPr lang="en-GB" smtClean="0"/>
            </a:br>
            <a:r>
              <a:rPr lang="en-GB" smtClean="0"/>
              <a:t>with lead ions</a:t>
            </a:r>
            <a:endParaRPr lang="en-US" smtClean="0"/>
          </a:p>
        </p:txBody>
      </p:sp>
      <p:grpSp>
        <p:nvGrpSpPr>
          <p:cNvPr id="2" name="Group 235"/>
          <p:cNvGrpSpPr>
            <a:grpSpLocks/>
          </p:cNvGrpSpPr>
          <p:nvPr/>
        </p:nvGrpSpPr>
        <p:grpSpPr bwMode="auto">
          <a:xfrm>
            <a:off x="920750" y="898525"/>
            <a:ext cx="7385050" cy="5045075"/>
            <a:chOff x="580" y="566"/>
            <a:chExt cx="4652" cy="3178"/>
          </a:xfrm>
        </p:grpSpPr>
        <p:grpSp>
          <p:nvGrpSpPr>
            <p:cNvPr id="3" name="Group 4"/>
            <p:cNvGrpSpPr>
              <a:grpSpLocks/>
            </p:cNvGrpSpPr>
            <p:nvPr/>
          </p:nvGrpSpPr>
          <p:grpSpPr bwMode="auto">
            <a:xfrm>
              <a:off x="580" y="566"/>
              <a:ext cx="4588" cy="3178"/>
              <a:chOff x="1012" y="1076"/>
              <a:chExt cx="3736" cy="2163"/>
            </a:xfrm>
          </p:grpSpPr>
          <p:sp>
            <p:nvSpPr>
              <p:cNvPr id="8228" name="Rectangle 5"/>
              <p:cNvSpPr>
                <a:spLocks noChangeArrowheads="1"/>
              </p:cNvSpPr>
              <p:nvPr/>
            </p:nvSpPr>
            <p:spPr bwMode="auto">
              <a:xfrm>
                <a:off x="1012" y="1076"/>
                <a:ext cx="3736" cy="2163"/>
              </a:xfrm>
              <a:prstGeom prst="rect">
                <a:avLst/>
              </a:prstGeom>
              <a:solidFill>
                <a:srgbClr val="FFFFFF"/>
              </a:solidFill>
              <a:ln w="9525">
                <a:noFill/>
                <a:miter lim="800000"/>
                <a:headEnd/>
                <a:tailEnd/>
              </a:ln>
            </p:spPr>
            <p:txBody>
              <a:bodyPr/>
              <a:lstStyle/>
              <a:p>
                <a:endParaRPr lang="en-US"/>
              </a:p>
            </p:txBody>
          </p:sp>
          <p:sp>
            <p:nvSpPr>
              <p:cNvPr id="8229" name="Line 6"/>
              <p:cNvSpPr>
                <a:spLocks noChangeShapeType="1"/>
              </p:cNvSpPr>
              <p:nvPr/>
            </p:nvSpPr>
            <p:spPr bwMode="auto">
              <a:xfrm flipV="1">
                <a:off x="1630" y="1278"/>
                <a:ext cx="1" cy="1791"/>
              </a:xfrm>
              <a:prstGeom prst="line">
                <a:avLst/>
              </a:prstGeom>
              <a:noFill/>
              <a:ln w="0">
                <a:solidFill>
                  <a:srgbClr val="B3B3FF"/>
                </a:solidFill>
                <a:round/>
                <a:headEnd/>
                <a:tailEnd/>
              </a:ln>
            </p:spPr>
            <p:txBody>
              <a:bodyPr/>
              <a:lstStyle/>
              <a:p>
                <a:endParaRPr lang="en-US"/>
              </a:p>
            </p:txBody>
          </p:sp>
          <p:sp>
            <p:nvSpPr>
              <p:cNvPr id="8230" name="Line 7"/>
              <p:cNvSpPr>
                <a:spLocks noChangeShapeType="1"/>
              </p:cNvSpPr>
              <p:nvPr/>
            </p:nvSpPr>
            <p:spPr bwMode="auto">
              <a:xfrm flipV="1">
                <a:off x="2248" y="1278"/>
                <a:ext cx="1" cy="1791"/>
              </a:xfrm>
              <a:prstGeom prst="line">
                <a:avLst/>
              </a:prstGeom>
              <a:noFill/>
              <a:ln w="0">
                <a:solidFill>
                  <a:srgbClr val="B3B3FF"/>
                </a:solidFill>
                <a:round/>
                <a:headEnd/>
                <a:tailEnd/>
              </a:ln>
            </p:spPr>
            <p:txBody>
              <a:bodyPr/>
              <a:lstStyle/>
              <a:p>
                <a:endParaRPr lang="en-US"/>
              </a:p>
            </p:txBody>
          </p:sp>
          <p:sp>
            <p:nvSpPr>
              <p:cNvPr id="8231" name="Line 8"/>
              <p:cNvSpPr>
                <a:spLocks noChangeShapeType="1"/>
              </p:cNvSpPr>
              <p:nvPr/>
            </p:nvSpPr>
            <p:spPr bwMode="auto">
              <a:xfrm flipV="1">
                <a:off x="2514" y="1278"/>
                <a:ext cx="1" cy="1791"/>
              </a:xfrm>
              <a:prstGeom prst="line">
                <a:avLst/>
              </a:prstGeom>
              <a:noFill/>
              <a:ln w="0">
                <a:solidFill>
                  <a:srgbClr val="B3B3FF"/>
                </a:solidFill>
                <a:round/>
                <a:headEnd/>
                <a:tailEnd/>
              </a:ln>
            </p:spPr>
            <p:txBody>
              <a:bodyPr/>
              <a:lstStyle/>
              <a:p>
                <a:endParaRPr lang="en-US"/>
              </a:p>
            </p:txBody>
          </p:sp>
          <p:sp>
            <p:nvSpPr>
              <p:cNvPr id="8232" name="Line 9"/>
              <p:cNvSpPr>
                <a:spLocks noChangeShapeType="1"/>
              </p:cNvSpPr>
              <p:nvPr/>
            </p:nvSpPr>
            <p:spPr bwMode="auto">
              <a:xfrm flipV="1">
                <a:off x="3138" y="1278"/>
                <a:ext cx="1" cy="1791"/>
              </a:xfrm>
              <a:prstGeom prst="line">
                <a:avLst/>
              </a:prstGeom>
              <a:noFill/>
              <a:ln w="0">
                <a:solidFill>
                  <a:srgbClr val="B3B3FF"/>
                </a:solidFill>
                <a:round/>
                <a:headEnd/>
                <a:tailEnd/>
              </a:ln>
            </p:spPr>
            <p:txBody>
              <a:bodyPr/>
              <a:lstStyle/>
              <a:p>
                <a:endParaRPr lang="en-US"/>
              </a:p>
            </p:txBody>
          </p:sp>
          <p:sp>
            <p:nvSpPr>
              <p:cNvPr id="8233" name="Line 10"/>
              <p:cNvSpPr>
                <a:spLocks noChangeShapeType="1"/>
              </p:cNvSpPr>
              <p:nvPr/>
            </p:nvSpPr>
            <p:spPr bwMode="auto">
              <a:xfrm flipV="1">
                <a:off x="3404" y="1278"/>
                <a:ext cx="1" cy="1791"/>
              </a:xfrm>
              <a:prstGeom prst="line">
                <a:avLst/>
              </a:prstGeom>
              <a:noFill/>
              <a:ln w="0">
                <a:solidFill>
                  <a:srgbClr val="B3B3FF"/>
                </a:solidFill>
                <a:round/>
                <a:headEnd/>
                <a:tailEnd/>
              </a:ln>
            </p:spPr>
            <p:txBody>
              <a:bodyPr/>
              <a:lstStyle/>
              <a:p>
                <a:endParaRPr lang="en-US"/>
              </a:p>
            </p:txBody>
          </p:sp>
          <p:sp>
            <p:nvSpPr>
              <p:cNvPr id="8234" name="Line 11"/>
              <p:cNvSpPr>
                <a:spLocks noChangeShapeType="1"/>
              </p:cNvSpPr>
              <p:nvPr/>
            </p:nvSpPr>
            <p:spPr bwMode="auto">
              <a:xfrm flipV="1">
                <a:off x="4022" y="1278"/>
                <a:ext cx="1" cy="1791"/>
              </a:xfrm>
              <a:prstGeom prst="line">
                <a:avLst/>
              </a:prstGeom>
              <a:noFill/>
              <a:ln w="0">
                <a:solidFill>
                  <a:srgbClr val="B3B3FF"/>
                </a:solidFill>
                <a:round/>
                <a:headEnd/>
                <a:tailEnd/>
              </a:ln>
            </p:spPr>
            <p:txBody>
              <a:bodyPr/>
              <a:lstStyle/>
              <a:p>
                <a:endParaRPr lang="en-US"/>
              </a:p>
            </p:txBody>
          </p:sp>
          <p:sp>
            <p:nvSpPr>
              <p:cNvPr id="8235" name="Line 12"/>
              <p:cNvSpPr>
                <a:spLocks noChangeShapeType="1"/>
              </p:cNvSpPr>
              <p:nvPr/>
            </p:nvSpPr>
            <p:spPr bwMode="auto">
              <a:xfrm flipV="1">
                <a:off x="4289" y="1278"/>
                <a:ext cx="1" cy="1791"/>
              </a:xfrm>
              <a:prstGeom prst="line">
                <a:avLst/>
              </a:prstGeom>
              <a:noFill/>
              <a:ln w="0">
                <a:solidFill>
                  <a:srgbClr val="B3B3FF"/>
                </a:solidFill>
                <a:round/>
                <a:headEnd/>
                <a:tailEnd/>
              </a:ln>
            </p:spPr>
            <p:txBody>
              <a:bodyPr/>
              <a:lstStyle/>
              <a:p>
                <a:endParaRPr lang="en-US"/>
              </a:p>
            </p:txBody>
          </p:sp>
          <p:sp>
            <p:nvSpPr>
              <p:cNvPr id="8236" name="Line 13"/>
              <p:cNvSpPr>
                <a:spLocks noChangeShapeType="1"/>
              </p:cNvSpPr>
              <p:nvPr/>
            </p:nvSpPr>
            <p:spPr bwMode="auto">
              <a:xfrm flipV="1">
                <a:off x="1896" y="1278"/>
                <a:ext cx="1" cy="1791"/>
              </a:xfrm>
              <a:prstGeom prst="line">
                <a:avLst/>
              </a:prstGeom>
              <a:noFill/>
              <a:ln w="0">
                <a:solidFill>
                  <a:srgbClr val="B3B3FF"/>
                </a:solidFill>
                <a:round/>
                <a:headEnd/>
                <a:tailEnd/>
              </a:ln>
            </p:spPr>
            <p:txBody>
              <a:bodyPr/>
              <a:lstStyle/>
              <a:p>
                <a:endParaRPr lang="en-US"/>
              </a:p>
            </p:txBody>
          </p:sp>
          <p:sp>
            <p:nvSpPr>
              <p:cNvPr id="8237" name="Line 14"/>
              <p:cNvSpPr>
                <a:spLocks noChangeShapeType="1"/>
              </p:cNvSpPr>
              <p:nvPr/>
            </p:nvSpPr>
            <p:spPr bwMode="auto">
              <a:xfrm flipV="1">
                <a:off x="2049" y="1278"/>
                <a:ext cx="1" cy="1791"/>
              </a:xfrm>
              <a:prstGeom prst="line">
                <a:avLst/>
              </a:prstGeom>
              <a:noFill/>
              <a:ln w="0">
                <a:solidFill>
                  <a:srgbClr val="B3B3FF"/>
                </a:solidFill>
                <a:round/>
                <a:headEnd/>
                <a:tailEnd/>
              </a:ln>
            </p:spPr>
            <p:txBody>
              <a:bodyPr/>
              <a:lstStyle/>
              <a:p>
                <a:endParaRPr lang="en-US"/>
              </a:p>
            </p:txBody>
          </p:sp>
          <p:sp>
            <p:nvSpPr>
              <p:cNvPr id="8238" name="Line 15"/>
              <p:cNvSpPr>
                <a:spLocks noChangeShapeType="1"/>
              </p:cNvSpPr>
              <p:nvPr/>
            </p:nvSpPr>
            <p:spPr bwMode="auto">
              <a:xfrm flipV="1">
                <a:off x="2163" y="1278"/>
                <a:ext cx="1" cy="1791"/>
              </a:xfrm>
              <a:prstGeom prst="line">
                <a:avLst/>
              </a:prstGeom>
              <a:noFill/>
              <a:ln w="0">
                <a:solidFill>
                  <a:srgbClr val="B3B3FF"/>
                </a:solidFill>
                <a:round/>
                <a:headEnd/>
                <a:tailEnd/>
              </a:ln>
            </p:spPr>
            <p:txBody>
              <a:bodyPr/>
              <a:lstStyle/>
              <a:p>
                <a:endParaRPr lang="en-US"/>
              </a:p>
            </p:txBody>
          </p:sp>
          <p:sp>
            <p:nvSpPr>
              <p:cNvPr id="8239" name="Line 16"/>
              <p:cNvSpPr>
                <a:spLocks noChangeShapeType="1"/>
              </p:cNvSpPr>
              <p:nvPr/>
            </p:nvSpPr>
            <p:spPr bwMode="auto">
              <a:xfrm flipV="1">
                <a:off x="2316" y="1278"/>
                <a:ext cx="1" cy="1791"/>
              </a:xfrm>
              <a:prstGeom prst="line">
                <a:avLst/>
              </a:prstGeom>
              <a:noFill/>
              <a:ln w="0">
                <a:solidFill>
                  <a:srgbClr val="B3B3FF"/>
                </a:solidFill>
                <a:round/>
                <a:headEnd/>
                <a:tailEnd/>
              </a:ln>
            </p:spPr>
            <p:txBody>
              <a:bodyPr/>
              <a:lstStyle/>
              <a:p>
                <a:endParaRPr lang="en-US"/>
              </a:p>
            </p:txBody>
          </p:sp>
          <p:sp>
            <p:nvSpPr>
              <p:cNvPr id="8240" name="Line 17"/>
              <p:cNvSpPr>
                <a:spLocks noChangeShapeType="1"/>
              </p:cNvSpPr>
              <p:nvPr/>
            </p:nvSpPr>
            <p:spPr bwMode="auto">
              <a:xfrm flipV="1">
                <a:off x="2378" y="1278"/>
                <a:ext cx="1" cy="1791"/>
              </a:xfrm>
              <a:prstGeom prst="line">
                <a:avLst/>
              </a:prstGeom>
              <a:noFill/>
              <a:ln w="0">
                <a:solidFill>
                  <a:srgbClr val="B3B3FF"/>
                </a:solidFill>
                <a:round/>
                <a:headEnd/>
                <a:tailEnd/>
              </a:ln>
            </p:spPr>
            <p:txBody>
              <a:bodyPr/>
              <a:lstStyle/>
              <a:p>
                <a:endParaRPr lang="en-US"/>
              </a:p>
            </p:txBody>
          </p:sp>
          <p:sp>
            <p:nvSpPr>
              <p:cNvPr id="8241" name="Line 18"/>
              <p:cNvSpPr>
                <a:spLocks noChangeShapeType="1"/>
              </p:cNvSpPr>
              <p:nvPr/>
            </p:nvSpPr>
            <p:spPr bwMode="auto">
              <a:xfrm flipV="1">
                <a:off x="2429" y="1278"/>
                <a:ext cx="1" cy="1791"/>
              </a:xfrm>
              <a:prstGeom prst="line">
                <a:avLst/>
              </a:prstGeom>
              <a:noFill/>
              <a:ln w="0">
                <a:solidFill>
                  <a:srgbClr val="B3B3FF"/>
                </a:solidFill>
                <a:round/>
                <a:headEnd/>
                <a:tailEnd/>
              </a:ln>
            </p:spPr>
            <p:txBody>
              <a:bodyPr/>
              <a:lstStyle/>
              <a:p>
                <a:endParaRPr lang="en-US"/>
              </a:p>
            </p:txBody>
          </p:sp>
          <p:sp>
            <p:nvSpPr>
              <p:cNvPr id="8242" name="Line 19"/>
              <p:cNvSpPr>
                <a:spLocks noChangeShapeType="1"/>
              </p:cNvSpPr>
              <p:nvPr/>
            </p:nvSpPr>
            <p:spPr bwMode="auto">
              <a:xfrm flipV="1">
                <a:off x="2475" y="1278"/>
                <a:ext cx="1" cy="1791"/>
              </a:xfrm>
              <a:prstGeom prst="line">
                <a:avLst/>
              </a:prstGeom>
              <a:noFill/>
              <a:ln w="0">
                <a:solidFill>
                  <a:srgbClr val="B3B3FF"/>
                </a:solidFill>
                <a:round/>
                <a:headEnd/>
                <a:tailEnd/>
              </a:ln>
            </p:spPr>
            <p:txBody>
              <a:bodyPr/>
              <a:lstStyle/>
              <a:p>
                <a:endParaRPr lang="en-US"/>
              </a:p>
            </p:txBody>
          </p:sp>
          <p:sp>
            <p:nvSpPr>
              <p:cNvPr id="8243" name="Line 20"/>
              <p:cNvSpPr>
                <a:spLocks noChangeShapeType="1"/>
              </p:cNvSpPr>
              <p:nvPr/>
            </p:nvSpPr>
            <p:spPr bwMode="auto">
              <a:xfrm flipV="1">
                <a:off x="2781" y="1278"/>
                <a:ext cx="1" cy="1791"/>
              </a:xfrm>
              <a:prstGeom prst="line">
                <a:avLst/>
              </a:prstGeom>
              <a:noFill/>
              <a:ln w="0">
                <a:solidFill>
                  <a:srgbClr val="B3B3FF"/>
                </a:solidFill>
                <a:round/>
                <a:headEnd/>
                <a:tailEnd/>
              </a:ln>
            </p:spPr>
            <p:txBody>
              <a:bodyPr/>
              <a:lstStyle/>
              <a:p>
                <a:endParaRPr lang="en-US"/>
              </a:p>
            </p:txBody>
          </p:sp>
          <p:sp>
            <p:nvSpPr>
              <p:cNvPr id="8244" name="Line 21"/>
              <p:cNvSpPr>
                <a:spLocks noChangeShapeType="1"/>
              </p:cNvSpPr>
              <p:nvPr/>
            </p:nvSpPr>
            <p:spPr bwMode="auto">
              <a:xfrm flipV="1">
                <a:off x="2940" y="1278"/>
                <a:ext cx="1" cy="1791"/>
              </a:xfrm>
              <a:prstGeom prst="line">
                <a:avLst/>
              </a:prstGeom>
              <a:noFill/>
              <a:ln w="0">
                <a:solidFill>
                  <a:srgbClr val="B3B3FF"/>
                </a:solidFill>
                <a:round/>
                <a:headEnd/>
                <a:tailEnd/>
              </a:ln>
            </p:spPr>
            <p:txBody>
              <a:bodyPr/>
              <a:lstStyle/>
              <a:p>
                <a:endParaRPr lang="en-US"/>
              </a:p>
            </p:txBody>
          </p:sp>
          <p:sp>
            <p:nvSpPr>
              <p:cNvPr id="8245" name="Line 22"/>
              <p:cNvSpPr>
                <a:spLocks noChangeShapeType="1"/>
              </p:cNvSpPr>
              <p:nvPr/>
            </p:nvSpPr>
            <p:spPr bwMode="auto">
              <a:xfrm flipV="1">
                <a:off x="3047" y="1278"/>
                <a:ext cx="1" cy="1791"/>
              </a:xfrm>
              <a:prstGeom prst="line">
                <a:avLst/>
              </a:prstGeom>
              <a:noFill/>
              <a:ln w="0">
                <a:solidFill>
                  <a:srgbClr val="B3B3FF"/>
                </a:solidFill>
                <a:round/>
                <a:headEnd/>
                <a:tailEnd/>
              </a:ln>
            </p:spPr>
            <p:txBody>
              <a:bodyPr/>
              <a:lstStyle/>
              <a:p>
                <a:endParaRPr lang="en-US"/>
              </a:p>
            </p:txBody>
          </p:sp>
          <p:sp>
            <p:nvSpPr>
              <p:cNvPr id="8246" name="Line 23"/>
              <p:cNvSpPr>
                <a:spLocks noChangeShapeType="1"/>
              </p:cNvSpPr>
              <p:nvPr/>
            </p:nvSpPr>
            <p:spPr bwMode="auto">
              <a:xfrm flipV="1">
                <a:off x="3206" y="1278"/>
                <a:ext cx="1" cy="1791"/>
              </a:xfrm>
              <a:prstGeom prst="line">
                <a:avLst/>
              </a:prstGeom>
              <a:noFill/>
              <a:ln w="0">
                <a:solidFill>
                  <a:srgbClr val="B3B3FF"/>
                </a:solidFill>
                <a:round/>
                <a:headEnd/>
                <a:tailEnd/>
              </a:ln>
            </p:spPr>
            <p:txBody>
              <a:bodyPr/>
              <a:lstStyle/>
              <a:p>
                <a:endParaRPr lang="en-US"/>
              </a:p>
            </p:txBody>
          </p:sp>
          <p:sp>
            <p:nvSpPr>
              <p:cNvPr id="8247" name="Line 24"/>
              <p:cNvSpPr>
                <a:spLocks noChangeShapeType="1"/>
              </p:cNvSpPr>
              <p:nvPr/>
            </p:nvSpPr>
            <p:spPr bwMode="auto">
              <a:xfrm flipV="1">
                <a:off x="3263" y="1278"/>
                <a:ext cx="1" cy="1791"/>
              </a:xfrm>
              <a:prstGeom prst="line">
                <a:avLst/>
              </a:prstGeom>
              <a:noFill/>
              <a:ln w="0">
                <a:solidFill>
                  <a:srgbClr val="B3B3FF"/>
                </a:solidFill>
                <a:round/>
                <a:headEnd/>
                <a:tailEnd/>
              </a:ln>
            </p:spPr>
            <p:txBody>
              <a:bodyPr/>
              <a:lstStyle/>
              <a:p>
                <a:endParaRPr lang="en-US"/>
              </a:p>
            </p:txBody>
          </p:sp>
          <p:sp>
            <p:nvSpPr>
              <p:cNvPr id="8248" name="Line 25"/>
              <p:cNvSpPr>
                <a:spLocks noChangeShapeType="1"/>
              </p:cNvSpPr>
              <p:nvPr/>
            </p:nvSpPr>
            <p:spPr bwMode="auto">
              <a:xfrm flipV="1">
                <a:off x="3319" y="1278"/>
                <a:ext cx="1" cy="1791"/>
              </a:xfrm>
              <a:prstGeom prst="line">
                <a:avLst/>
              </a:prstGeom>
              <a:noFill/>
              <a:ln w="0">
                <a:solidFill>
                  <a:srgbClr val="B3B3FF"/>
                </a:solidFill>
                <a:round/>
                <a:headEnd/>
                <a:tailEnd/>
              </a:ln>
            </p:spPr>
            <p:txBody>
              <a:bodyPr/>
              <a:lstStyle/>
              <a:p>
                <a:endParaRPr lang="en-US"/>
              </a:p>
            </p:txBody>
          </p:sp>
          <p:sp>
            <p:nvSpPr>
              <p:cNvPr id="8249" name="Line 26"/>
              <p:cNvSpPr>
                <a:spLocks noChangeShapeType="1"/>
              </p:cNvSpPr>
              <p:nvPr/>
            </p:nvSpPr>
            <p:spPr bwMode="auto">
              <a:xfrm flipV="1">
                <a:off x="3365" y="1278"/>
                <a:ext cx="1" cy="1791"/>
              </a:xfrm>
              <a:prstGeom prst="line">
                <a:avLst/>
              </a:prstGeom>
              <a:noFill/>
              <a:ln w="0">
                <a:solidFill>
                  <a:srgbClr val="B3B3FF"/>
                </a:solidFill>
                <a:round/>
                <a:headEnd/>
                <a:tailEnd/>
              </a:ln>
            </p:spPr>
            <p:txBody>
              <a:bodyPr/>
              <a:lstStyle/>
              <a:p>
                <a:endParaRPr lang="en-US"/>
              </a:p>
            </p:txBody>
          </p:sp>
          <p:sp>
            <p:nvSpPr>
              <p:cNvPr id="8250" name="Line 27"/>
              <p:cNvSpPr>
                <a:spLocks noChangeShapeType="1"/>
              </p:cNvSpPr>
              <p:nvPr/>
            </p:nvSpPr>
            <p:spPr bwMode="auto">
              <a:xfrm flipV="1">
                <a:off x="3671" y="1278"/>
                <a:ext cx="1" cy="1791"/>
              </a:xfrm>
              <a:prstGeom prst="line">
                <a:avLst/>
              </a:prstGeom>
              <a:noFill/>
              <a:ln w="0">
                <a:solidFill>
                  <a:srgbClr val="B3B3FF"/>
                </a:solidFill>
                <a:round/>
                <a:headEnd/>
                <a:tailEnd/>
              </a:ln>
            </p:spPr>
            <p:txBody>
              <a:bodyPr/>
              <a:lstStyle/>
              <a:p>
                <a:endParaRPr lang="en-US"/>
              </a:p>
            </p:txBody>
          </p:sp>
          <p:sp>
            <p:nvSpPr>
              <p:cNvPr id="8251" name="Line 28"/>
              <p:cNvSpPr>
                <a:spLocks noChangeShapeType="1"/>
              </p:cNvSpPr>
              <p:nvPr/>
            </p:nvSpPr>
            <p:spPr bwMode="auto">
              <a:xfrm flipV="1">
                <a:off x="3824" y="1278"/>
                <a:ext cx="1" cy="1791"/>
              </a:xfrm>
              <a:prstGeom prst="line">
                <a:avLst/>
              </a:prstGeom>
              <a:noFill/>
              <a:ln w="0">
                <a:solidFill>
                  <a:srgbClr val="B3B3FF"/>
                </a:solidFill>
                <a:round/>
                <a:headEnd/>
                <a:tailEnd/>
              </a:ln>
            </p:spPr>
            <p:txBody>
              <a:bodyPr/>
              <a:lstStyle/>
              <a:p>
                <a:endParaRPr lang="en-US"/>
              </a:p>
            </p:txBody>
          </p:sp>
          <p:sp>
            <p:nvSpPr>
              <p:cNvPr id="8252" name="Line 29"/>
              <p:cNvSpPr>
                <a:spLocks noChangeShapeType="1"/>
              </p:cNvSpPr>
              <p:nvPr/>
            </p:nvSpPr>
            <p:spPr bwMode="auto">
              <a:xfrm flipV="1">
                <a:off x="3937" y="1278"/>
                <a:ext cx="1" cy="1791"/>
              </a:xfrm>
              <a:prstGeom prst="line">
                <a:avLst/>
              </a:prstGeom>
              <a:noFill/>
              <a:ln w="0">
                <a:solidFill>
                  <a:srgbClr val="B3B3FF"/>
                </a:solidFill>
                <a:round/>
                <a:headEnd/>
                <a:tailEnd/>
              </a:ln>
            </p:spPr>
            <p:txBody>
              <a:bodyPr/>
              <a:lstStyle/>
              <a:p>
                <a:endParaRPr lang="en-US"/>
              </a:p>
            </p:txBody>
          </p:sp>
          <p:sp>
            <p:nvSpPr>
              <p:cNvPr id="8253" name="Line 30"/>
              <p:cNvSpPr>
                <a:spLocks noChangeShapeType="1"/>
              </p:cNvSpPr>
              <p:nvPr/>
            </p:nvSpPr>
            <p:spPr bwMode="auto">
              <a:xfrm flipV="1">
                <a:off x="4096" y="1278"/>
                <a:ext cx="1" cy="1791"/>
              </a:xfrm>
              <a:prstGeom prst="line">
                <a:avLst/>
              </a:prstGeom>
              <a:noFill/>
              <a:ln w="0">
                <a:solidFill>
                  <a:srgbClr val="B3B3FF"/>
                </a:solidFill>
                <a:round/>
                <a:headEnd/>
                <a:tailEnd/>
              </a:ln>
            </p:spPr>
            <p:txBody>
              <a:bodyPr/>
              <a:lstStyle/>
              <a:p>
                <a:endParaRPr lang="en-US"/>
              </a:p>
            </p:txBody>
          </p:sp>
          <p:sp>
            <p:nvSpPr>
              <p:cNvPr id="8254" name="Line 31"/>
              <p:cNvSpPr>
                <a:spLocks noChangeShapeType="1"/>
              </p:cNvSpPr>
              <p:nvPr/>
            </p:nvSpPr>
            <p:spPr bwMode="auto">
              <a:xfrm flipV="1">
                <a:off x="4153" y="1278"/>
                <a:ext cx="1" cy="1791"/>
              </a:xfrm>
              <a:prstGeom prst="line">
                <a:avLst/>
              </a:prstGeom>
              <a:noFill/>
              <a:ln w="0">
                <a:solidFill>
                  <a:srgbClr val="B3B3FF"/>
                </a:solidFill>
                <a:round/>
                <a:headEnd/>
                <a:tailEnd/>
              </a:ln>
            </p:spPr>
            <p:txBody>
              <a:bodyPr/>
              <a:lstStyle/>
              <a:p>
                <a:endParaRPr lang="en-US"/>
              </a:p>
            </p:txBody>
          </p:sp>
          <p:sp>
            <p:nvSpPr>
              <p:cNvPr id="8255" name="Line 32"/>
              <p:cNvSpPr>
                <a:spLocks noChangeShapeType="1"/>
              </p:cNvSpPr>
              <p:nvPr/>
            </p:nvSpPr>
            <p:spPr bwMode="auto">
              <a:xfrm flipV="1">
                <a:off x="4204" y="1278"/>
                <a:ext cx="1" cy="1791"/>
              </a:xfrm>
              <a:prstGeom prst="line">
                <a:avLst/>
              </a:prstGeom>
              <a:noFill/>
              <a:ln w="0">
                <a:solidFill>
                  <a:srgbClr val="B3B3FF"/>
                </a:solidFill>
                <a:round/>
                <a:headEnd/>
                <a:tailEnd/>
              </a:ln>
            </p:spPr>
            <p:txBody>
              <a:bodyPr/>
              <a:lstStyle/>
              <a:p>
                <a:endParaRPr lang="en-US"/>
              </a:p>
            </p:txBody>
          </p:sp>
          <p:sp>
            <p:nvSpPr>
              <p:cNvPr id="8256" name="Line 33"/>
              <p:cNvSpPr>
                <a:spLocks noChangeShapeType="1"/>
              </p:cNvSpPr>
              <p:nvPr/>
            </p:nvSpPr>
            <p:spPr bwMode="auto">
              <a:xfrm flipV="1">
                <a:off x="4249" y="1278"/>
                <a:ext cx="1" cy="1791"/>
              </a:xfrm>
              <a:prstGeom prst="line">
                <a:avLst/>
              </a:prstGeom>
              <a:noFill/>
              <a:ln w="0">
                <a:solidFill>
                  <a:srgbClr val="B3B3FF"/>
                </a:solidFill>
                <a:round/>
                <a:headEnd/>
                <a:tailEnd/>
              </a:ln>
            </p:spPr>
            <p:txBody>
              <a:bodyPr/>
              <a:lstStyle/>
              <a:p>
                <a:endParaRPr lang="en-US"/>
              </a:p>
            </p:txBody>
          </p:sp>
          <p:sp>
            <p:nvSpPr>
              <p:cNvPr id="8257" name="Line 34"/>
              <p:cNvSpPr>
                <a:spLocks noChangeShapeType="1"/>
              </p:cNvSpPr>
              <p:nvPr/>
            </p:nvSpPr>
            <p:spPr bwMode="auto">
              <a:xfrm>
                <a:off x="1363" y="2771"/>
                <a:ext cx="3085" cy="1"/>
              </a:xfrm>
              <a:prstGeom prst="line">
                <a:avLst/>
              </a:prstGeom>
              <a:noFill/>
              <a:ln w="0">
                <a:solidFill>
                  <a:srgbClr val="B3B3FF"/>
                </a:solidFill>
                <a:round/>
                <a:headEnd/>
                <a:tailEnd/>
              </a:ln>
            </p:spPr>
            <p:txBody>
              <a:bodyPr/>
              <a:lstStyle/>
              <a:p>
                <a:endParaRPr lang="en-US"/>
              </a:p>
            </p:txBody>
          </p:sp>
          <p:sp>
            <p:nvSpPr>
              <p:cNvPr id="8258" name="Line 35"/>
              <p:cNvSpPr>
                <a:spLocks noChangeShapeType="1"/>
              </p:cNvSpPr>
              <p:nvPr/>
            </p:nvSpPr>
            <p:spPr bwMode="auto">
              <a:xfrm>
                <a:off x="1363" y="2474"/>
                <a:ext cx="3085" cy="1"/>
              </a:xfrm>
              <a:prstGeom prst="line">
                <a:avLst/>
              </a:prstGeom>
              <a:noFill/>
              <a:ln w="0">
                <a:solidFill>
                  <a:srgbClr val="B3B3FF"/>
                </a:solidFill>
                <a:round/>
                <a:headEnd/>
                <a:tailEnd/>
              </a:ln>
            </p:spPr>
            <p:txBody>
              <a:bodyPr/>
              <a:lstStyle/>
              <a:p>
                <a:endParaRPr lang="en-US"/>
              </a:p>
            </p:txBody>
          </p:sp>
          <p:sp>
            <p:nvSpPr>
              <p:cNvPr id="8259" name="Line 36"/>
              <p:cNvSpPr>
                <a:spLocks noChangeShapeType="1"/>
              </p:cNvSpPr>
              <p:nvPr/>
            </p:nvSpPr>
            <p:spPr bwMode="auto">
              <a:xfrm>
                <a:off x="1363" y="2176"/>
                <a:ext cx="3085" cy="1"/>
              </a:xfrm>
              <a:prstGeom prst="line">
                <a:avLst/>
              </a:prstGeom>
              <a:noFill/>
              <a:ln w="0">
                <a:solidFill>
                  <a:srgbClr val="B3B3FF"/>
                </a:solidFill>
                <a:round/>
                <a:headEnd/>
                <a:tailEnd/>
              </a:ln>
            </p:spPr>
            <p:txBody>
              <a:bodyPr/>
              <a:lstStyle/>
              <a:p>
                <a:endParaRPr lang="en-US"/>
              </a:p>
            </p:txBody>
          </p:sp>
          <p:sp>
            <p:nvSpPr>
              <p:cNvPr id="8260" name="Line 37"/>
              <p:cNvSpPr>
                <a:spLocks noChangeShapeType="1"/>
              </p:cNvSpPr>
              <p:nvPr/>
            </p:nvSpPr>
            <p:spPr bwMode="auto">
              <a:xfrm>
                <a:off x="1363" y="1878"/>
                <a:ext cx="3085" cy="1"/>
              </a:xfrm>
              <a:prstGeom prst="line">
                <a:avLst/>
              </a:prstGeom>
              <a:noFill/>
              <a:ln w="0">
                <a:solidFill>
                  <a:srgbClr val="B3B3FF"/>
                </a:solidFill>
                <a:round/>
                <a:headEnd/>
                <a:tailEnd/>
              </a:ln>
            </p:spPr>
            <p:txBody>
              <a:bodyPr/>
              <a:lstStyle/>
              <a:p>
                <a:endParaRPr lang="en-US"/>
              </a:p>
            </p:txBody>
          </p:sp>
          <p:sp>
            <p:nvSpPr>
              <p:cNvPr id="8261" name="Line 38"/>
              <p:cNvSpPr>
                <a:spLocks noChangeShapeType="1"/>
              </p:cNvSpPr>
              <p:nvPr/>
            </p:nvSpPr>
            <p:spPr bwMode="auto">
              <a:xfrm>
                <a:off x="1363" y="1576"/>
                <a:ext cx="3085" cy="1"/>
              </a:xfrm>
              <a:prstGeom prst="line">
                <a:avLst/>
              </a:prstGeom>
              <a:noFill/>
              <a:ln w="0">
                <a:solidFill>
                  <a:srgbClr val="B3B3FF"/>
                </a:solidFill>
                <a:round/>
                <a:headEnd/>
                <a:tailEnd/>
              </a:ln>
            </p:spPr>
            <p:txBody>
              <a:bodyPr/>
              <a:lstStyle/>
              <a:p>
                <a:endParaRPr lang="en-US"/>
              </a:p>
            </p:txBody>
          </p:sp>
          <p:sp>
            <p:nvSpPr>
              <p:cNvPr id="8262" name="Line 39"/>
              <p:cNvSpPr>
                <a:spLocks noChangeShapeType="1"/>
              </p:cNvSpPr>
              <p:nvPr/>
            </p:nvSpPr>
            <p:spPr bwMode="auto">
              <a:xfrm>
                <a:off x="1363" y="1278"/>
                <a:ext cx="3085" cy="1"/>
              </a:xfrm>
              <a:prstGeom prst="line">
                <a:avLst/>
              </a:prstGeom>
              <a:noFill/>
              <a:ln w="0">
                <a:solidFill>
                  <a:srgbClr val="B3B3FF"/>
                </a:solidFill>
                <a:round/>
                <a:headEnd/>
                <a:tailEnd/>
              </a:ln>
            </p:spPr>
            <p:txBody>
              <a:bodyPr/>
              <a:lstStyle/>
              <a:p>
                <a:endParaRPr lang="en-US"/>
              </a:p>
            </p:txBody>
          </p:sp>
          <p:sp>
            <p:nvSpPr>
              <p:cNvPr id="8263" name="Line 40"/>
              <p:cNvSpPr>
                <a:spLocks noChangeShapeType="1"/>
              </p:cNvSpPr>
              <p:nvPr/>
            </p:nvSpPr>
            <p:spPr bwMode="auto">
              <a:xfrm>
                <a:off x="1363" y="2979"/>
                <a:ext cx="3085" cy="1"/>
              </a:xfrm>
              <a:prstGeom prst="line">
                <a:avLst/>
              </a:prstGeom>
              <a:noFill/>
              <a:ln w="0">
                <a:solidFill>
                  <a:srgbClr val="B3B3FF"/>
                </a:solidFill>
                <a:round/>
                <a:headEnd/>
                <a:tailEnd/>
              </a:ln>
            </p:spPr>
            <p:txBody>
              <a:bodyPr/>
              <a:lstStyle/>
              <a:p>
                <a:endParaRPr lang="en-US"/>
              </a:p>
            </p:txBody>
          </p:sp>
          <p:sp>
            <p:nvSpPr>
              <p:cNvPr id="8264" name="Line 41"/>
              <p:cNvSpPr>
                <a:spLocks noChangeShapeType="1"/>
              </p:cNvSpPr>
              <p:nvPr/>
            </p:nvSpPr>
            <p:spPr bwMode="auto">
              <a:xfrm>
                <a:off x="1363" y="2925"/>
                <a:ext cx="3085" cy="1"/>
              </a:xfrm>
              <a:prstGeom prst="line">
                <a:avLst/>
              </a:prstGeom>
              <a:noFill/>
              <a:ln w="0">
                <a:solidFill>
                  <a:srgbClr val="B3B3FF"/>
                </a:solidFill>
                <a:round/>
                <a:headEnd/>
                <a:tailEnd/>
              </a:ln>
            </p:spPr>
            <p:txBody>
              <a:bodyPr/>
              <a:lstStyle/>
              <a:p>
                <a:endParaRPr lang="en-US"/>
              </a:p>
            </p:txBody>
          </p:sp>
          <p:sp>
            <p:nvSpPr>
              <p:cNvPr id="8265" name="Line 42"/>
              <p:cNvSpPr>
                <a:spLocks noChangeShapeType="1"/>
              </p:cNvSpPr>
              <p:nvPr/>
            </p:nvSpPr>
            <p:spPr bwMode="auto">
              <a:xfrm>
                <a:off x="1363" y="2888"/>
                <a:ext cx="3085" cy="1"/>
              </a:xfrm>
              <a:prstGeom prst="line">
                <a:avLst/>
              </a:prstGeom>
              <a:noFill/>
              <a:ln w="0">
                <a:solidFill>
                  <a:srgbClr val="B3B3FF"/>
                </a:solidFill>
                <a:round/>
                <a:headEnd/>
                <a:tailEnd/>
              </a:ln>
            </p:spPr>
            <p:txBody>
              <a:bodyPr/>
              <a:lstStyle/>
              <a:p>
                <a:endParaRPr lang="en-US"/>
              </a:p>
            </p:txBody>
          </p:sp>
          <p:sp>
            <p:nvSpPr>
              <p:cNvPr id="8266" name="Line 43"/>
              <p:cNvSpPr>
                <a:spLocks noChangeShapeType="1"/>
              </p:cNvSpPr>
              <p:nvPr/>
            </p:nvSpPr>
            <p:spPr bwMode="auto">
              <a:xfrm>
                <a:off x="1363" y="2862"/>
                <a:ext cx="3085" cy="1"/>
              </a:xfrm>
              <a:prstGeom prst="line">
                <a:avLst/>
              </a:prstGeom>
              <a:noFill/>
              <a:ln w="0">
                <a:solidFill>
                  <a:srgbClr val="B3B3FF"/>
                </a:solidFill>
                <a:round/>
                <a:headEnd/>
                <a:tailEnd/>
              </a:ln>
            </p:spPr>
            <p:txBody>
              <a:bodyPr/>
              <a:lstStyle/>
              <a:p>
                <a:endParaRPr lang="en-US"/>
              </a:p>
            </p:txBody>
          </p:sp>
          <p:sp>
            <p:nvSpPr>
              <p:cNvPr id="8267" name="Line 44"/>
              <p:cNvSpPr>
                <a:spLocks noChangeShapeType="1"/>
              </p:cNvSpPr>
              <p:nvPr/>
            </p:nvSpPr>
            <p:spPr bwMode="auto">
              <a:xfrm>
                <a:off x="1363" y="2835"/>
                <a:ext cx="3085" cy="1"/>
              </a:xfrm>
              <a:prstGeom prst="line">
                <a:avLst/>
              </a:prstGeom>
              <a:noFill/>
              <a:ln w="0">
                <a:solidFill>
                  <a:srgbClr val="B3B3FF"/>
                </a:solidFill>
                <a:round/>
                <a:headEnd/>
                <a:tailEnd/>
              </a:ln>
            </p:spPr>
            <p:txBody>
              <a:bodyPr/>
              <a:lstStyle/>
              <a:p>
                <a:endParaRPr lang="en-US"/>
              </a:p>
            </p:txBody>
          </p:sp>
          <p:sp>
            <p:nvSpPr>
              <p:cNvPr id="8268" name="Line 45"/>
              <p:cNvSpPr>
                <a:spLocks noChangeShapeType="1"/>
              </p:cNvSpPr>
              <p:nvPr/>
            </p:nvSpPr>
            <p:spPr bwMode="auto">
              <a:xfrm>
                <a:off x="1363" y="2814"/>
                <a:ext cx="3085" cy="1"/>
              </a:xfrm>
              <a:prstGeom prst="line">
                <a:avLst/>
              </a:prstGeom>
              <a:noFill/>
              <a:ln w="0">
                <a:solidFill>
                  <a:srgbClr val="B3B3FF"/>
                </a:solidFill>
                <a:round/>
                <a:headEnd/>
                <a:tailEnd/>
              </a:ln>
            </p:spPr>
            <p:txBody>
              <a:bodyPr/>
              <a:lstStyle/>
              <a:p>
                <a:endParaRPr lang="en-US"/>
              </a:p>
            </p:txBody>
          </p:sp>
          <p:sp>
            <p:nvSpPr>
              <p:cNvPr id="8269" name="Line 46"/>
              <p:cNvSpPr>
                <a:spLocks noChangeShapeType="1"/>
              </p:cNvSpPr>
              <p:nvPr/>
            </p:nvSpPr>
            <p:spPr bwMode="auto">
              <a:xfrm>
                <a:off x="1363" y="2798"/>
                <a:ext cx="3085" cy="1"/>
              </a:xfrm>
              <a:prstGeom prst="line">
                <a:avLst/>
              </a:prstGeom>
              <a:noFill/>
              <a:ln w="0">
                <a:solidFill>
                  <a:srgbClr val="B3B3FF"/>
                </a:solidFill>
                <a:round/>
                <a:headEnd/>
                <a:tailEnd/>
              </a:ln>
            </p:spPr>
            <p:txBody>
              <a:bodyPr/>
              <a:lstStyle/>
              <a:p>
                <a:endParaRPr lang="en-US"/>
              </a:p>
            </p:txBody>
          </p:sp>
          <p:sp>
            <p:nvSpPr>
              <p:cNvPr id="8270" name="Line 47"/>
              <p:cNvSpPr>
                <a:spLocks noChangeShapeType="1"/>
              </p:cNvSpPr>
              <p:nvPr/>
            </p:nvSpPr>
            <p:spPr bwMode="auto">
              <a:xfrm>
                <a:off x="1363" y="2782"/>
                <a:ext cx="3085" cy="1"/>
              </a:xfrm>
              <a:prstGeom prst="line">
                <a:avLst/>
              </a:prstGeom>
              <a:noFill/>
              <a:ln w="0">
                <a:solidFill>
                  <a:srgbClr val="B3B3FF"/>
                </a:solidFill>
                <a:round/>
                <a:headEnd/>
                <a:tailEnd/>
              </a:ln>
            </p:spPr>
            <p:txBody>
              <a:bodyPr/>
              <a:lstStyle/>
              <a:p>
                <a:endParaRPr lang="en-US"/>
              </a:p>
            </p:txBody>
          </p:sp>
          <p:sp>
            <p:nvSpPr>
              <p:cNvPr id="8271" name="Line 48"/>
              <p:cNvSpPr>
                <a:spLocks noChangeShapeType="1"/>
              </p:cNvSpPr>
              <p:nvPr/>
            </p:nvSpPr>
            <p:spPr bwMode="auto">
              <a:xfrm>
                <a:off x="1363" y="2681"/>
                <a:ext cx="3085" cy="1"/>
              </a:xfrm>
              <a:prstGeom prst="line">
                <a:avLst/>
              </a:prstGeom>
              <a:noFill/>
              <a:ln w="0">
                <a:solidFill>
                  <a:srgbClr val="B3B3FF"/>
                </a:solidFill>
                <a:round/>
                <a:headEnd/>
                <a:tailEnd/>
              </a:ln>
            </p:spPr>
            <p:txBody>
              <a:bodyPr/>
              <a:lstStyle/>
              <a:p>
                <a:endParaRPr lang="en-US"/>
              </a:p>
            </p:txBody>
          </p:sp>
          <p:sp>
            <p:nvSpPr>
              <p:cNvPr id="8272" name="Line 49"/>
              <p:cNvSpPr>
                <a:spLocks noChangeShapeType="1"/>
              </p:cNvSpPr>
              <p:nvPr/>
            </p:nvSpPr>
            <p:spPr bwMode="auto">
              <a:xfrm>
                <a:off x="1363" y="2628"/>
                <a:ext cx="3085" cy="1"/>
              </a:xfrm>
              <a:prstGeom prst="line">
                <a:avLst/>
              </a:prstGeom>
              <a:noFill/>
              <a:ln w="0">
                <a:solidFill>
                  <a:srgbClr val="B3B3FF"/>
                </a:solidFill>
                <a:round/>
                <a:headEnd/>
                <a:tailEnd/>
              </a:ln>
            </p:spPr>
            <p:txBody>
              <a:bodyPr/>
              <a:lstStyle/>
              <a:p>
                <a:endParaRPr lang="en-US"/>
              </a:p>
            </p:txBody>
          </p:sp>
          <p:sp>
            <p:nvSpPr>
              <p:cNvPr id="8273" name="Line 50"/>
              <p:cNvSpPr>
                <a:spLocks noChangeShapeType="1"/>
              </p:cNvSpPr>
              <p:nvPr/>
            </p:nvSpPr>
            <p:spPr bwMode="auto">
              <a:xfrm>
                <a:off x="1363" y="2591"/>
                <a:ext cx="3085" cy="1"/>
              </a:xfrm>
              <a:prstGeom prst="line">
                <a:avLst/>
              </a:prstGeom>
              <a:noFill/>
              <a:ln w="0">
                <a:solidFill>
                  <a:srgbClr val="B3B3FF"/>
                </a:solidFill>
                <a:round/>
                <a:headEnd/>
                <a:tailEnd/>
              </a:ln>
            </p:spPr>
            <p:txBody>
              <a:bodyPr/>
              <a:lstStyle/>
              <a:p>
                <a:endParaRPr lang="en-US"/>
              </a:p>
            </p:txBody>
          </p:sp>
          <p:sp>
            <p:nvSpPr>
              <p:cNvPr id="8274" name="Line 51"/>
              <p:cNvSpPr>
                <a:spLocks noChangeShapeType="1"/>
              </p:cNvSpPr>
              <p:nvPr/>
            </p:nvSpPr>
            <p:spPr bwMode="auto">
              <a:xfrm>
                <a:off x="1363" y="2564"/>
                <a:ext cx="3085" cy="1"/>
              </a:xfrm>
              <a:prstGeom prst="line">
                <a:avLst/>
              </a:prstGeom>
              <a:noFill/>
              <a:ln w="0">
                <a:solidFill>
                  <a:srgbClr val="B3B3FF"/>
                </a:solidFill>
                <a:round/>
                <a:headEnd/>
                <a:tailEnd/>
              </a:ln>
            </p:spPr>
            <p:txBody>
              <a:bodyPr/>
              <a:lstStyle/>
              <a:p>
                <a:endParaRPr lang="en-US"/>
              </a:p>
            </p:txBody>
          </p:sp>
          <p:sp>
            <p:nvSpPr>
              <p:cNvPr id="8275" name="Line 52"/>
              <p:cNvSpPr>
                <a:spLocks noChangeShapeType="1"/>
              </p:cNvSpPr>
              <p:nvPr/>
            </p:nvSpPr>
            <p:spPr bwMode="auto">
              <a:xfrm>
                <a:off x="1363" y="2537"/>
                <a:ext cx="3085" cy="1"/>
              </a:xfrm>
              <a:prstGeom prst="line">
                <a:avLst/>
              </a:prstGeom>
              <a:noFill/>
              <a:ln w="0">
                <a:solidFill>
                  <a:srgbClr val="B3B3FF"/>
                </a:solidFill>
                <a:round/>
                <a:headEnd/>
                <a:tailEnd/>
              </a:ln>
            </p:spPr>
            <p:txBody>
              <a:bodyPr/>
              <a:lstStyle/>
              <a:p>
                <a:endParaRPr lang="en-US"/>
              </a:p>
            </p:txBody>
          </p:sp>
          <p:sp>
            <p:nvSpPr>
              <p:cNvPr id="8276" name="Line 53"/>
              <p:cNvSpPr>
                <a:spLocks noChangeShapeType="1"/>
              </p:cNvSpPr>
              <p:nvPr/>
            </p:nvSpPr>
            <p:spPr bwMode="auto">
              <a:xfrm>
                <a:off x="1363" y="2516"/>
                <a:ext cx="3085" cy="1"/>
              </a:xfrm>
              <a:prstGeom prst="line">
                <a:avLst/>
              </a:prstGeom>
              <a:noFill/>
              <a:ln w="0">
                <a:solidFill>
                  <a:srgbClr val="B3B3FF"/>
                </a:solidFill>
                <a:round/>
                <a:headEnd/>
                <a:tailEnd/>
              </a:ln>
            </p:spPr>
            <p:txBody>
              <a:bodyPr/>
              <a:lstStyle/>
              <a:p>
                <a:endParaRPr lang="en-US"/>
              </a:p>
            </p:txBody>
          </p:sp>
          <p:sp>
            <p:nvSpPr>
              <p:cNvPr id="8277" name="Line 54"/>
              <p:cNvSpPr>
                <a:spLocks noChangeShapeType="1"/>
              </p:cNvSpPr>
              <p:nvPr/>
            </p:nvSpPr>
            <p:spPr bwMode="auto">
              <a:xfrm>
                <a:off x="1363" y="2500"/>
                <a:ext cx="3085" cy="1"/>
              </a:xfrm>
              <a:prstGeom prst="line">
                <a:avLst/>
              </a:prstGeom>
              <a:noFill/>
              <a:ln w="0">
                <a:solidFill>
                  <a:srgbClr val="B3B3FF"/>
                </a:solidFill>
                <a:round/>
                <a:headEnd/>
                <a:tailEnd/>
              </a:ln>
            </p:spPr>
            <p:txBody>
              <a:bodyPr/>
              <a:lstStyle/>
              <a:p>
                <a:endParaRPr lang="en-US"/>
              </a:p>
            </p:txBody>
          </p:sp>
          <p:sp>
            <p:nvSpPr>
              <p:cNvPr id="8278" name="Line 55"/>
              <p:cNvSpPr>
                <a:spLocks noChangeShapeType="1"/>
              </p:cNvSpPr>
              <p:nvPr/>
            </p:nvSpPr>
            <p:spPr bwMode="auto">
              <a:xfrm>
                <a:off x="1363" y="2484"/>
                <a:ext cx="3085" cy="1"/>
              </a:xfrm>
              <a:prstGeom prst="line">
                <a:avLst/>
              </a:prstGeom>
              <a:noFill/>
              <a:ln w="0">
                <a:solidFill>
                  <a:srgbClr val="B3B3FF"/>
                </a:solidFill>
                <a:round/>
                <a:headEnd/>
                <a:tailEnd/>
              </a:ln>
            </p:spPr>
            <p:txBody>
              <a:bodyPr/>
              <a:lstStyle/>
              <a:p>
                <a:endParaRPr lang="en-US"/>
              </a:p>
            </p:txBody>
          </p:sp>
          <p:sp>
            <p:nvSpPr>
              <p:cNvPr id="8279" name="Line 56"/>
              <p:cNvSpPr>
                <a:spLocks noChangeShapeType="1"/>
              </p:cNvSpPr>
              <p:nvPr/>
            </p:nvSpPr>
            <p:spPr bwMode="auto">
              <a:xfrm>
                <a:off x="1363" y="2383"/>
                <a:ext cx="3085" cy="1"/>
              </a:xfrm>
              <a:prstGeom prst="line">
                <a:avLst/>
              </a:prstGeom>
              <a:noFill/>
              <a:ln w="0">
                <a:solidFill>
                  <a:srgbClr val="B3B3FF"/>
                </a:solidFill>
                <a:round/>
                <a:headEnd/>
                <a:tailEnd/>
              </a:ln>
            </p:spPr>
            <p:txBody>
              <a:bodyPr/>
              <a:lstStyle/>
              <a:p>
                <a:endParaRPr lang="en-US"/>
              </a:p>
            </p:txBody>
          </p:sp>
          <p:sp>
            <p:nvSpPr>
              <p:cNvPr id="8280" name="Line 57"/>
              <p:cNvSpPr>
                <a:spLocks noChangeShapeType="1"/>
              </p:cNvSpPr>
              <p:nvPr/>
            </p:nvSpPr>
            <p:spPr bwMode="auto">
              <a:xfrm>
                <a:off x="1363" y="2330"/>
                <a:ext cx="3085" cy="1"/>
              </a:xfrm>
              <a:prstGeom prst="line">
                <a:avLst/>
              </a:prstGeom>
              <a:noFill/>
              <a:ln w="0">
                <a:solidFill>
                  <a:srgbClr val="B3B3FF"/>
                </a:solidFill>
                <a:round/>
                <a:headEnd/>
                <a:tailEnd/>
              </a:ln>
            </p:spPr>
            <p:txBody>
              <a:bodyPr/>
              <a:lstStyle/>
              <a:p>
                <a:endParaRPr lang="en-US"/>
              </a:p>
            </p:txBody>
          </p:sp>
          <p:sp>
            <p:nvSpPr>
              <p:cNvPr id="8281" name="Line 58"/>
              <p:cNvSpPr>
                <a:spLocks noChangeShapeType="1"/>
              </p:cNvSpPr>
              <p:nvPr/>
            </p:nvSpPr>
            <p:spPr bwMode="auto">
              <a:xfrm>
                <a:off x="1363" y="2293"/>
                <a:ext cx="3085" cy="1"/>
              </a:xfrm>
              <a:prstGeom prst="line">
                <a:avLst/>
              </a:prstGeom>
              <a:noFill/>
              <a:ln w="0">
                <a:solidFill>
                  <a:srgbClr val="B3B3FF"/>
                </a:solidFill>
                <a:round/>
                <a:headEnd/>
                <a:tailEnd/>
              </a:ln>
            </p:spPr>
            <p:txBody>
              <a:bodyPr/>
              <a:lstStyle/>
              <a:p>
                <a:endParaRPr lang="en-US"/>
              </a:p>
            </p:txBody>
          </p:sp>
          <p:sp>
            <p:nvSpPr>
              <p:cNvPr id="8282" name="Line 59"/>
              <p:cNvSpPr>
                <a:spLocks noChangeShapeType="1"/>
              </p:cNvSpPr>
              <p:nvPr/>
            </p:nvSpPr>
            <p:spPr bwMode="auto">
              <a:xfrm>
                <a:off x="1363" y="2261"/>
                <a:ext cx="3085" cy="1"/>
              </a:xfrm>
              <a:prstGeom prst="line">
                <a:avLst/>
              </a:prstGeom>
              <a:noFill/>
              <a:ln w="0">
                <a:solidFill>
                  <a:srgbClr val="B3B3FF"/>
                </a:solidFill>
                <a:round/>
                <a:headEnd/>
                <a:tailEnd/>
              </a:ln>
            </p:spPr>
            <p:txBody>
              <a:bodyPr/>
              <a:lstStyle/>
              <a:p>
                <a:endParaRPr lang="en-US"/>
              </a:p>
            </p:txBody>
          </p:sp>
          <p:sp>
            <p:nvSpPr>
              <p:cNvPr id="8283" name="Line 60"/>
              <p:cNvSpPr>
                <a:spLocks noChangeShapeType="1"/>
              </p:cNvSpPr>
              <p:nvPr/>
            </p:nvSpPr>
            <p:spPr bwMode="auto">
              <a:xfrm>
                <a:off x="1363" y="2240"/>
                <a:ext cx="3085" cy="1"/>
              </a:xfrm>
              <a:prstGeom prst="line">
                <a:avLst/>
              </a:prstGeom>
              <a:noFill/>
              <a:ln w="0">
                <a:solidFill>
                  <a:srgbClr val="B3B3FF"/>
                </a:solidFill>
                <a:round/>
                <a:headEnd/>
                <a:tailEnd/>
              </a:ln>
            </p:spPr>
            <p:txBody>
              <a:bodyPr/>
              <a:lstStyle/>
              <a:p>
                <a:endParaRPr lang="en-US"/>
              </a:p>
            </p:txBody>
          </p:sp>
          <p:sp>
            <p:nvSpPr>
              <p:cNvPr id="8284" name="Line 61"/>
              <p:cNvSpPr>
                <a:spLocks noChangeShapeType="1"/>
              </p:cNvSpPr>
              <p:nvPr/>
            </p:nvSpPr>
            <p:spPr bwMode="auto">
              <a:xfrm>
                <a:off x="1363" y="2219"/>
                <a:ext cx="3085" cy="1"/>
              </a:xfrm>
              <a:prstGeom prst="line">
                <a:avLst/>
              </a:prstGeom>
              <a:noFill/>
              <a:ln w="0">
                <a:solidFill>
                  <a:srgbClr val="B3B3FF"/>
                </a:solidFill>
                <a:round/>
                <a:headEnd/>
                <a:tailEnd/>
              </a:ln>
            </p:spPr>
            <p:txBody>
              <a:bodyPr/>
              <a:lstStyle/>
              <a:p>
                <a:endParaRPr lang="en-US"/>
              </a:p>
            </p:txBody>
          </p:sp>
          <p:sp>
            <p:nvSpPr>
              <p:cNvPr id="8285" name="Line 62"/>
              <p:cNvSpPr>
                <a:spLocks noChangeShapeType="1"/>
              </p:cNvSpPr>
              <p:nvPr/>
            </p:nvSpPr>
            <p:spPr bwMode="auto">
              <a:xfrm>
                <a:off x="1363" y="2203"/>
                <a:ext cx="3085" cy="1"/>
              </a:xfrm>
              <a:prstGeom prst="line">
                <a:avLst/>
              </a:prstGeom>
              <a:noFill/>
              <a:ln w="0">
                <a:solidFill>
                  <a:srgbClr val="B3B3FF"/>
                </a:solidFill>
                <a:round/>
                <a:headEnd/>
                <a:tailEnd/>
              </a:ln>
            </p:spPr>
            <p:txBody>
              <a:bodyPr/>
              <a:lstStyle/>
              <a:p>
                <a:endParaRPr lang="en-US"/>
              </a:p>
            </p:txBody>
          </p:sp>
          <p:sp>
            <p:nvSpPr>
              <p:cNvPr id="8286" name="Line 63"/>
              <p:cNvSpPr>
                <a:spLocks noChangeShapeType="1"/>
              </p:cNvSpPr>
              <p:nvPr/>
            </p:nvSpPr>
            <p:spPr bwMode="auto">
              <a:xfrm>
                <a:off x="1363" y="2187"/>
                <a:ext cx="3085" cy="1"/>
              </a:xfrm>
              <a:prstGeom prst="line">
                <a:avLst/>
              </a:prstGeom>
              <a:noFill/>
              <a:ln w="0">
                <a:solidFill>
                  <a:srgbClr val="B3B3FF"/>
                </a:solidFill>
                <a:round/>
                <a:headEnd/>
                <a:tailEnd/>
              </a:ln>
            </p:spPr>
            <p:txBody>
              <a:bodyPr/>
              <a:lstStyle/>
              <a:p>
                <a:endParaRPr lang="en-US"/>
              </a:p>
            </p:txBody>
          </p:sp>
          <p:sp>
            <p:nvSpPr>
              <p:cNvPr id="8287" name="Line 64"/>
              <p:cNvSpPr>
                <a:spLocks noChangeShapeType="1"/>
              </p:cNvSpPr>
              <p:nvPr/>
            </p:nvSpPr>
            <p:spPr bwMode="auto">
              <a:xfrm>
                <a:off x="1363" y="2086"/>
                <a:ext cx="3085" cy="1"/>
              </a:xfrm>
              <a:prstGeom prst="line">
                <a:avLst/>
              </a:prstGeom>
              <a:noFill/>
              <a:ln w="0">
                <a:solidFill>
                  <a:srgbClr val="B3B3FF"/>
                </a:solidFill>
                <a:round/>
                <a:headEnd/>
                <a:tailEnd/>
              </a:ln>
            </p:spPr>
            <p:txBody>
              <a:bodyPr/>
              <a:lstStyle/>
              <a:p>
                <a:endParaRPr lang="en-US"/>
              </a:p>
            </p:txBody>
          </p:sp>
          <p:sp>
            <p:nvSpPr>
              <p:cNvPr id="8288" name="Line 65"/>
              <p:cNvSpPr>
                <a:spLocks noChangeShapeType="1"/>
              </p:cNvSpPr>
              <p:nvPr/>
            </p:nvSpPr>
            <p:spPr bwMode="auto">
              <a:xfrm>
                <a:off x="1363" y="2033"/>
                <a:ext cx="3085" cy="1"/>
              </a:xfrm>
              <a:prstGeom prst="line">
                <a:avLst/>
              </a:prstGeom>
              <a:noFill/>
              <a:ln w="0">
                <a:solidFill>
                  <a:srgbClr val="B3B3FF"/>
                </a:solidFill>
                <a:round/>
                <a:headEnd/>
                <a:tailEnd/>
              </a:ln>
            </p:spPr>
            <p:txBody>
              <a:bodyPr/>
              <a:lstStyle/>
              <a:p>
                <a:endParaRPr lang="en-US"/>
              </a:p>
            </p:txBody>
          </p:sp>
          <p:sp>
            <p:nvSpPr>
              <p:cNvPr id="8289" name="Line 66"/>
              <p:cNvSpPr>
                <a:spLocks noChangeShapeType="1"/>
              </p:cNvSpPr>
              <p:nvPr/>
            </p:nvSpPr>
            <p:spPr bwMode="auto">
              <a:xfrm>
                <a:off x="1363" y="1995"/>
                <a:ext cx="3085" cy="1"/>
              </a:xfrm>
              <a:prstGeom prst="line">
                <a:avLst/>
              </a:prstGeom>
              <a:noFill/>
              <a:ln w="0">
                <a:solidFill>
                  <a:srgbClr val="B3B3FF"/>
                </a:solidFill>
                <a:round/>
                <a:headEnd/>
                <a:tailEnd/>
              </a:ln>
            </p:spPr>
            <p:txBody>
              <a:bodyPr/>
              <a:lstStyle/>
              <a:p>
                <a:endParaRPr lang="en-US"/>
              </a:p>
            </p:txBody>
          </p:sp>
          <p:sp>
            <p:nvSpPr>
              <p:cNvPr id="8290" name="Line 67"/>
              <p:cNvSpPr>
                <a:spLocks noChangeShapeType="1"/>
              </p:cNvSpPr>
              <p:nvPr/>
            </p:nvSpPr>
            <p:spPr bwMode="auto">
              <a:xfrm>
                <a:off x="1363" y="1964"/>
                <a:ext cx="3085" cy="1"/>
              </a:xfrm>
              <a:prstGeom prst="line">
                <a:avLst/>
              </a:prstGeom>
              <a:noFill/>
              <a:ln w="0">
                <a:solidFill>
                  <a:srgbClr val="B3B3FF"/>
                </a:solidFill>
                <a:round/>
                <a:headEnd/>
                <a:tailEnd/>
              </a:ln>
            </p:spPr>
            <p:txBody>
              <a:bodyPr/>
              <a:lstStyle/>
              <a:p>
                <a:endParaRPr lang="en-US"/>
              </a:p>
            </p:txBody>
          </p:sp>
          <p:sp>
            <p:nvSpPr>
              <p:cNvPr id="8291" name="Line 68"/>
              <p:cNvSpPr>
                <a:spLocks noChangeShapeType="1"/>
              </p:cNvSpPr>
              <p:nvPr/>
            </p:nvSpPr>
            <p:spPr bwMode="auto">
              <a:xfrm>
                <a:off x="1363" y="1942"/>
                <a:ext cx="3085" cy="1"/>
              </a:xfrm>
              <a:prstGeom prst="line">
                <a:avLst/>
              </a:prstGeom>
              <a:noFill/>
              <a:ln w="0">
                <a:solidFill>
                  <a:srgbClr val="B3B3FF"/>
                </a:solidFill>
                <a:round/>
                <a:headEnd/>
                <a:tailEnd/>
              </a:ln>
            </p:spPr>
            <p:txBody>
              <a:bodyPr/>
              <a:lstStyle/>
              <a:p>
                <a:endParaRPr lang="en-US"/>
              </a:p>
            </p:txBody>
          </p:sp>
          <p:sp>
            <p:nvSpPr>
              <p:cNvPr id="8292" name="Line 69"/>
              <p:cNvSpPr>
                <a:spLocks noChangeShapeType="1"/>
              </p:cNvSpPr>
              <p:nvPr/>
            </p:nvSpPr>
            <p:spPr bwMode="auto">
              <a:xfrm>
                <a:off x="1363" y="1921"/>
                <a:ext cx="3085" cy="1"/>
              </a:xfrm>
              <a:prstGeom prst="line">
                <a:avLst/>
              </a:prstGeom>
              <a:noFill/>
              <a:ln w="0">
                <a:solidFill>
                  <a:srgbClr val="B3B3FF"/>
                </a:solidFill>
                <a:round/>
                <a:headEnd/>
                <a:tailEnd/>
              </a:ln>
            </p:spPr>
            <p:txBody>
              <a:bodyPr/>
              <a:lstStyle/>
              <a:p>
                <a:endParaRPr lang="en-US"/>
              </a:p>
            </p:txBody>
          </p:sp>
          <p:sp>
            <p:nvSpPr>
              <p:cNvPr id="8293" name="Line 70"/>
              <p:cNvSpPr>
                <a:spLocks noChangeShapeType="1"/>
              </p:cNvSpPr>
              <p:nvPr/>
            </p:nvSpPr>
            <p:spPr bwMode="auto">
              <a:xfrm>
                <a:off x="1363" y="1905"/>
                <a:ext cx="3085" cy="1"/>
              </a:xfrm>
              <a:prstGeom prst="line">
                <a:avLst/>
              </a:prstGeom>
              <a:noFill/>
              <a:ln w="0">
                <a:solidFill>
                  <a:srgbClr val="B3B3FF"/>
                </a:solidFill>
                <a:round/>
                <a:headEnd/>
                <a:tailEnd/>
              </a:ln>
            </p:spPr>
            <p:txBody>
              <a:bodyPr/>
              <a:lstStyle/>
              <a:p>
                <a:endParaRPr lang="en-US"/>
              </a:p>
            </p:txBody>
          </p:sp>
          <p:sp>
            <p:nvSpPr>
              <p:cNvPr id="8294" name="Line 71"/>
              <p:cNvSpPr>
                <a:spLocks noChangeShapeType="1"/>
              </p:cNvSpPr>
              <p:nvPr/>
            </p:nvSpPr>
            <p:spPr bwMode="auto">
              <a:xfrm>
                <a:off x="1363" y="1889"/>
                <a:ext cx="3085" cy="1"/>
              </a:xfrm>
              <a:prstGeom prst="line">
                <a:avLst/>
              </a:prstGeom>
              <a:noFill/>
              <a:ln w="0">
                <a:solidFill>
                  <a:srgbClr val="B3B3FF"/>
                </a:solidFill>
                <a:round/>
                <a:headEnd/>
                <a:tailEnd/>
              </a:ln>
            </p:spPr>
            <p:txBody>
              <a:bodyPr/>
              <a:lstStyle/>
              <a:p>
                <a:endParaRPr lang="en-US"/>
              </a:p>
            </p:txBody>
          </p:sp>
          <p:sp>
            <p:nvSpPr>
              <p:cNvPr id="8295" name="Line 72"/>
              <p:cNvSpPr>
                <a:spLocks noChangeShapeType="1"/>
              </p:cNvSpPr>
              <p:nvPr/>
            </p:nvSpPr>
            <p:spPr bwMode="auto">
              <a:xfrm>
                <a:off x="1363" y="1788"/>
                <a:ext cx="3085" cy="1"/>
              </a:xfrm>
              <a:prstGeom prst="line">
                <a:avLst/>
              </a:prstGeom>
              <a:noFill/>
              <a:ln w="0">
                <a:solidFill>
                  <a:srgbClr val="B3B3FF"/>
                </a:solidFill>
                <a:round/>
                <a:headEnd/>
                <a:tailEnd/>
              </a:ln>
            </p:spPr>
            <p:txBody>
              <a:bodyPr/>
              <a:lstStyle/>
              <a:p>
                <a:endParaRPr lang="en-US"/>
              </a:p>
            </p:txBody>
          </p:sp>
          <p:sp>
            <p:nvSpPr>
              <p:cNvPr id="8296" name="Line 73"/>
              <p:cNvSpPr>
                <a:spLocks noChangeShapeType="1"/>
              </p:cNvSpPr>
              <p:nvPr/>
            </p:nvSpPr>
            <p:spPr bwMode="auto">
              <a:xfrm>
                <a:off x="1363" y="1735"/>
                <a:ext cx="3085" cy="1"/>
              </a:xfrm>
              <a:prstGeom prst="line">
                <a:avLst/>
              </a:prstGeom>
              <a:noFill/>
              <a:ln w="0">
                <a:solidFill>
                  <a:srgbClr val="B3B3FF"/>
                </a:solidFill>
                <a:round/>
                <a:headEnd/>
                <a:tailEnd/>
              </a:ln>
            </p:spPr>
            <p:txBody>
              <a:bodyPr/>
              <a:lstStyle/>
              <a:p>
                <a:endParaRPr lang="en-US"/>
              </a:p>
            </p:txBody>
          </p:sp>
          <p:sp>
            <p:nvSpPr>
              <p:cNvPr id="8297" name="Line 74"/>
              <p:cNvSpPr>
                <a:spLocks noChangeShapeType="1"/>
              </p:cNvSpPr>
              <p:nvPr/>
            </p:nvSpPr>
            <p:spPr bwMode="auto">
              <a:xfrm>
                <a:off x="1363" y="1698"/>
                <a:ext cx="3085" cy="1"/>
              </a:xfrm>
              <a:prstGeom prst="line">
                <a:avLst/>
              </a:prstGeom>
              <a:noFill/>
              <a:ln w="0">
                <a:solidFill>
                  <a:srgbClr val="B3B3FF"/>
                </a:solidFill>
                <a:round/>
                <a:headEnd/>
                <a:tailEnd/>
              </a:ln>
            </p:spPr>
            <p:txBody>
              <a:bodyPr/>
              <a:lstStyle/>
              <a:p>
                <a:endParaRPr lang="en-US"/>
              </a:p>
            </p:txBody>
          </p:sp>
          <p:sp>
            <p:nvSpPr>
              <p:cNvPr id="8298" name="Line 75"/>
              <p:cNvSpPr>
                <a:spLocks noChangeShapeType="1"/>
              </p:cNvSpPr>
              <p:nvPr/>
            </p:nvSpPr>
            <p:spPr bwMode="auto">
              <a:xfrm>
                <a:off x="1363" y="1666"/>
                <a:ext cx="3085" cy="1"/>
              </a:xfrm>
              <a:prstGeom prst="line">
                <a:avLst/>
              </a:prstGeom>
              <a:noFill/>
              <a:ln w="0">
                <a:solidFill>
                  <a:srgbClr val="B3B3FF"/>
                </a:solidFill>
                <a:round/>
                <a:headEnd/>
                <a:tailEnd/>
              </a:ln>
            </p:spPr>
            <p:txBody>
              <a:bodyPr/>
              <a:lstStyle/>
              <a:p>
                <a:endParaRPr lang="en-US"/>
              </a:p>
            </p:txBody>
          </p:sp>
          <p:sp>
            <p:nvSpPr>
              <p:cNvPr id="8299" name="Line 76"/>
              <p:cNvSpPr>
                <a:spLocks noChangeShapeType="1"/>
              </p:cNvSpPr>
              <p:nvPr/>
            </p:nvSpPr>
            <p:spPr bwMode="auto">
              <a:xfrm>
                <a:off x="1363" y="1645"/>
                <a:ext cx="3085" cy="1"/>
              </a:xfrm>
              <a:prstGeom prst="line">
                <a:avLst/>
              </a:prstGeom>
              <a:noFill/>
              <a:ln w="0">
                <a:solidFill>
                  <a:srgbClr val="B3B3FF"/>
                </a:solidFill>
                <a:round/>
                <a:headEnd/>
                <a:tailEnd/>
              </a:ln>
            </p:spPr>
            <p:txBody>
              <a:bodyPr/>
              <a:lstStyle/>
              <a:p>
                <a:endParaRPr lang="en-US"/>
              </a:p>
            </p:txBody>
          </p:sp>
          <p:sp>
            <p:nvSpPr>
              <p:cNvPr id="8300" name="Line 77"/>
              <p:cNvSpPr>
                <a:spLocks noChangeShapeType="1"/>
              </p:cNvSpPr>
              <p:nvPr/>
            </p:nvSpPr>
            <p:spPr bwMode="auto">
              <a:xfrm>
                <a:off x="1363" y="1623"/>
                <a:ext cx="3085" cy="1"/>
              </a:xfrm>
              <a:prstGeom prst="line">
                <a:avLst/>
              </a:prstGeom>
              <a:noFill/>
              <a:ln w="0">
                <a:solidFill>
                  <a:srgbClr val="B3B3FF"/>
                </a:solidFill>
                <a:round/>
                <a:headEnd/>
                <a:tailEnd/>
              </a:ln>
            </p:spPr>
            <p:txBody>
              <a:bodyPr/>
              <a:lstStyle/>
              <a:p>
                <a:endParaRPr lang="en-US"/>
              </a:p>
            </p:txBody>
          </p:sp>
          <p:sp>
            <p:nvSpPr>
              <p:cNvPr id="8301" name="Line 78"/>
              <p:cNvSpPr>
                <a:spLocks noChangeShapeType="1"/>
              </p:cNvSpPr>
              <p:nvPr/>
            </p:nvSpPr>
            <p:spPr bwMode="auto">
              <a:xfrm>
                <a:off x="1363" y="1607"/>
                <a:ext cx="3085" cy="1"/>
              </a:xfrm>
              <a:prstGeom prst="line">
                <a:avLst/>
              </a:prstGeom>
              <a:noFill/>
              <a:ln w="0">
                <a:solidFill>
                  <a:srgbClr val="B3B3FF"/>
                </a:solidFill>
                <a:round/>
                <a:headEnd/>
                <a:tailEnd/>
              </a:ln>
            </p:spPr>
            <p:txBody>
              <a:bodyPr/>
              <a:lstStyle/>
              <a:p>
                <a:endParaRPr lang="en-US"/>
              </a:p>
            </p:txBody>
          </p:sp>
          <p:sp>
            <p:nvSpPr>
              <p:cNvPr id="8302" name="Line 79"/>
              <p:cNvSpPr>
                <a:spLocks noChangeShapeType="1"/>
              </p:cNvSpPr>
              <p:nvPr/>
            </p:nvSpPr>
            <p:spPr bwMode="auto">
              <a:xfrm>
                <a:off x="1363" y="1592"/>
                <a:ext cx="3085" cy="1"/>
              </a:xfrm>
              <a:prstGeom prst="line">
                <a:avLst/>
              </a:prstGeom>
              <a:noFill/>
              <a:ln w="0">
                <a:solidFill>
                  <a:srgbClr val="B3B3FF"/>
                </a:solidFill>
                <a:round/>
                <a:headEnd/>
                <a:tailEnd/>
              </a:ln>
            </p:spPr>
            <p:txBody>
              <a:bodyPr/>
              <a:lstStyle/>
              <a:p>
                <a:endParaRPr lang="en-US"/>
              </a:p>
            </p:txBody>
          </p:sp>
          <p:sp>
            <p:nvSpPr>
              <p:cNvPr id="8303" name="Line 80"/>
              <p:cNvSpPr>
                <a:spLocks noChangeShapeType="1"/>
              </p:cNvSpPr>
              <p:nvPr/>
            </p:nvSpPr>
            <p:spPr bwMode="auto">
              <a:xfrm>
                <a:off x="1363" y="1491"/>
                <a:ext cx="3085" cy="1"/>
              </a:xfrm>
              <a:prstGeom prst="line">
                <a:avLst/>
              </a:prstGeom>
              <a:noFill/>
              <a:ln w="0">
                <a:solidFill>
                  <a:srgbClr val="B3B3FF"/>
                </a:solidFill>
                <a:round/>
                <a:headEnd/>
                <a:tailEnd/>
              </a:ln>
            </p:spPr>
            <p:txBody>
              <a:bodyPr/>
              <a:lstStyle/>
              <a:p>
                <a:endParaRPr lang="en-US"/>
              </a:p>
            </p:txBody>
          </p:sp>
          <p:sp>
            <p:nvSpPr>
              <p:cNvPr id="8304" name="Line 81"/>
              <p:cNvSpPr>
                <a:spLocks noChangeShapeType="1"/>
              </p:cNvSpPr>
              <p:nvPr/>
            </p:nvSpPr>
            <p:spPr bwMode="auto">
              <a:xfrm>
                <a:off x="1363" y="1437"/>
                <a:ext cx="3085" cy="1"/>
              </a:xfrm>
              <a:prstGeom prst="line">
                <a:avLst/>
              </a:prstGeom>
              <a:noFill/>
              <a:ln w="0">
                <a:solidFill>
                  <a:srgbClr val="B3B3FF"/>
                </a:solidFill>
                <a:round/>
                <a:headEnd/>
                <a:tailEnd/>
              </a:ln>
            </p:spPr>
            <p:txBody>
              <a:bodyPr/>
              <a:lstStyle/>
              <a:p>
                <a:endParaRPr lang="en-US"/>
              </a:p>
            </p:txBody>
          </p:sp>
          <p:sp>
            <p:nvSpPr>
              <p:cNvPr id="8305" name="Line 82"/>
              <p:cNvSpPr>
                <a:spLocks noChangeShapeType="1"/>
              </p:cNvSpPr>
              <p:nvPr/>
            </p:nvSpPr>
            <p:spPr bwMode="auto">
              <a:xfrm>
                <a:off x="1363" y="1400"/>
                <a:ext cx="3085" cy="1"/>
              </a:xfrm>
              <a:prstGeom prst="line">
                <a:avLst/>
              </a:prstGeom>
              <a:noFill/>
              <a:ln w="0">
                <a:solidFill>
                  <a:srgbClr val="B3B3FF"/>
                </a:solidFill>
                <a:round/>
                <a:headEnd/>
                <a:tailEnd/>
              </a:ln>
            </p:spPr>
            <p:txBody>
              <a:bodyPr/>
              <a:lstStyle/>
              <a:p>
                <a:endParaRPr lang="en-US"/>
              </a:p>
            </p:txBody>
          </p:sp>
          <p:sp>
            <p:nvSpPr>
              <p:cNvPr id="8306" name="Line 83"/>
              <p:cNvSpPr>
                <a:spLocks noChangeShapeType="1"/>
              </p:cNvSpPr>
              <p:nvPr/>
            </p:nvSpPr>
            <p:spPr bwMode="auto">
              <a:xfrm>
                <a:off x="1363" y="1368"/>
                <a:ext cx="3085" cy="1"/>
              </a:xfrm>
              <a:prstGeom prst="line">
                <a:avLst/>
              </a:prstGeom>
              <a:noFill/>
              <a:ln w="0">
                <a:solidFill>
                  <a:srgbClr val="B3B3FF"/>
                </a:solidFill>
                <a:round/>
                <a:headEnd/>
                <a:tailEnd/>
              </a:ln>
            </p:spPr>
            <p:txBody>
              <a:bodyPr/>
              <a:lstStyle/>
              <a:p>
                <a:endParaRPr lang="en-US"/>
              </a:p>
            </p:txBody>
          </p:sp>
          <p:sp>
            <p:nvSpPr>
              <p:cNvPr id="8307" name="Line 84"/>
              <p:cNvSpPr>
                <a:spLocks noChangeShapeType="1"/>
              </p:cNvSpPr>
              <p:nvPr/>
            </p:nvSpPr>
            <p:spPr bwMode="auto">
              <a:xfrm>
                <a:off x="1363" y="1347"/>
                <a:ext cx="3085" cy="1"/>
              </a:xfrm>
              <a:prstGeom prst="line">
                <a:avLst/>
              </a:prstGeom>
              <a:noFill/>
              <a:ln w="0">
                <a:solidFill>
                  <a:srgbClr val="B3B3FF"/>
                </a:solidFill>
                <a:round/>
                <a:headEnd/>
                <a:tailEnd/>
              </a:ln>
            </p:spPr>
            <p:txBody>
              <a:bodyPr/>
              <a:lstStyle/>
              <a:p>
                <a:endParaRPr lang="en-US"/>
              </a:p>
            </p:txBody>
          </p:sp>
          <p:sp>
            <p:nvSpPr>
              <p:cNvPr id="8308" name="Line 85"/>
              <p:cNvSpPr>
                <a:spLocks noChangeShapeType="1"/>
              </p:cNvSpPr>
              <p:nvPr/>
            </p:nvSpPr>
            <p:spPr bwMode="auto">
              <a:xfrm>
                <a:off x="1363" y="1326"/>
                <a:ext cx="3085" cy="1"/>
              </a:xfrm>
              <a:prstGeom prst="line">
                <a:avLst/>
              </a:prstGeom>
              <a:noFill/>
              <a:ln w="0">
                <a:solidFill>
                  <a:srgbClr val="B3B3FF"/>
                </a:solidFill>
                <a:round/>
                <a:headEnd/>
                <a:tailEnd/>
              </a:ln>
            </p:spPr>
            <p:txBody>
              <a:bodyPr/>
              <a:lstStyle/>
              <a:p>
                <a:endParaRPr lang="en-US"/>
              </a:p>
            </p:txBody>
          </p:sp>
          <p:sp>
            <p:nvSpPr>
              <p:cNvPr id="8309" name="Line 86"/>
              <p:cNvSpPr>
                <a:spLocks noChangeShapeType="1"/>
              </p:cNvSpPr>
              <p:nvPr/>
            </p:nvSpPr>
            <p:spPr bwMode="auto">
              <a:xfrm>
                <a:off x="1363" y="1310"/>
                <a:ext cx="3085" cy="1"/>
              </a:xfrm>
              <a:prstGeom prst="line">
                <a:avLst/>
              </a:prstGeom>
              <a:noFill/>
              <a:ln w="0">
                <a:solidFill>
                  <a:srgbClr val="B3B3FF"/>
                </a:solidFill>
                <a:round/>
                <a:headEnd/>
                <a:tailEnd/>
              </a:ln>
            </p:spPr>
            <p:txBody>
              <a:bodyPr/>
              <a:lstStyle/>
              <a:p>
                <a:endParaRPr lang="en-US"/>
              </a:p>
            </p:txBody>
          </p:sp>
          <p:sp>
            <p:nvSpPr>
              <p:cNvPr id="8310" name="Line 87"/>
              <p:cNvSpPr>
                <a:spLocks noChangeShapeType="1"/>
              </p:cNvSpPr>
              <p:nvPr/>
            </p:nvSpPr>
            <p:spPr bwMode="auto">
              <a:xfrm>
                <a:off x="1363" y="1294"/>
                <a:ext cx="3085" cy="1"/>
              </a:xfrm>
              <a:prstGeom prst="line">
                <a:avLst/>
              </a:prstGeom>
              <a:noFill/>
              <a:ln w="0">
                <a:solidFill>
                  <a:srgbClr val="B3B3FF"/>
                </a:solidFill>
                <a:round/>
                <a:headEnd/>
                <a:tailEnd/>
              </a:ln>
            </p:spPr>
            <p:txBody>
              <a:bodyPr/>
              <a:lstStyle/>
              <a:p>
                <a:endParaRPr lang="en-US"/>
              </a:p>
            </p:txBody>
          </p:sp>
          <p:sp>
            <p:nvSpPr>
              <p:cNvPr id="8311" name="Line 88"/>
              <p:cNvSpPr>
                <a:spLocks noChangeShapeType="1"/>
              </p:cNvSpPr>
              <p:nvPr/>
            </p:nvSpPr>
            <p:spPr bwMode="auto">
              <a:xfrm flipV="1">
                <a:off x="1630" y="3048"/>
                <a:ext cx="1" cy="21"/>
              </a:xfrm>
              <a:prstGeom prst="line">
                <a:avLst/>
              </a:prstGeom>
              <a:noFill/>
              <a:ln w="0">
                <a:solidFill>
                  <a:srgbClr val="000000"/>
                </a:solidFill>
                <a:round/>
                <a:headEnd/>
                <a:tailEnd/>
              </a:ln>
            </p:spPr>
            <p:txBody>
              <a:bodyPr/>
              <a:lstStyle/>
              <a:p>
                <a:endParaRPr lang="en-US"/>
              </a:p>
            </p:txBody>
          </p:sp>
          <p:sp>
            <p:nvSpPr>
              <p:cNvPr id="8312" name="Rectangle 89"/>
              <p:cNvSpPr>
                <a:spLocks noChangeArrowheads="1"/>
              </p:cNvSpPr>
              <p:nvPr/>
            </p:nvSpPr>
            <p:spPr bwMode="auto">
              <a:xfrm>
                <a:off x="1545" y="3095"/>
                <a:ext cx="127"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0.01</a:t>
                </a:r>
                <a:endParaRPr lang="en-US" sz="2400"/>
              </a:p>
            </p:txBody>
          </p:sp>
          <p:sp>
            <p:nvSpPr>
              <p:cNvPr id="8313" name="Line 90"/>
              <p:cNvSpPr>
                <a:spLocks noChangeShapeType="1"/>
              </p:cNvSpPr>
              <p:nvPr/>
            </p:nvSpPr>
            <p:spPr bwMode="auto">
              <a:xfrm flipV="1">
                <a:off x="2248" y="3048"/>
                <a:ext cx="1" cy="21"/>
              </a:xfrm>
              <a:prstGeom prst="line">
                <a:avLst/>
              </a:prstGeom>
              <a:noFill/>
              <a:ln w="0">
                <a:solidFill>
                  <a:srgbClr val="000000"/>
                </a:solidFill>
                <a:round/>
                <a:headEnd/>
                <a:tailEnd/>
              </a:ln>
            </p:spPr>
            <p:txBody>
              <a:bodyPr/>
              <a:lstStyle/>
              <a:p>
                <a:endParaRPr lang="en-US"/>
              </a:p>
            </p:txBody>
          </p:sp>
          <p:sp>
            <p:nvSpPr>
              <p:cNvPr id="8314" name="Rectangle 91"/>
              <p:cNvSpPr>
                <a:spLocks noChangeArrowheads="1"/>
              </p:cNvSpPr>
              <p:nvPr/>
            </p:nvSpPr>
            <p:spPr bwMode="auto">
              <a:xfrm>
                <a:off x="2169" y="3095"/>
                <a:ext cx="127"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0.05</a:t>
                </a:r>
                <a:endParaRPr lang="en-US" sz="2400"/>
              </a:p>
            </p:txBody>
          </p:sp>
          <p:sp>
            <p:nvSpPr>
              <p:cNvPr id="8315" name="Line 92"/>
              <p:cNvSpPr>
                <a:spLocks noChangeShapeType="1"/>
              </p:cNvSpPr>
              <p:nvPr/>
            </p:nvSpPr>
            <p:spPr bwMode="auto">
              <a:xfrm flipV="1">
                <a:off x="2514" y="3048"/>
                <a:ext cx="1" cy="21"/>
              </a:xfrm>
              <a:prstGeom prst="line">
                <a:avLst/>
              </a:prstGeom>
              <a:noFill/>
              <a:ln w="0">
                <a:solidFill>
                  <a:srgbClr val="000000"/>
                </a:solidFill>
                <a:round/>
                <a:headEnd/>
                <a:tailEnd/>
              </a:ln>
            </p:spPr>
            <p:txBody>
              <a:bodyPr/>
              <a:lstStyle/>
              <a:p>
                <a:endParaRPr lang="en-US"/>
              </a:p>
            </p:txBody>
          </p:sp>
          <p:sp>
            <p:nvSpPr>
              <p:cNvPr id="8316" name="Rectangle 93"/>
              <p:cNvSpPr>
                <a:spLocks noChangeArrowheads="1"/>
              </p:cNvSpPr>
              <p:nvPr/>
            </p:nvSpPr>
            <p:spPr bwMode="auto">
              <a:xfrm>
                <a:off x="2452" y="3095"/>
                <a:ext cx="9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0.1</a:t>
                </a:r>
                <a:endParaRPr lang="en-US" sz="2400"/>
              </a:p>
            </p:txBody>
          </p:sp>
          <p:sp>
            <p:nvSpPr>
              <p:cNvPr id="8317" name="Line 94"/>
              <p:cNvSpPr>
                <a:spLocks noChangeShapeType="1"/>
              </p:cNvSpPr>
              <p:nvPr/>
            </p:nvSpPr>
            <p:spPr bwMode="auto">
              <a:xfrm flipV="1">
                <a:off x="3138" y="3048"/>
                <a:ext cx="1" cy="21"/>
              </a:xfrm>
              <a:prstGeom prst="line">
                <a:avLst/>
              </a:prstGeom>
              <a:noFill/>
              <a:ln w="0">
                <a:solidFill>
                  <a:srgbClr val="000000"/>
                </a:solidFill>
                <a:round/>
                <a:headEnd/>
                <a:tailEnd/>
              </a:ln>
            </p:spPr>
            <p:txBody>
              <a:bodyPr/>
              <a:lstStyle/>
              <a:p>
                <a:endParaRPr lang="en-US"/>
              </a:p>
            </p:txBody>
          </p:sp>
          <p:sp>
            <p:nvSpPr>
              <p:cNvPr id="8318" name="Rectangle 95"/>
              <p:cNvSpPr>
                <a:spLocks noChangeArrowheads="1"/>
              </p:cNvSpPr>
              <p:nvPr/>
            </p:nvSpPr>
            <p:spPr bwMode="auto">
              <a:xfrm>
                <a:off x="3076" y="3095"/>
                <a:ext cx="9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0.5</a:t>
                </a:r>
                <a:endParaRPr lang="en-US" sz="2400"/>
              </a:p>
            </p:txBody>
          </p:sp>
          <p:sp>
            <p:nvSpPr>
              <p:cNvPr id="8319" name="Line 96"/>
              <p:cNvSpPr>
                <a:spLocks noChangeShapeType="1"/>
              </p:cNvSpPr>
              <p:nvPr/>
            </p:nvSpPr>
            <p:spPr bwMode="auto">
              <a:xfrm flipV="1">
                <a:off x="3404" y="3048"/>
                <a:ext cx="1" cy="21"/>
              </a:xfrm>
              <a:prstGeom prst="line">
                <a:avLst/>
              </a:prstGeom>
              <a:noFill/>
              <a:ln w="0">
                <a:solidFill>
                  <a:srgbClr val="000000"/>
                </a:solidFill>
                <a:round/>
                <a:headEnd/>
                <a:tailEnd/>
              </a:ln>
            </p:spPr>
            <p:txBody>
              <a:bodyPr/>
              <a:lstStyle/>
              <a:p>
                <a:endParaRPr lang="en-US"/>
              </a:p>
            </p:txBody>
          </p:sp>
          <p:sp>
            <p:nvSpPr>
              <p:cNvPr id="8320" name="Rectangle 97"/>
              <p:cNvSpPr>
                <a:spLocks noChangeArrowheads="1"/>
              </p:cNvSpPr>
              <p:nvPr/>
            </p:nvSpPr>
            <p:spPr bwMode="auto">
              <a:xfrm>
                <a:off x="3382" y="3095"/>
                <a:ext cx="35"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21" name="Line 98"/>
              <p:cNvSpPr>
                <a:spLocks noChangeShapeType="1"/>
              </p:cNvSpPr>
              <p:nvPr/>
            </p:nvSpPr>
            <p:spPr bwMode="auto">
              <a:xfrm flipV="1">
                <a:off x="4022" y="3048"/>
                <a:ext cx="1" cy="21"/>
              </a:xfrm>
              <a:prstGeom prst="line">
                <a:avLst/>
              </a:prstGeom>
              <a:noFill/>
              <a:ln w="0">
                <a:solidFill>
                  <a:srgbClr val="000000"/>
                </a:solidFill>
                <a:round/>
                <a:headEnd/>
                <a:tailEnd/>
              </a:ln>
            </p:spPr>
            <p:txBody>
              <a:bodyPr/>
              <a:lstStyle/>
              <a:p>
                <a:endParaRPr lang="en-US"/>
              </a:p>
            </p:txBody>
          </p:sp>
          <p:sp>
            <p:nvSpPr>
              <p:cNvPr id="8322" name="Rectangle 99"/>
              <p:cNvSpPr>
                <a:spLocks noChangeArrowheads="1"/>
              </p:cNvSpPr>
              <p:nvPr/>
            </p:nvSpPr>
            <p:spPr bwMode="auto">
              <a:xfrm>
                <a:off x="4005" y="3095"/>
                <a:ext cx="36"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5</a:t>
                </a:r>
                <a:endParaRPr lang="en-US" sz="2400"/>
              </a:p>
            </p:txBody>
          </p:sp>
          <p:sp>
            <p:nvSpPr>
              <p:cNvPr id="8323" name="Line 100"/>
              <p:cNvSpPr>
                <a:spLocks noChangeShapeType="1"/>
              </p:cNvSpPr>
              <p:nvPr/>
            </p:nvSpPr>
            <p:spPr bwMode="auto">
              <a:xfrm flipV="1">
                <a:off x="4289" y="3048"/>
                <a:ext cx="1" cy="21"/>
              </a:xfrm>
              <a:prstGeom prst="line">
                <a:avLst/>
              </a:prstGeom>
              <a:noFill/>
              <a:ln w="0">
                <a:solidFill>
                  <a:srgbClr val="000000"/>
                </a:solidFill>
                <a:round/>
                <a:headEnd/>
                <a:tailEnd/>
              </a:ln>
            </p:spPr>
            <p:txBody>
              <a:bodyPr/>
              <a:lstStyle/>
              <a:p>
                <a:endParaRPr lang="en-US"/>
              </a:p>
            </p:txBody>
          </p:sp>
          <p:sp>
            <p:nvSpPr>
              <p:cNvPr id="8324" name="Rectangle 101"/>
              <p:cNvSpPr>
                <a:spLocks noChangeArrowheads="1"/>
              </p:cNvSpPr>
              <p:nvPr/>
            </p:nvSpPr>
            <p:spPr bwMode="auto">
              <a:xfrm>
                <a:off x="4249" y="3095"/>
                <a:ext cx="7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25" name="Line 102"/>
              <p:cNvSpPr>
                <a:spLocks noChangeShapeType="1"/>
              </p:cNvSpPr>
              <p:nvPr/>
            </p:nvSpPr>
            <p:spPr bwMode="auto">
              <a:xfrm flipV="1">
                <a:off x="1896" y="3058"/>
                <a:ext cx="1" cy="11"/>
              </a:xfrm>
              <a:prstGeom prst="line">
                <a:avLst/>
              </a:prstGeom>
              <a:noFill/>
              <a:ln w="0">
                <a:solidFill>
                  <a:srgbClr val="000000"/>
                </a:solidFill>
                <a:round/>
                <a:headEnd/>
                <a:tailEnd/>
              </a:ln>
            </p:spPr>
            <p:txBody>
              <a:bodyPr/>
              <a:lstStyle/>
              <a:p>
                <a:endParaRPr lang="en-US"/>
              </a:p>
            </p:txBody>
          </p:sp>
          <p:sp>
            <p:nvSpPr>
              <p:cNvPr id="8326" name="Line 103"/>
              <p:cNvSpPr>
                <a:spLocks noChangeShapeType="1"/>
              </p:cNvSpPr>
              <p:nvPr/>
            </p:nvSpPr>
            <p:spPr bwMode="auto">
              <a:xfrm flipV="1">
                <a:off x="2049" y="3058"/>
                <a:ext cx="1" cy="11"/>
              </a:xfrm>
              <a:prstGeom prst="line">
                <a:avLst/>
              </a:prstGeom>
              <a:noFill/>
              <a:ln w="0">
                <a:solidFill>
                  <a:srgbClr val="000000"/>
                </a:solidFill>
                <a:round/>
                <a:headEnd/>
                <a:tailEnd/>
              </a:ln>
            </p:spPr>
            <p:txBody>
              <a:bodyPr/>
              <a:lstStyle/>
              <a:p>
                <a:endParaRPr lang="en-US"/>
              </a:p>
            </p:txBody>
          </p:sp>
          <p:sp>
            <p:nvSpPr>
              <p:cNvPr id="8327" name="Line 104"/>
              <p:cNvSpPr>
                <a:spLocks noChangeShapeType="1"/>
              </p:cNvSpPr>
              <p:nvPr/>
            </p:nvSpPr>
            <p:spPr bwMode="auto">
              <a:xfrm flipV="1">
                <a:off x="2163" y="3058"/>
                <a:ext cx="1" cy="11"/>
              </a:xfrm>
              <a:prstGeom prst="line">
                <a:avLst/>
              </a:prstGeom>
              <a:noFill/>
              <a:ln w="0">
                <a:solidFill>
                  <a:srgbClr val="000000"/>
                </a:solidFill>
                <a:round/>
                <a:headEnd/>
                <a:tailEnd/>
              </a:ln>
            </p:spPr>
            <p:txBody>
              <a:bodyPr/>
              <a:lstStyle/>
              <a:p>
                <a:endParaRPr lang="en-US"/>
              </a:p>
            </p:txBody>
          </p:sp>
          <p:sp>
            <p:nvSpPr>
              <p:cNvPr id="8328" name="Line 105"/>
              <p:cNvSpPr>
                <a:spLocks noChangeShapeType="1"/>
              </p:cNvSpPr>
              <p:nvPr/>
            </p:nvSpPr>
            <p:spPr bwMode="auto">
              <a:xfrm flipV="1">
                <a:off x="2316" y="3058"/>
                <a:ext cx="1" cy="11"/>
              </a:xfrm>
              <a:prstGeom prst="line">
                <a:avLst/>
              </a:prstGeom>
              <a:noFill/>
              <a:ln w="0">
                <a:solidFill>
                  <a:srgbClr val="000000"/>
                </a:solidFill>
                <a:round/>
                <a:headEnd/>
                <a:tailEnd/>
              </a:ln>
            </p:spPr>
            <p:txBody>
              <a:bodyPr/>
              <a:lstStyle/>
              <a:p>
                <a:endParaRPr lang="en-US"/>
              </a:p>
            </p:txBody>
          </p:sp>
          <p:sp>
            <p:nvSpPr>
              <p:cNvPr id="8329" name="Line 106"/>
              <p:cNvSpPr>
                <a:spLocks noChangeShapeType="1"/>
              </p:cNvSpPr>
              <p:nvPr/>
            </p:nvSpPr>
            <p:spPr bwMode="auto">
              <a:xfrm flipV="1">
                <a:off x="2378" y="3058"/>
                <a:ext cx="1" cy="11"/>
              </a:xfrm>
              <a:prstGeom prst="line">
                <a:avLst/>
              </a:prstGeom>
              <a:noFill/>
              <a:ln w="0">
                <a:solidFill>
                  <a:srgbClr val="000000"/>
                </a:solidFill>
                <a:round/>
                <a:headEnd/>
                <a:tailEnd/>
              </a:ln>
            </p:spPr>
            <p:txBody>
              <a:bodyPr/>
              <a:lstStyle/>
              <a:p>
                <a:endParaRPr lang="en-US"/>
              </a:p>
            </p:txBody>
          </p:sp>
          <p:sp>
            <p:nvSpPr>
              <p:cNvPr id="8330" name="Line 107"/>
              <p:cNvSpPr>
                <a:spLocks noChangeShapeType="1"/>
              </p:cNvSpPr>
              <p:nvPr/>
            </p:nvSpPr>
            <p:spPr bwMode="auto">
              <a:xfrm flipV="1">
                <a:off x="2429" y="3058"/>
                <a:ext cx="1" cy="11"/>
              </a:xfrm>
              <a:prstGeom prst="line">
                <a:avLst/>
              </a:prstGeom>
              <a:noFill/>
              <a:ln w="0">
                <a:solidFill>
                  <a:srgbClr val="000000"/>
                </a:solidFill>
                <a:round/>
                <a:headEnd/>
                <a:tailEnd/>
              </a:ln>
            </p:spPr>
            <p:txBody>
              <a:bodyPr/>
              <a:lstStyle/>
              <a:p>
                <a:endParaRPr lang="en-US"/>
              </a:p>
            </p:txBody>
          </p:sp>
          <p:sp>
            <p:nvSpPr>
              <p:cNvPr id="8331" name="Line 108"/>
              <p:cNvSpPr>
                <a:spLocks noChangeShapeType="1"/>
              </p:cNvSpPr>
              <p:nvPr/>
            </p:nvSpPr>
            <p:spPr bwMode="auto">
              <a:xfrm flipV="1">
                <a:off x="2475" y="3058"/>
                <a:ext cx="1" cy="11"/>
              </a:xfrm>
              <a:prstGeom prst="line">
                <a:avLst/>
              </a:prstGeom>
              <a:noFill/>
              <a:ln w="0">
                <a:solidFill>
                  <a:srgbClr val="000000"/>
                </a:solidFill>
                <a:round/>
                <a:headEnd/>
                <a:tailEnd/>
              </a:ln>
            </p:spPr>
            <p:txBody>
              <a:bodyPr/>
              <a:lstStyle/>
              <a:p>
                <a:endParaRPr lang="en-US"/>
              </a:p>
            </p:txBody>
          </p:sp>
          <p:sp>
            <p:nvSpPr>
              <p:cNvPr id="8332" name="Line 109"/>
              <p:cNvSpPr>
                <a:spLocks noChangeShapeType="1"/>
              </p:cNvSpPr>
              <p:nvPr/>
            </p:nvSpPr>
            <p:spPr bwMode="auto">
              <a:xfrm flipV="1">
                <a:off x="2781" y="3058"/>
                <a:ext cx="1" cy="11"/>
              </a:xfrm>
              <a:prstGeom prst="line">
                <a:avLst/>
              </a:prstGeom>
              <a:noFill/>
              <a:ln w="0">
                <a:solidFill>
                  <a:srgbClr val="000000"/>
                </a:solidFill>
                <a:round/>
                <a:headEnd/>
                <a:tailEnd/>
              </a:ln>
            </p:spPr>
            <p:txBody>
              <a:bodyPr/>
              <a:lstStyle/>
              <a:p>
                <a:endParaRPr lang="en-US"/>
              </a:p>
            </p:txBody>
          </p:sp>
          <p:sp>
            <p:nvSpPr>
              <p:cNvPr id="8333" name="Line 110"/>
              <p:cNvSpPr>
                <a:spLocks noChangeShapeType="1"/>
              </p:cNvSpPr>
              <p:nvPr/>
            </p:nvSpPr>
            <p:spPr bwMode="auto">
              <a:xfrm flipV="1">
                <a:off x="2940" y="3058"/>
                <a:ext cx="1" cy="11"/>
              </a:xfrm>
              <a:prstGeom prst="line">
                <a:avLst/>
              </a:prstGeom>
              <a:noFill/>
              <a:ln w="0">
                <a:solidFill>
                  <a:srgbClr val="000000"/>
                </a:solidFill>
                <a:round/>
                <a:headEnd/>
                <a:tailEnd/>
              </a:ln>
            </p:spPr>
            <p:txBody>
              <a:bodyPr/>
              <a:lstStyle/>
              <a:p>
                <a:endParaRPr lang="en-US"/>
              </a:p>
            </p:txBody>
          </p:sp>
          <p:sp>
            <p:nvSpPr>
              <p:cNvPr id="8334" name="Line 111"/>
              <p:cNvSpPr>
                <a:spLocks noChangeShapeType="1"/>
              </p:cNvSpPr>
              <p:nvPr/>
            </p:nvSpPr>
            <p:spPr bwMode="auto">
              <a:xfrm flipV="1">
                <a:off x="3047" y="3058"/>
                <a:ext cx="1" cy="11"/>
              </a:xfrm>
              <a:prstGeom prst="line">
                <a:avLst/>
              </a:prstGeom>
              <a:noFill/>
              <a:ln w="0">
                <a:solidFill>
                  <a:srgbClr val="000000"/>
                </a:solidFill>
                <a:round/>
                <a:headEnd/>
                <a:tailEnd/>
              </a:ln>
            </p:spPr>
            <p:txBody>
              <a:bodyPr/>
              <a:lstStyle/>
              <a:p>
                <a:endParaRPr lang="en-US"/>
              </a:p>
            </p:txBody>
          </p:sp>
          <p:sp>
            <p:nvSpPr>
              <p:cNvPr id="8335" name="Line 112"/>
              <p:cNvSpPr>
                <a:spLocks noChangeShapeType="1"/>
              </p:cNvSpPr>
              <p:nvPr/>
            </p:nvSpPr>
            <p:spPr bwMode="auto">
              <a:xfrm flipV="1">
                <a:off x="3206" y="3058"/>
                <a:ext cx="1" cy="11"/>
              </a:xfrm>
              <a:prstGeom prst="line">
                <a:avLst/>
              </a:prstGeom>
              <a:noFill/>
              <a:ln w="0">
                <a:solidFill>
                  <a:srgbClr val="000000"/>
                </a:solidFill>
                <a:round/>
                <a:headEnd/>
                <a:tailEnd/>
              </a:ln>
            </p:spPr>
            <p:txBody>
              <a:bodyPr/>
              <a:lstStyle/>
              <a:p>
                <a:endParaRPr lang="en-US"/>
              </a:p>
            </p:txBody>
          </p:sp>
          <p:sp>
            <p:nvSpPr>
              <p:cNvPr id="8336" name="Line 113"/>
              <p:cNvSpPr>
                <a:spLocks noChangeShapeType="1"/>
              </p:cNvSpPr>
              <p:nvPr/>
            </p:nvSpPr>
            <p:spPr bwMode="auto">
              <a:xfrm flipV="1">
                <a:off x="3263" y="3058"/>
                <a:ext cx="1" cy="11"/>
              </a:xfrm>
              <a:prstGeom prst="line">
                <a:avLst/>
              </a:prstGeom>
              <a:noFill/>
              <a:ln w="0">
                <a:solidFill>
                  <a:srgbClr val="000000"/>
                </a:solidFill>
                <a:round/>
                <a:headEnd/>
                <a:tailEnd/>
              </a:ln>
            </p:spPr>
            <p:txBody>
              <a:bodyPr/>
              <a:lstStyle/>
              <a:p>
                <a:endParaRPr lang="en-US"/>
              </a:p>
            </p:txBody>
          </p:sp>
          <p:sp>
            <p:nvSpPr>
              <p:cNvPr id="8337" name="Line 114"/>
              <p:cNvSpPr>
                <a:spLocks noChangeShapeType="1"/>
              </p:cNvSpPr>
              <p:nvPr/>
            </p:nvSpPr>
            <p:spPr bwMode="auto">
              <a:xfrm flipV="1">
                <a:off x="3319" y="3058"/>
                <a:ext cx="1" cy="11"/>
              </a:xfrm>
              <a:prstGeom prst="line">
                <a:avLst/>
              </a:prstGeom>
              <a:noFill/>
              <a:ln w="0">
                <a:solidFill>
                  <a:srgbClr val="000000"/>
                </a:solidFill>
                <a:round/>
                <a:headEnd/>
                <a:tailEnd/>
              </a:ln>
            </p:spPr>
            <p:txBody>
              <a:bodyPr/>
              <a:lstStyle/>
              <a:p>
                <a:endParaRPr lang="en-US"/>
              </a:p>
            </p:txBody>
          </p:sp>
          <p:sp>
            <p:nvSpPr>
              <p:cNvPr id="8338" name="Line 115"/>
              <p:cNvSpPr>
                <a:spLocks noChangeShapeType="1"/>
              </p:cNvSpPr>
              <p:nvPr/>
            </p:nvSpPr>
            <p:spPr bwMode="auto">
              <a:xfrm flipV="1">
                <a:off x="3365" y="3058"/>
                <a:ext cx="1" cy="11"/>
              </a:xfrm>
              <a:prstGeom prst="line">
                <a:avLst/>
              </a:prstGeom>
              <a:noFill/>
              <a:ln w="0">
                <a:solidFill>
                  <a:srgbClr val="000000"/>
                </a:solidFill>
                <a:round/>
                <a:headEnd/>
                <a:tailEnd/>
              </a:ln>
            </p:spPr>
            <p:txBody>
              <a:bodyPr/>
              <a:lstStyle/>
              <a:p>
                <a:endParaRPr lang="en-US"/>
              </a:p>
            </p:txBody>
          </p:sp>
          <p:sp>
            <p:nvSpPr>
              <p:cNvPr id="8339" name="Line 116"/>
              <p:cNvSpPr>
                <a:spLocks noChangeShapeType="1"/>
              </p:cNvSpPr>
              <p:nvPr/>
            </p:nvSpPr>
            <p:spPr bwMode="auto">
              <a:xfrm flipV="1">
                <a:off x="3671" y="3058"/>
                <a:ext cx="1" cy="11"/>
              </a:xfrm>
              <a:prstGeom prst="line">
                <a:avLst/>
              </a:prstGeom>
              <a:noFill/>
              <a:ln w="0">
                <a:solidFill>
                  <a:srgbClr val="000000"/>
                </a:solidFill>
                <a:round/>
                <a:headEnd/>
                <a:tailEnd/>
              </a:ln>
            </p:spPr>
            <p:txBody>
              <a:bodyPr/>
              <a:lstStyle/>
              <a:p>
                <a:endParaRPr lang="en-US"/>
              </a:p>
            </p:txBody>
          </p:sp>
          <p:sp>
            <p:nvSpPr>
              <p:cNvPr id="8340" name="Line 117"/>
              <p:cNvSpPr>
                <a:spLocks noChangeShapeType="1"/>
              </p:cNvSpPr>
              <p:nvPr/>
            </p:nvSpPr>
            <p:spPr bwMode="auto">
              <a:xfrm flipV="1">
                <a:off x="3824" y="3058"/>
                <a:ext cx="1" cy="11"/>
              </a:xfrm>
              <a:prstGeom prst="line">
                <a:avLst/>
              </a:prstGeom>
              <a:noFill/>
              <a:ln w="0">
                <a:solidFill>
                  <a:srgbClr val="000000"/>
                </a:solidFill>
                <a:round/>
                <a:headEnd/>
                <a:tailEnd/>
              </a:ln>
            </p:spPr>
            <p:txBody>
              <a:bodyPr/>
              <a:lstStyle/>
              <a:p>
                <a:endParaRPr lang="en-US"/>
              </a:p>
            </p:txBody>
          </p:sp>
          <p:sp>
            <p:nvSpPr>
              <p:cNvPr id="8341" name="Line 118"/>
              <p:cNvSpPr>
                <a:spLocks noChangeShapeType="1"/>
              </p:cNvSpPr>
              <p:nvPr/>
            </p:nvSpPr>
            <p:spPr bwMode="auto">
              <a:xfrm flipV="1">
                <a:off x="3937" y="3058"/>
                <a:ext cx="1" cy="11"/>
              </a:xfrm>
              <a:prstGeom prst="line">
                <a:avLst/>
              </a:prstGeom>
              <a:noFill/>
              <a:ln w="0">
                <a:solidFill>
                  <a:srgbClr val="000000"/>
                </a:solidFill>
                <a:round/>
                <a:headEnd/>
                <a:tailEnd/>
              </a:ln>
            </p:spPr>
            <p:txBody>
              <a:bodyPr/>
              <a:lstStyle/>
              <a:p>
                <a:endParaRPr lang="en-US"/>
              </a:p>
            </p:txBody>
          </p:sp>
          <p:sp>
            <p:nvSpPr>
              <p:cNvPr id="8342" name="Line 119"/>
              <p:cNvSpPr>
                <a:spLocks noChangeShapeType="1"/>
              </p:cNvSpPr>
              <p:nvPr/>
            </p:nvSpPr>
            <p:spPr bwMode="auto">
              <a:xfrm flipV="1">
                <a:off x="4096" y="3058"/>
                <a:ext cx="1" cy="11"/>
              </a:xfrm>
              <a:prstGeom prst="line">
                <a:avLst/>
              </a:prstGeom>
              <a:noFill/>
              <a:ln w="0">
                <a:solidFill>
                  <a:srgbClr val="000000"/>
                </a:solidFill>
                <a:round/>
                <a:headEnd/>
                <a:tailEnd/>
              </a:ln>
            </p:spPr>
            <p:txBody>
              <a:bodyPr/>
              <a:lstStyle/>
              <a:p>
                <a:endParaRPr lang="en-US"/>
              </a:p>
            </p:txBody>
          </p:sp>
          <p:sp>
            <p:nvSpPr>
              <p:cNvPr id="8343" name="Line 120"/>
              <p:cNvSpPr>
                <a:spLocks noChangeShapeType="1"/>
              </p:cNvSpPr>
              <p:nvPr/>
            </p:nvSpPr>
            <p:spPr bwMode="auto">
              <a:xfrm flipV="1">
                <a:off x="4153" y="3058"/>
                <a:ext cx="1" cy="11"/>
              </a:xfrm>
              <a:prstGeom prst="line">
                <a:avLst/>
              </a:prstGeom>
              <a:noFill/>
              <a:ln w="0">
                <a:solidFill>
                  <a:srgbClr val="000000"/>
                </a:solidFill>
                <a:round/>
                <a:headEnd/>
                <a:tailEnd/>
              </a:ln>
            </p:spPr>
            <p:txBody>
              <a:bodyPr/>
              <a:lstStyle/>
              <a:p>
                <a:endParaRPr lang="en-US"/>
              </a:p>
            </p:txBody>
          </p:sp>
          <p:sp>
            <p:nvSpPr>
              <p:cNvPr id="8344" name="Line 121"/>
              <p:cNvSpPr>
                <a:spLocks noChangeShapeType="1"/>
              </p:cNvSpPr>
              <p:nvPr/>
            </p:nvSpPr>
            <p:spPr bwMode="auto">
              <a:xfrm flipV="1">
                <a:off x="4204" y="3058"/>
                <a:ext cx="1" cy="11"/>
              </a:xfrm>
              <a:prstGeom prst="line">
                <a:avLst/>
              </a:prstGeom>
              <a:noFill/>
              <a:ln w="0">
                <a:solidFill>
                  <a:srgbClr val="000000"/>
                </a:solidFill>
                <a:round/>
                <a:headEnd/>
                <a:tailEnd/>
              </a:ln>
            </p:spPr>
            <p:txBody>
              <a:bodyPr/>
              <a:lstStyle/>
              <a:p>
                <a:endParaRPr lang="en-US"/>
              </a:p>
            </p:txBody>
          </p:sp>
          <p:sp>
            <p:nvSpPr>
              <p:cNvPr id="8345" name="Line 122"/>
              <p:cNvSpPr>
                <a:spLocks noChangeShapeType="1"/>
              </p:cNvSpPr>
              <p:nvPr/>
            </p:nvSpPr>
            <p:spPr bwMode="auto">
              <a:xfrm flipV="1">
                <a:off x="4249" y="3058"/>
                <a:ext cx="1" cy="11"/>
              </a:xfrm>
              <a:prstGeom prst="line">
                <a:avLst/>
              </a:prstGeom>
              <a:noFill/>
              <a:ln w="0">
                <a:solidFill>
                  <a:srgbClr val="000000"/>
                </a:solidFill>
                <a:round/>
                <a:headEnd/>
                <a:tailEnd/>
              </a:ln>
            </p:spPr>
            <p:txBody>
              <a:bodyPr/>
              <a:lstStyle/>
              <a:p>
                <a:endParaRPr lang="en-US"/>
              </a:p>
            </p:txBody>
          </p:sp>
          <p:sp>
            <p:nvSpPr>
              <p:cNvPr id="8346" name="Line 123"/>
              <p:cNvSpPr>
                <a:spLocks noChangeShapeType="1"/>
              </p:cNvSpPr>
              <p:nvPr/>
            </p:nvSpPr>
            <p:spPr bwMode="auto">
              <a:xfrm>
                <a:off x="1363" y="3069"/>
                <a:ext cx="3085" cy="1"/>
              </a:xfrm>
              <a:prstGeom prst="line">
                <a:avLst/>
              </a:prstGeom>
              <a:noFill/>
              <a:ln w="0">
                <a:solidFill>
                  <a:srgbClr val="000000"/>
                </a:solidFill>
                <a:round/>
                <a:headEnd/>
                <a:tailEnd/>
              </a:ln>
            </p:spPr>
            <p:txBody>
              <a:bodyPr/>
              <a:lstStyle/>
              <a:p>
                <a:endParaRPr lang="en-US"/>
              </a:p>
            </p:txBody>
          </p:sp>
          <p:sp>
            <p:nvSpPr>
              <p:cNvPr id="8347" name="Rectangle 124"/>
              <p:cNvSpPr>
                <a:spLocks noChangeArrowheads="1"/>
              </p:cNvSpPr>
              <p:nvPr/>
            </p:nvSpPr>
            <p:spPr bwMode="auto">
              <a:xfrm>
                <a:off x="4533" y="3021"/>
                <a:ext cx="24" cy="6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I</a:t>
                </a:r>
                <a:endParaRPr lang="en-US" sz="2400"/>
              </a:p>
            </p:txBody>
          </p:sp>
          <p:sp>
            <p:nvSpPr>
              <p:cNvPr id="8348" name="Rectangle 125"/>
              <p:cNvSpPr>
                <a:spLocks noChangeArrowheads="1"/>
              </p:cNvSpPr>
              <p:nvPr/>
            </p:nvSpPr>
            <p:spPr bwMode="auto">
              <a:xfrm>
                <a:off x="4578" y="3048"/>
                <a:ext cx="28"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b</a:t>
                </a:r>
                <a:endParaRPr lang="en-US" sz="2400"/>
              </a:p>
            </p:txBody>
          </p:sp>
          <p:sp>
            <p:nvSpPr>
              <p:cNvPr id="8349" name="Rectangle 126"/>
              <p:cNvSpPr>
                <a:spLocks noChangeArrowheads="1"/>
              </p:cNvSpPr>
              <p:nvPr/>
            </p:nvSpPr>
            <p:spPr bwMode="auto">
              <a:xfrm>
                <a:off x="4606" y="2926"/>
                <a:ext cx="0" cy="156"/>
              </a:xfrm>
              <a:prstGeom prst="rect">
                <a:avLst/>
              </a:prstGeom>
              <a:noFill/>
              <a:ln w="9525">
                <a:noFill/>
                <a:miter lim="800000"/>
                <a:headEnd/>
                <a:tailEnd/>
              </a:ln>
            </p:spPr>
            <p:txBody>
              <a:bodyPr wrap="none" lIns="0" tIns="0" rIns="0" bIns="0">
                <a:spAutoFit/>
              </a:bodyPr>
              <a:lstStyle/>
              <a:p>
                <a:pPr eaLnBrk="1" hangingPunct="1">
                  <a:spcBef>
                    <a:spcPct val="0"/>
                  </a:spcBef>
                </a:pPr>
                <a:endParaRPr lang="en-US" sz="2400"/>
              </a:p>
            </p:txBody>
          </p:sp>
          <p:sp>
            <p:nvSpPr>
              <p:cNvPr id="8350" name="Rectangle 127"/>
              <p:cNvSpPr>
                <a:spLocks noChangeArrowheads="1"/>
              </p:cNvSpPr>
              <p:nvPr/>
            </p:nvSpPr>
            <p:spPr bwMode="auto">
              <a:xfrm>
                <a:off x="4646" y="3027"/>
                <a:ext cx="49" cy="59"/>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m</a:t>
                </a:r>
                <a:endParaRPr lang="en-US" sz="2400"/>
              </a:p>
            </p:txBody>
          </p:sp>
          <p:sp>
            <p:nvSpPr>
              <p:cNvPr id="8351" name="Rectangle 128"/>
              <p:cNvSpPr>
                <a:spLocks noChangeArrowheads="1"/>
              </p:cNvSpPr>
              <p:nvPr/>
            </p:nvSpPr>
            <p:spPr bwMode="auto">
              <a:xfrm>
                <a:off x="4686" y="3021"/>
                <a:ext cx="0" cy="157"/>
              </a:xfrm>
              <a:prstGeom prst="rect">
                <a:avLst/>
              </a:prstGeom>
              <a:noFill/>
              <a:ln w="9525">
                <a:noFill/>
                <a:miter lim="800000"/>
                <a:headEnd/>
                <a:tailEnd/>
              </a:ln>
            </p:spPr>
            <p:txBody>
              <a:bodyPr wrap="none" lIns="0" tIns="0" rIns="0" bIns="0">
                <a:spAutoFit/>
              </a:bodyPr>
              <a:lstStyle/>
              <a:p>
                <a:pPr eaLnBrk="1" hangingPunct="1">
                  <a:spcBef>
                    <a:spcPct val="0"/>
                  </a:spcBef>
                </a:pPr>
                <a:endParaRPr lang="en-US" sz="2400"/>
              </a:p>
            </p:txBody>
          </p:sp>
          <p:sp>
            <p:nvSpPr>
              <p:cNvPr id="8352" name="Line 129"/>
              <p:cNvSpPr>
                <a:spLocks noChangeShapeType="1"/>
              </p:cNvSpPr>
              <p:nvPr/>
            </p:nvSpPr>
            <p:spPr bwMode="auto">
              <a:xfrm>
                <a:off x="1363" y="2771"/>
                <a:ext cx="17" cy="1"/>
              </a:xfrm>
              <a:prstGeom prst="line">
                <a:avLst/>
              </a:prstGeom>
              <a:noFill/>
              <a:ln w="0">
                <a:solidFill>
                  <a:srgbClr val="000000"/>
                </a:solidFill>
                <a:round/>
                <a:headEnd/>
                <a:tailEnd/>
              </a:ln>
            </p:spPr>
            <p:txBody>
              <a:bodyPr/>
              <a:lstStyle/>
              <a:p>
                <a:endParaRPr lang="en-US"/>
              </a:p>
            </p:txBody>
          </p:sp>
          <p:sp>
            <p:nvSpPr>
              <p:cNvPr id="8353" name="Rectangle 130"/>
              <p:cNvSpPr>
                <a:spLocks noChangeArrowheads="1"/>
              </p:cNvSpPr>
              <p:nvPr/>
            </p:nvSpPr>
            <p:spPr bwMode="auto">
              <a:xfrm>
                <a:off x="1023" y="2723"/>
                <a:ext cx="56"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54" name="Rectangle 131"/>
              <p:cNvSpPr>
                <a:spLocks noChangeArrowheads="1"/>
              </p:cNvSpPr>
              <p:nvPr/>
            </p:nvSpPr>
            <p:spPr bwMode="auto">
              <a:xfrm>
                <a:off x="1114" y="2729"/>
                <a:ext cx="32" cy="59"/>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55" name="Rectangle 132"/>
              <p:cNvSpPr>
                <a:spLocks noChangeArrowheads="1"/>
              </p:cNvSpPr>
              <p:nvPr/>
            </p:nvSpPr>
            <p:spPr bwMode="auto">
              <a:xfrm>
                <a:off x="1171" y="2723"/>
                <a:ext cx="7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56" name="Rectangle 133"/>
              <p:cNvSpPr>
                <a:spLocks noChangeArrowheads="1"/>
              </p:cNvSpPr>
              <p:nvPr/>
            </p:nvSpPr>
            <p:spPr bwMode="auto">
              <a:xfrm>
                <a:off x="1250" y="2713"/>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22</a:t>
                </a:r>
                <a:endParaRPr lang="en-US" sz="2400"/>
              </a:p>
            </p:txBody>
          </p:sp>
          <p:sp>
            <p:nvSpPr>
              <p:cNvPr id="8357" name="Line 134"/>
              <p:cNvSpPr>
                <a:spLocks noChangeShapeType="1"/>
              </p:cNvSpPr>
              <p:nvPr/>
            </p:nvSpPr>
            <p:spPr bwMode="auto">
              <a:xfrm>
                <a:off x="1363" y="2474"/>
                <a:ext cx="17" cy="1"/>
              </a:xfrm>
              <a:prstGeom prst="line">
                <a:avLst/>
              </a:prstGeom>
              <a:noFill/>
              <a:ln w="0">
                <a:solidFill>
                  <a:srgbClr val="000000"/>
                </a:solidFill>
                <a:round/>
                <a:headEnd/>
                <a:tailEnd/>
              </a:ln>
            </p:spPr>
            <p:txBody>
              <a:bodyPr/>
              <a:lstStyle/>
              <a:p>
                <a:endParaRPr lang="en-US"/>
              </a:p>
            </p:txBody>
          </p:sp>
          <p:sp>
            <p:nvSpPr>
              <p:cNvPr id="8358" name="Rectangle 135"/>
              <p:cNvSpPr>
                <a:spLocks noChangeArrowheads="1"/>
              </p:cNvSpPr>
              <p:nvPr/>
            </p:nvSpPr>
            <p:spPr bwMode="auto">
              <a:xfrm>
                <a:off x="1023" y="2426"/>
                <a:ext cx="56"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59" name="Rectangle 136"/>
              <p:cNvSpPr>
                <a:spLocks noChangeArrowheads="1"/>
              </p:cNvSpPr>
              <p:nvPr/>
            </p:nvSpPr>
            <p:spPr bwMode="auto">
              <a:xfrm>
                <a:off x="1114" y="2432"/>
                <a:ext cx="32" cy="58"/>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60" name="Rectangle 137"/>
              <p:cNvSpPr>
                <a:spLocks noChangeArrowheads="1"/>
              </p:cNvSpPr>
              <p:nvPr/>
            </p:nvSpPr>
            <p:spPr bwMode="auto">
              <a:xfrm>
                <a:off x="1171" y="2426"/>
                <a:ext cx="7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61" name="Rectangle 138"/>
              <p:cNvSpPr>
                <a:spLocks noChangeArrowheads="1"/>
              </p:cNvSpPr>
              <p:nvPr/>
            </p:nvSpPr>
            <p:spPr bwMode="auto">
              <a:xfrm>
                <a:off x="1250" y="2415"/>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23</a:t>
                </a:r>
                <a:endParaRPr lang="en-US" sz="2400"/>
              </a:p>
            </p:txBody>
          </p:sp>
          <p:sp>
            <p:nvSpPr>
              <p:cNvPr id="8362" name="Line 139"/>
              <p:cNvSpPr>
                <a:spLocks noChangeShapeType="1"/>
              </p:cNvSpPr>
              <p:nvPr/>
            </p:nvSpPr>
            <p:spPr bwMode="auto">
              <a:xfrm>
                <a:off x="1363" y="2176"/>
                <a:ext cx="17" cy="1"/>
              </a:xfrm>
              <a:prstGeom prst="line">
                <a:avLst/>
              </a:prstGeom>
              <a:noFill/>
              <a:ln w="0">
                <a:solidFill>
                  <a:srgbClr val="000000"/>
                </a:solidFill>
                <a:round/>
                <a:headEnd/>
                <a:tailEnd/>
              </a:ln>
            </p:spPr>
            <p:txBody>
              <a:bodyPr/>
              <a:lstStyle/>
              <a:p>
                <a:endParaRPr lang="en-US"/>
              </a:p>
            </p:txBody>
          </p:sp>
          <p:sp>
            <p:nvSpPr>
              <p:cNvPr id="8363" name="Rectangle 140"/>
              <p:cNvSpPr>
                <a:spLocks noChangeArrowheads="1"/>
              </p:cNvSpPr>
              <p:nvPr/>
            </p:nvSpPr>
            <p:spPr bwMode="auto">
              <a:xfrm>
                <a:off x="1023" y="2128"/>
                <a:ext cx="56" cy="6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64" name="Rectangle 141"/>
              <p:cNvSpPr>
                <a:spLocks noChangeArrowheads="1"/>
              </p:cNvSpPr>
              <p:nvPr/>
            </p:nvSpPr>
            <p:spPr bwMode="auto">
              <a:xfrm>
                <a:off x="1114" y="2134"/>
                <a:ext cx="32" cy="58"/>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65" name="Rectangle 142"/>
              <p:cNvSpPr>
                <a:spLocks noChangeArrowheads="1"/>
              </p:cNvSpPr>
              <p:nvPr/>
            </p:nvSpPr>
            <p:spPr bwMode="auto">
              <a:xfrm>
                <a:off x="1171" y="2128"/>
                <a:ext cx="71" cy="6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66" name="Rectangle 143"/>
              <p:cNvSpPr>
                <a:spLocks noChangeArrowheads="1"/>
              </p:cNvSpPr>
              <p:nvPr/>
            </p:nvSpPr>
            <p:spPr bwMode="auto">
              <a:xfrm>
                <a:off x="1250" y="2117"/>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24</a:t>
                </a:r>
                <a:endParaRPr lang="en-US" sz="2400"/>
              </a:p>
            </p:txBody>
          </p:sp>
          <p:sp>
            <p:nvSpPr>
              <p:cNvPr id="8367" name="Line 144"/>
              <p:cNvSpPr>
                <a:spLocks noChangeShapeType="1"/>
              </p:cNvSpPr>
              <p:nvPr/>
            </p:nvSpPr>
            <p:spPr bwMode="auto">
              <a:xfrm>
                <a:off x="1363" y="1878"/>
                <a:ext cx="17" cy="1"/>
              </a:xfrm>
              <a:prstGeom prst="line">
                <a:avLst/>
              </a:prstGeom>
              <a:noFill/>
              <a:ln w="0">
                <a:solidFill>
                  <a:srgbClr val="000000"/>
                </a:solidFill>
                <a:round/>
                <a:headEnd/>
                <a:tailEnd/>
              </a:ln>
            </p:spPr>
            <p:txBody>
              <a:bodyPr/>
              <a:lstStyle/>
              <a:p>
                <a:endParaRPr lang="en-US"/>
              </a:p>
            </p:txBody>
          </p:sp>
          <p:sp>
            <p:nvSpPr>
              <p:cNvPr id="8368" name="Rectangle 145"/>
              <p:cNvSpPr>
                <a:spLocks noChangeArrowheads="1"/>
              </p:cNvSpPr>
              <p:nvPr/>
            </p:nvSpPr>
            <p:spPr bwMode="auto">
              <a:xfrm>
                <a:off x="1023" y="1830"/>
                <a:ext cx="56"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69" name="Rectangle 146"/>
              <p:cNvSpPr>
                <a:spLocks noChangeArrowheads="1"/>
              </p:cNvSpPr>
              <p:nvPr/>
            </p:nvSpPr>
            <p:spPr bwMode="auto">
              <a:xfrm>
                <a:off x="1114" y="1836"/>
                <a:ext cx="32" cy="59"/>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70" name="Rectangle 147"/>
              <p:cNvSpPr>
                <a:spLocks noChangeArrowheads="1"/>
              </p:cNvSpPr>
              <p:nvPr/>
            </p:nvSpPr>
            <p:spPr bwMode="auto">
              <a:xfrm>
                <a:off x="1171" y="1830"/>
                <a:ext cx="7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71" name="Rectangle 148"/>
              <p:cNvSpPr>
                <a:spLocks noChangeArrowheads="1"/>
              </p:cNvSpPr>
              <p:nvPr/>
            </p:nvSpPr>
            <p:spPr bwMode="auto">
              <a:xfrm>
                <a:off x="1250" y="1820"/>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25</a:t>
                </a:r>
                <a:endParaRPr lang="en-US" sz="2400"/>
              </a:p>
            </p:txBody>
          </p:sp>
          <p:sp>
            <p:nvSpPr>
              <p:cNvPr id="8372" name="Line 149"/>
              <p:cNvSpPr>
                <a:spLocks noChangeShapeType="1"/>
              </p:cNvSpPr>
              <p:nvPr/>
            </p:nvSpPr>
            <p:spPr bwMode="auto">
              <a:xfrm>
                <a:off x="1363" y="1576"/>
                <a:ext cx="17" cy="1"/>
              </a:xfrm>
              <a:prstGeom prst="line">
                <a:avLst/>
              </a:prstGeom>
              <a:noFill/>
              <a:ln w="0">
                <a:solidFill>
                  <a:srgbClr val="000000"/>
                </a:solidFill>
                <a:round/>
                <a:headEnd/>
                <a:tailEnd/>
              </a:ln>
            </p:spPr>
            <p:txBody>
              <a:bodyPr/>
              <a:lstStyle/>
              <a:p>
                <a:endParaRPr lang="en-US"/>
              </a:p>
            </p:txBody>
          </p:sp>
          <p:sp>
            <p:nvSpPr>
              <p:cNvPr id="8373" name="Rectangle 150"/>
              <p:cNvSpPr>
                <a:spLocks noChangeArrowheads="1"/>
              </p:cNvSpPr>
              <p:nvPr/>
            </p:nvSpPr>
            <p:spPr bwMode="auto">
              <a:xfrm>
                <a:off x="1023" y="1533"/>
                <a:ext cx="56"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74" name="Rectangle 151"/>
              <p:cNvSpPr>
                <a:spLocks noChangeArrowheads="1"/>
              </p:cNvSpPr>
              <p:nvPr/>
            </p:nvSpPr>
            <p:spPr bwMode="auto">
              <a:xfrm>
                <a:off x="1114" y="1539"/>
                <a:ext cx="32" cy="58"/>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75" name="Rectangle 152"/>
              <p:cNvSpPr>
                <a:spLocks noChangeArrowheads="1"/>
              </p:cNvSpPr>
              <p:nvPr/>
            </p:nvSpPr>
            <p:spPr bwMode="auto">
              <a:xfrm>
                <a:off x="1171" y="1533"/>
                <a:ext cx="71" cy="65"/>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76" name="Rectangle 153"/>
              <p:cNvSpPr>
                <a:spLocks noChangeArrowheads="1"/>
              </p:cNvSpPr>
              <p:nvPr/>
            </p:nvSpPr>
            <p:spPr bwMode="auto">
              <a:xfrm>
                <a:off x="1250" y="1522"/>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26</a:t>
                </a:r>
                <a:endParaRPr lang="en-US" sz="2400"/>
              </a:p>
            </p:txBody>
          </p:sp>
          <p:sp>
            <p:nvSpPr>
              <p:cNvPr id="8377" name="Line 154"/>
              <p:cNvSpPr>
                <a:spLocks noChangeShapeType="1"/>
              </p:cNvSpPr>
              <p:nvPr/>
            </p:nvSpPr>
            <p:spPr bwMode="auto">
              <a:xfrm>
                <a:off x="1363" y="1278"/>
                <a:ext cx="17" cy="1"/>
              </a:xfrm>
              <a:prstGeom prst="line">
                <a:avLst/>
              </a:prstGeom>
              <a:noFill/>
              <a:ln w="0">
                <a:solidFill>
                  <a:srgbClr val="000000"/>
                </a:solidFill>
                <a:round/>
                <a:headEnd/>
                <a:tailEnd/>
              </a:ln>
            </p:spPr>
            <p:txBody>
              <a:bodyPr/>
              <a:lstStyle/>
              <a:p>
                <a:endParaRPr lang="en-US"/>
              </a:p>
            </p:txBody>
          </p:sp>
          <p:sp>
            <p:nvSpPr>
              <p:cNvPr id="8378" name="Rectangle 155"/>
              <p:cNvSpPr>
                <a:spLocks noChangeArrowheads="1"/>
              </p:cNvSpPr>
              <p:nvPr/>
            </p:nvSpPr>
            <p:spPr bwMode="auto">
              <a:xfrm>
                <a:off x="1023" y="1235"/>
                <a:ext cx="56" cy="6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a:t>
                </a:r>
                <a:endParaRPr lang="en-US" sz="2400"/>
              </a:p>
            </p:txBody>
          </p:sp>
          <p:sp>
            <p:nvSpPr>
              <p:cNvPr id="8379" name="Rectangle 156"/>
              <p:cNvSpPr>
                <a:spLocks noChangeArrowheads="1"/>
              </p:cNvSpPr>
              <p:nvPr/>
            </p:nvSpPr>
            <p:spPr bwMode="auto">
              <a:xfrm>
                <a:off x="1114" y="1241"/>
                <a:ext cx="32" cy="58"/>
              </a:xfrm>
              <a:prstGeom prst="rect">
                <a:avLst/>
              </a:prstGeom>
              <a:noFill/>
              <a:ln w="9525">
                <a:noFill/>
                <a:miter lim="800000"/>
                <a:headEnd/>
                <a:tailEnd/>
              </a:ln>
            </p:spPr>
            <p:txBody>
              <a:bodyPr wrap="none" lIns="0" tIns="0" rIns="0" bIns="0">
                <a:spAutoFit/>
              </a:bodyPr>
              <a:lstStyle/>
              <a:p>
                <a:pPr eaLnBrk="1" hangingPunct="1">
                  <a:spcBef>
                    <a:spcPct val="0"/>
                  </a:spcBef>
                </a:pPr>
                <a:r>
                  <a:rPr lang="en-US" sz="900">
                    <a:solidFill>
                      <a:srgbClr val="000000"/>
                    </a:solidFill>
                  </a:rPr>
                  <a:t>´</a:t>
                </a:r>
                <a:endParaRPr lang="en-US" sz="2400"/>
              </a:p>
            </p:txBody>
          </p:sp>
          <p:sp>
            <p:nvSpPr>
              <p:cNvPr id="8380" name="Rectangle 157"/>
              <p:cNvSpPr>
                <a:spLocks noChangeArrowheads="1"/>
              </p:cNvSpPr>
              <p:nvPr/>
            </p:nvSpPr>
            <p:spPr bwMode="auto">
              <a:xfrm>
                <a:off x="1171" y="1235"/>
                <a:ext cx="71" cy="6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10</a:t>
                </a:r>
                <a:endParaRPr lang="en-US" sz="2400"/>
              </a:p>
            </p:txBody>
          </p:sp>
          <p:sp>
            <p:nvSpPr>
              <p:cNvPr id="8381" name="Rectangle 158"/>
              <p:cNvSpPr>
                <a:spLocks noChangeArrowheads="1"/>
              </p:cNvSpPr>
              <p:nvPr/>
            </p:nvSpPr>
            <p:spPr bwMode="auto">
              <a:xfrm>
                <a:off x="1250" y="1225"/>
                <a:ext cx="57" cy="52"/>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27</a:t>
                </a:r>
                <a:endParaRPr lang="en-US" sz="2400"/>
              </a:p>
            </p:txBody>
          </p:sp>
          <p:sp>
            <p:nvSpPr>
              <p:cNvPr id="8382" name="Line 159"/>
              <p:cNvSpPr>
                <a:spLocks noChangeShapeType="1"/>
              </p:cNvSpPr>
              <p:nvPr/>
            </p:nvSpPr>
            <p:spPr bwMode="auto">
              <a:xfrm>
                <a:off x="1363" y="2979"/>
                <a:ext cx="12" cy="1"/>
              </a:xfrm>
              <a:prstGeom prst="line">
                <a:avLst/>
              </a:prstGeom>
              <a:noFill/>
              <a:ln w="0">
                <a:solidFill>
                  <a:srgbClr val="000000"/>
                </a:solidFill>
                <a:round/>
                <a:headEnd/>
                <a:tailEnd/>
              </a:ln>
            </p:spPr>
            <p:txBody>
              <a:bodyPr/>
              <a:lstStyle/>
              <a:p>
                <a:endParaRPr lang="en-US"/>
              </a:p>
            </p:txBody>
          </p:sp>
          <p:sp>
            <p:nvSpPr>
              <p:cNvPr id="8383" name="Line 160"/>
              <p:cNvSpPr>
                <a:spLocks noChangeShapeType="1"/>
              </p:cNvSpPr>
              <p:nvPr/>
            </p:nvSpPr>
            <p:spPr bwMode="auto">
              <a:xfrm>
                <a:off x="1363" y="2925"/>
                <a:ext cx="12" cy="1"/>
              </a:xfrm>
              <a:prstGeom prst="line">
                <a:avLst/>
              </a:prstGeom>
              <a:noFill/>
              <a:ln w="0">
                <a:solidFill>
                  <a:srgbClr val="000000"/>
                </a:solidFill>
                <a:round/>
                <a:headEnd/>
                <a:tailEnd/>
              </a:ln>
            </p:spPr>
            <p:txBody>
              <a:bodyPr/>
              <a:lstStyle/>
              <a:p>
                <a:endParaRPr lang="en-US"/>
              </a:p>
            </p:txBody>
          </p:sp>
          <p:sp>
            <p:nvSpPr>
              <p:cNvPr id="8384" name="Line 161"/>
              <p:cNvSpPr>
                <a:spLocks noChangeShapeType="1"/>
              </p:cNvSpPr>
              <p:nvPr/>
            </p:nvSpPr>
            <p:spPr bwMode="auto">
              <a:xfrm>
                <a:off x="1363" y="2888"/>
                <a:ext cx="12" cy="1"/>
              </a:xfrm>
              <a:prstGeom prst="line">
                <a:avLst/>
              </a:prstGeom>
              <a:noFill/>
              <a:ln w="0">
                <a:solidFill>
                  <a:srgbClr val="000000"/>
                </a:solidFill>
                <a:round/>
                <a:headEnd/>
                <a:tailEnd/>
              </a:ln>
            </p:spPr>
            <p:txBody>
              <a:bodyPr/>
              <a:lstStyle/>
              <a:p>
                <a:endParaRPr lang="en-US"/>
              </a:p>
            </p:txBody>
          </p:sp>
          <p:sp>
            <p:nvSpPr>
              <p:cNvPr id="8385" name="Line 162"/>
              <p:cNvSpPr>
                <a:spLocks noChangeShapeType="1"/>
              </p:cNvSpPr>
              <p:nvPr/>
            </p:nvSpPr>
            <p:spPr bwMode="auto">
              <a:xfrm>
                <a:off x="1363" y="2862"/>
                <a:ext cx="12" cy="1"/>
              </a:xfrm>
              <a:prstGeom prst="line">
                <a:avLst/>
              </a:prstGeom>
              <a:noFill/>
              <a:ln w="0">
                <a:solidFill>
                  <a:srgbClr val="000000"/>
                </a:solidFill>
                <a:round/>
                <a:headEnd/>
                <a:tailEnd/>
              </a:ln>
            </p:spPr>
            <p:txBody>
              <a:bodyPr/>
              <a:lstStyle/>
              <a:p>
                <a:endParaRPr lang="en-US"/>
              </a:p>
            </p:txBody>
          </p:sp>
          <p:sp>
            <p:nvSpPr>
              <p:cNvPr id="8386" name="Line 163"/>
              <p:cNvSpPr>
                <a:spLocks noChangeShapeType="1"/>
              </p:cNvSpPr>
              <p:nvPr/>
            </p:nvSpPr>
            <p:spPr bwMode="auto">
              <a:xfrm>
                <a:off x="1363" y="2835"/>
                <a:ext cx="12" cy="1"/>
              </a:xfrm>
              <a:prstGeom prst="line">
                <a:avLst/>
              </a:prstGeom>
              <a:noFill/>
              <a:ln w="0">
                <a:solidFill>
                  <a:srgbClr val="000000"/>
                </a:solidFill>
                <a:round/>
                <a:headEnd/>
                <a:tailEnd/>
              </a:ln>
            </p:spPr>
            <p:txBody>
              <a:bodyPr/>
              <a:lstStyle/>
              <a:p>
                <a:endParaRPr lang="en-US"/>
              </a:p>
            </p:txBody>
          </p:sp>
          <p:sp>
            <p:nvSpPr>
              <p:cNvPr id="8387" name="Line 164"/>
              <p:cNvSpPr>
                <a:spLocks noChangeShapeType="1"/>
              </p:cNvSpPr>
              <p:nvPr/>
            </p:nvSpPr>
            <p:spPr bwMode="auto">
              <a:xfrm>
                <a:off x="1363" y="2814"/>
                <a:ext cx="12" cy="1"/>
              </a:xfrm>
              <a:prstGeom prst="line">
                <a:avLst/>
              </a:prstGeom>
              <a:noFill/>
              <a:ln w="0">
                <a:solidFill>
                  <a:srgbClr val="000000"/>
                </a:solidFill>
                <a:round/>
                <a:headEnd/>
                <a:tailEnd/>
              </a:ln>
            </p:spPr>
            <p:txBody>
              <a:bodyPr/>
              <a:lstStyle/>
              <a:p>
                <a:endParaRPr lang="en-US"/>
              </a:p>
            </p:txBody>
          </p:sp>
          <p:sp>
            <p:nvSpPr>
              <p:cNvPr id="8388" name="Line 165"/>
              <p:cNvSpPr>
                <a:spLocks noChangeShapeType="1"/>
              </p:cNvSpPr>
              <p:nvPr/>
            </p:nvSpPr>
            <p:spPr bwMode="auto">
              <a:xfrm>
                <a:off x="1363" y="2798"/>
                <a:ext cx="12" cy="1"/>
              </a:xfrm>
              <a:prstGeom prst="line">
                <a:avLst/>
              </a:prstGeom>
              <a:noFill/>
              <a:ln w="0">
                <a:solidFill>
                  <a:srgbClr val="000000"/>
                </a:solidFill>
                <a:round/>
                <a:headEnd/>
                <a:tailEnd/>
              </a:ln>
            </p:spPr>
            <p:txBody>
              <a:bodyPr/>
              <a:lstStyle/>
              <a:p>
                <a:endParaRPr lang="en-US"/>
              </a:p>
            </p:txBody>
          </p:sp>
          <p:sp>
            <p:nvSpPr>
              <p:cNvPr id="8389" name="Line 166"/>
              <p:cNvSpPr>
                <a:spLocks noChangeShapeType="1"/>
              </p:cNvSpPr>
              <p:nvPr/>
            </p:nvSpPr>
            <p:spPr bwMode="auto">
              <a:xfrm>
                <a:off x="1363" y="2782"/>
                <a:ext cx="12" cy="1"/>
              </a:xfrm>
              <a:prstGeom prst="line">
                <a:avLst/>
              </a:prstGeom>
              <a:noFill/>
              <a:ln w="0">
                <a:solidFill>
                  <a:srgbClr val="000000"/>
                </a:solidFill>
                <a:round/>
                <a:headEnd/>
                <a:tailEnd/>
              </a:ln>
            </p:spPr>
            <p:txBody>
              <a:bodyPr/>
              <a:lstStyle/>
              <a:p>
                <a:endParaRPr lang="en-US"/>
              </a:p>
            </p:txBody>
          </p:sp>
          <p:sp>
            <p:nvSpPr>
              <p:cNvPr id="8390" name="Line 167"/>
              <p:cNvSpPr>
                <a:spLocks noChangeShapeType="1"/>
              </p:cNvSpPr>
              <p:nvPr/>
            </p:nvSpPr>
            <p:spPr bwMode="auto">
              <a:xfrm>
                <a:off x="1363" y="2681"/>
                <a:ext cx="12" cy="1"/>
              </a:xfrm>
              <a:prstGeom prst="line">
                <a:avLst/>
              </a:prstGeom>
              <a:noFill/>
              <a:ln w="0">
                <a:solidFill>
                  <a:srgbClr val="000000"/>
                </a:solidFill>
                <a:round/>
                <a:headEnd/>
                <a:tailEnd/>
              </a:ln>
            </p:spPr>
            <p:txBody>
              <a:bodyPr/>
              <a:lstStyle/>
              <a:p>
                <a:endParaRPr lang="en-US"/>
              </a:p>
            </p:txBody>
          </p:sp>
          <p:sp>
            <p:nvSpPr>
              <p:cNvPr id="8391" name="Line 168"/>
              <p:cNvSpPr>
                <a:spLocks noChangeShapeType="1"/>
              </p:cNvSpPr>
              <p:nvPr/>
            </p:nvSpPr>
            <p:spPr bwMode="auto">
              <a:xfrm>
                <a:off x="1363" y="2628"/>
                <a:ext cx="12" cy="1"/>
              </a:xfrm>
              <a:prstGeom prst="line">
                <a:avLst/>
              </a:prstGeom>
              <a:noFill/>
              <a:ln w="0">
                <a:solidFill>
                  <a:srgbClr val="000000"/>
                </a:solidFill>
                <a:round/>
                <a:headEnd/>
                <a:tailEnd/>
              </a:ln>
            </p:spPr>
            <p:txBody>
              <a:bodyPr/>
              <a:lstStyle/>
              <a:p>
                <a:endParaRPr lang="en-US"/>
              </a:p>
            </p:txBody>
          </p:sp>
          <p:sp>
            <p:nvSpPr>
              <p:cNvPr id="8392" name="Line 169"/>
              <p:cNvSpPr>
                <a:spLocks noChangeShapeType="1"/>
              </p:cNvSpPr>
              <p:nvPr/>
            </p:nvSpPr>
            <p:spPr bwMode="auto">
              <a:xfrm>
                <a:off x="1363" y="2591"/>
                <a:ext cx="12" cy="1"/>
              </a:xfrm>
              <a:prstGeom prst="line">
                <a:avLst/>
              </a:prstGeom>
              <a:noFill/>
              <a:ln w="0">
                <a:solidFill>
                  <a:srgbClr val="000000"/>
                </a:solidFill>
                <a:round/>
                <a:headEnd/>
                <a:tailEnd/>
              </a:ln>
            </p:spPr>
            <p:txBody>
              <a:bodyPr/>
              <a:lstStyle/>
              <a:p>
                <a:endParaRPr lang="en-US"/>
              </a:p>
            </p:txBody>
          </p:sp>
          <p:sp>
            <p:nvSpPr>
              <p:cNvPr id="8393" name="Line 170"/>
              <p:cNvSpPr>
                <a:spLocks noChangeShapeType="1"/>
              </p:cNvSpPr>
              <p:nvPr/>
            </p:nvSpPr>
            <p:spPr bwMode="auto">
              <a:xfrm>
                <a:off x="1363" y="2564"/>
                <a:ext cx="12" cy="1"/>
              </a:xfrm>
              <a:prstGeom prst="line">
                <a:avLst/>
              </a:prstGeom>
              <a:noFill/>
              <a:ln w="0">
                <a:solidFill>
                  <a:srgbClr val="000000"/>
                </a:solidFill>
                <a:round/>
                <a:headEnd/>
                <a:tailEnd/>
              </a:ln>
            </p:spPr>
            <p:txBody>
              <a:bodyPr/>
              <a:lstStyle/>
              <a:p>
                <a:endParaRPr lang="en-US"/>
              </a:p>
            </p:txBody>
          </p:sp>
          <p:sp>
            <p:nvSpPr>
              <p:cNvPr id="8394" name="Line 171"/>
              <p:cNvSpPr>
                <a:spLocks noChangeShapeType="1"/>
              </p:cNvSpPr>
              <p:nvPr/>
            </p:nvSpPr>
            <p:spPr bwMode="auto">
              <a:xfrm>
                <a:off x="1363" y="2537"/>
                <a:ext cx="12" cy="1"/>
              </a:xfrm>
              <a:prstGeom prst="line">
                <a:avLst/>
              </a:prstGeom>
              <a:noFill/>
              <a:ln w="0">
                <a:solidFill>
                  <a:srgbClr val="000000"/>
                </a:solidFill>
                <a:round/>
                <a:headEnd/>
                <a:tailEnd/>
              </a:ln>
            </p:spPr>
            <p:txBody>
              <a:bodyPr/>
              <a:lstStyle/>
              <a:p>
                <a:endParaRPr lang="en-US"/>
              </a:p>
            </p:txBody>
          </p:sp>
          <p:sp>
            <p:nvSpPr>
              <p:cNvPr id="8395" name="Line 172"/>
              <p:cNvSpPr>
                <a:spLocks noChangeShapeType="1"/>
              </p:cNvSpPr>
              <p:nvPr/>
            </p:nvSpPr>
            <p:spPr bwMode="auto">
              <a:xfrm>
                <a:off x="1363" y="2516"/>
                <a:ext cx="12" cy="1"/>
              </a:xfrm>
              <a:prstGeom prst="line">
                <a:avLst/>
              </a:prstGeom>
              <a:noFill/>
              <a:ln w="0">
                <a:solidFill>
                  <a:srgbClr val="000000"/>
                </a:solidFill>
                <a:round/>
                <a:headEnd/>
                <a:tailEnd/>
              </a:ln>
            </p:spPr>
            <p:txBody>
              <a:bodyPr/>
              <a:lstStyle/>
              <a:p>
                <a:endParaRPr lang="en-US"/>
              </a:p>
            </p:txBody>
          </p:sp>
          <p:sp>
            <p:nvSpPr>
              <p:cNvPr id="8396" name="Line 173"/>
              <p:cNvSpPr>
                <a:spLocks noChangeShapeType="1"/>
              </p:cNvSpPr>
              <p:nvPr/>
            </p:nvSpPr>
            <p:spPr bwMode="auto">
              <a:xfrm>
                <a:off x="1363" y="2500"/>
                <a:ext cx="12" cy="1"/>
              </a:xfrm>
              <a:prstGeom prst="line">
                <a:avLst/>
              </a:prstGeom>
              <a:noFill/>
              <a:ln w="0">
                <a:solidFill>
                  <a:srgbClr val="000000"/>
                </a:solidFill>
                <a:round/>
                <a:headEnd/>
                <a:tailEnd/>
              </a:ln>
            </p:spPr>
            <p:txBody>
              <a:bodyPr/>
              <a:lstStyle/>
              <a:p>
                <a:endParaRPr lang="en-US"/>
              </a:p>
            </p:txBody>
          </p:sp>
          <p:sp>
            <p:nvSpPr>
              <p:cNvPr id="8397" name="Line 174"/>
              <p:cNvSpPr>
                <a:spLocks noChangeShapeType="1"/>
              </p:cNvSpPr>
              <p:nvPr/>
            </p:nvSpPr>
            <p:spPr bwMode="auto">
              <a:xfrm>
                <a:off x="1363" y="2484"/>
                <a:ext cx="12" cy="1"/>
              </a:xfrm>
              <a:prstGeom prst="line">
                <a:avLst/>
              </a:prstGeom>
              <a:noFill/>
              <a:ln w="0">
                <a:solidFill>
                  <a:srgbClr val="000000"/>
                </a:solidFill>
                <a:round/>
                <a:headEnd/>
                <a:tailEnd/>
              </a:ln>
            </p:spPr>
            <p:txBody>
              <a:bodyPr/>
              <a:lstStyle/>
              <a:p>
                <a:endParaRPr lang="en-US"/>
              </a:p>
            </p:txBody>
          </p:sp>
          <p:sp>
            <p:nvSpPr>
              <p:cNvPr id="8398" name="Line 175"/>
              <p:cNvSpPr>
                <a:spLocks noChangeShapeType="1"/>
              </p:cNvSpPr>
              <p:nvPr/>
            </p:nvSpPr>
            <p:spPr bwMode="auto">
              <a:xfrm>
                <a:off x="1363" y="2383"/>
                <a:ext cx="12" cy="1"/>
              </a:xfrm>
              <a:prstGeom prst="line">
                <a:avLst/>
              </a:prstGeom>
              <a:noFill/>
              <a:ln w="0">
                <a:solidFill>
                  <a:srgbClr val="000000"/>
                </a:solidFill>
                <a:round/>
                <a:headEnd/>
                <a:tailEnd/>
              </a:ln>
            </p:spPr>
            <p:txBody>
              <a:bodyPr/>
              <a:lstStyle/>
              <a:p>
                <a:endParaRPr lang="en-US"/>
              </a:p>
            </p:txBody>
          </p:sp>
          <p:sp>
            <p:nvSpPr>
              <p:cNvPr id="8399" name="Line 176"/>
              <p:cNvSpPr>
                <a:spLocks noChangeShapeType="1"/>
              </p:cNvSpPr>
              <p:nvPr/>
            </p:nvSpPr>
            <p:spPr bwMode="auto">
              <a:xfrm>
                <a:off x="1363" y="2330"/>
                <a:ext cx="12" cy="1"/>
              </a:xfrm>
              <a:prstGeom prst="line">
                <a:avLst/>
              </a:prstGeom>
              <a:noFill/>
              <a:ln w="0">
                <a:solidFill>
                  <a:srgbClr val="000000"/>
                </a:solidFill>
                <a:round/>
                <a:headEnd/>
                <a:tailEnd/>
              </a:ln>
            </p:spPr>
            <p:txBody>
              <a:bodyPr/>
              <a:lstStyle/>
              <a:p>
                <a:endParaRPr lang="en-US"/>
              </a:p>
            </p:txBody>
          </p:sp>
          <p:sp>
            <p:nvSpPr>
              <p:cNvPr id="8400" name="Line 177"/>
              <p:cNvSpPr>
                <a:spLocks noChangeShapeType="1"/>
              </p:cNvSpPr>
              <p:nvPr/>
            </p:nvSpPr>
            <p:spPr bwMode="auto">
              <a:xfrm>
                <a:off x="1363" y="2293"/>
                <a:ext cx="12" cy="1"/>
              </a:xfrm>
              <a:prstGeom prst="line">
                <a:avLst/>
              </a:prstGeom>
              <a:noFill/>
              <a:ln w="0">
                <a:solidFill>
                  <a:srgbClr val="000000"/>
                </a:solidFill>
                <a:round/>
                <a:headEnd/>
                <a:tailEnd/>
              </a:ln>
            </p:spPr>
            <p:txBody>
              <a:bodyPr/>
              <a:lstStyle/>
              <a:p>
                <a:endParaRPr lang="en-US"/>
              </a:p>
            </p:txBody>
          </p:sp>
          <p:sp>
            <p:nvSpPr>
              <p:cNvPr id="8401" name="Line 178"/>
              <p:cNvSpPr>
                <a:spLocks noChangeShapeType="1"/>
              </p:cNvSpPr>
              <p:nvPr/>
            </p:nvSpPr>
            <p:spPr bwMode="auto">
              <a:xfrm>
                <a:off x="1363" y="2261"/>
                <a:ext cx="12" cy="1"/>
              </a:xfrm>
              <a:prstGeom prst="line">
                <a:avLst/>
              </a:prstGeom>
              <a:noFill/>
              <a:ln w="0">
                <a:solidFill>
                  <a:srgbClr val="000000"/>
                </a:solidFill>
                <a:round/>
                <a:headEnd/>
                <a:tailEnd/>
              </a:ln>
            </p:spPr>
            <p:txBody>
              <a:bodyPr/>
              <a:lstStyle/>
              <a:p>
                <a:endParaRPr lang="en-US"/>
              </a:p>
            </p:txBody>
          </p:sp>
          <p:sp>
            <p:nvSpPr>
              <p:cNvPr id="8402" name="Line 179"/>
              <p:cNvSpPr>
                <a:spLocks noChangeShapeType="1"/>
              </p:cNvSpPr>
              <p:nvPr/>
            </p:nvSpPr>
            <p:spPr bwMode="auto">
              <a:xfrm>
                <a:off x="1363" y="2240"/>
                <a:ext cx="12" cy="1"/>
              </a:xfrm>
              <a:prstGeom prst="line">
                <a:avLst/>
              </a:prstGeom>
              <a:noFill/>
              <a:ln w="0">
                <a:solidFill>
                  <a:srgbClr val="000000"/>
                </a:solidFill>
                <a:round/>
                <a:headEnd/>
                <a:tailEnd/>
              </a:ln>
            </p:spPr>
            <p:txBody>
              <a:bodyPr/>
              <a:lstStyle/>
              <a:p>
                <a:endParaRPr lang="en-US"/>
              </a:p>
            </p:txBody>
          </p:sp>
          <p:sp>
            <p:nvSpPr>
              <p:cNvPr id="8403" name="Line 180"/>
              <p:cNvSpPr>
                <a:spLocks noChangeShapeType="1"/>
              </p:cNvSpPr>
              <p:nvPr/>
            </p:nvSpPr>
            <p:spPr bwMode="auto">
              <a:xfrm>
                <a:off x="1363" y="2219"/>
                <a:ext cx="12" cy="1"/>
              </a:xfrm>
              <a:prstGeom prst="line">
                <a:avLst/>
              </a:prstGeom>
              <a:noFill/>
              <a:ln w="0">
                <a:solidFill>
                  <a:srgbClr val="000000"/>
                </a:solidFill>
                <a:round/>
                <a:headEnd/>
                <a:tailEnd/>
              </a:ln>
            </p:spPr>
            <p:txBody>
              <a:bodyPr/>
              <a:lstStyle/>
              <a:p>
                <a:endParaRPr lang="en-US"/>
              </a:p>
            </p:txBody>
          </p:sp>
          <p:sp>
            <p:nvSpPr>
              <p:cNvPr id="8404" name="Line 181"/>
              <p:cNvSpPr>
                <a:spLocks noChangeShapeType="1"/>
              </p:cNvSpPr>
              <p:nvPr/>
            </p:nvSpPr>
            <p:spPr bwMode="auto">
              <a:xfrm>
                <a:off x="1363" y="2203"/>
                <a:ext cx="12" cy="1"/>
              </a:xfrm>
              <a:prstGeom prst="line">
                <a:avLst/>
              </a:prstGeom>
              <a:noFill/>
              <a:ln w="0">
                <a:solidFill>
                  <a:srgbClr val="000000"/>
                </a:solidFill>
                <a:round/>
                <a:headEnd/>
                <a:tailEnd/>
              </a:ln>
            </p:spPr>
            <p:txBody>
              <a:bodyPr/>
              <a:lstStyle/>
              <a:p>
                <a:endParaRPr lang="en-US"/>
              </a:p>
            </p:txBody>
          </p:sp>
          <p:sp>
            <p:nvSpPr>
              <p:cNvPr id="8405" name="Line 182"/>
              <p:cNvSpPr>
                <a:spLocks noChangeShapeType="1"/>
              </p:cNvSpPr>
              <p:nvPr/>
            </p:nvSpPr>
            <p:spPr bwMode="auto">
              <a:xfrm>
                <a:off x="1363" y="2187"/>
                <a:ext cx="12" cy="1"/>
              </a:xfrm>
              <a:prstGeom prst="line">
                <a:avLst/>
              </a:prstGeom>
              <a:noFill/>
              <a:ln w="0">
                <a:solidFill>
                  <a:srgbClr val="000000"/>
                </a:solidFill>
                <a:round/>
                <a:headEnd/>
                <a:tailEnd/>
              </a:ln>
            </p:spPr>
            <p:txBody>
              <a:bodyPr/>
              <a:lstStyle/>
              <a:p>
                <a:endParaRPr lang="en-US"/>
              </a:p>
            </p:txBody>
          </p:sp>
          <p:sp>
            <p:nvSpPr>
              <p:cNvPr id="8406" name="Line 183"/>
              <p:cNvSpPr>
                <a:spLocks noChangeShapeType="1"/>
              </p:cNvSpPr>
              <p:nvPr/>
            </p:nvSpPr>
            <p:spPr bwMode="auto">
              <a:xfrm>
                <a:off x="1363" y="2086"/>
                <a:ext cx="12" cy="1"/>
              </a:xfrm>
              <a:prstGeom prst="line">
                <a:avLst/>
              </a:prstGeom>
              <a:noFill/>
              <a:ln w="0">
                <a:solidFill>
                  <a:srgbClr val="000000"/>
                </a:solidFill>
                <a:round/>
                <a:headEnd/>
                <a:tailEnd/>
              </a:ln>
            </p:spPr>
            <p:txBody>
              <a:bodyPr/>
              <a:lstStyle/>
              <a:p>
                <a:endParaRPr lang="en-US"/>
              </a:p>
            </p:txBody>
          </p:sp>
          <p:sp>
            <p:nvSpPr>
              <p:cNvPr id="8407" name="Line 184"/>
              <p:cNvSpPr>
                <a:spLocks noChangeShapeType="1"/>
              </p:cNvSpPr>
              <p:nvPr/>
            </p:nvSpPr>
            <p:spPr bwMode="auto">
              <a:xfrm>
                <a:off x="1363" y="2033"/>
                <a:ext cx="12" cy="1"/>
              </a:xfrm>
              <a:prstGeom prst="line">
                <a:avLst/>
              </a:prstGeom>
              <a:noFill/>
              <a:ln w="0">
                <a:solidFill>
                  <a:srgbClr val="000000"/>
                </a:solidFill>
                <a:round/>
                <a:headEnd/>
                <a:tailEnd/>
              </a:ln>
            </p:spPr>
            <p:txBody>
              <a:bodyPr/>
              <a:lstStyle/>
              <a:p>
                <a:endParaRPr lang="en-US"/>
              </a:p>
            </p:txBody>
          </p:sp>
          <p:sp>
            <p:nvSpPr>
              <p:cNvPr id="8408" name="Line 185"/>
              <p:cNvSpPr>
                <a:spLocks noChangeShapeType="1"/>
              </p:cNvSpPr>
              <p:nvPr/>
            </p:nvSpPr>
            <p:spPr bwMode="auto">
              <a:xfrm>
                <a:off x="1363" y="1995"/>
                <a:ext cx="12" cy="1"/>
              </a:xfrm>
              <a:prstGeom prst="line">
                <a:avLst/>
              </a:prstGeom>
              <a:noFill/>
              <a:ln w="0">
                <a:solidFill>
                  <a:srgbClr val="000000"/>
                </a:solidFill>
                <a:round/>
                <a:headEnd/>
                <a:tailEnd/>
              </a:ln>
            </p:spPr>
            <p:txBody>
              <a:bodyPr/>
              <a:lstStyle/>
              <a:p>
                <a:endParaRPr lang="en-US"/>
              </a:p>
            </p:txBody>
          </p:sp>
          <p:sp>
            <p:nvSpPr>
              <p:cNvPr id="8409" name="Line 186"/>
              <p:cNvSpPr>
                <a:spLocks noChangeShapeType="1"/>
              </p:cNvSpPr>
              <p:nvPr/>
            </p:nvSpPr>
            <p:spPr bwMode="auto">
              <a:xfrm>
                <a:off x="1363" y="1964"/>
                <a:ext cx="12" cy="1"/>
              </a:xfrm>
              <a:prstGeom prst="line">
                <a:avLst/>
              </a:prstGeom>
              <a:noFill/>
              <a:ln w="0">
                <a:solidFill>
                  <a:srgbClr val="000000"/>
                </a:solidFill>
                <a:round/>
                <a:headEnd/>
                <a:tailEnd/>
              </a:ln>
            </p:spPr>
            <p:txBody>
              <a:bodyPr/>
              <a:lstStyle/>
              <a:p>
                <a:endParaRPr lang="en-US"/>
              </a:p>
            </p:txBody>
          </p:sp>
          <p:sp>
            <p:nvSpPr>
              <p:cNvPr id="8410" name="Line 187"/>
              <p:cNvSpPr>
                <a:spLocks noChangeShapeType="1"/>
              </p:cNvSpPr>
              <p:nvPr/>
            </p:nvSpPr>
            <p:spPr bwMode="auto">
              <a:xfrm>
                <a:off x="1363" y="1942"/>
                <a:ext cx="12" cy="1"/>
              </a:xfrm>
              <a:prstGeom prst="line">
                <a:avLst/>
              </a:prstGeom>
              <a:noFill/>
              <a:ln w="0">
                <a:solidFill>
                  <a:srgbClr val="000000"/>
                </a:solidFill>
                <a:round/>
                <a:headEnd/>
                <a:tailEnd/>
              </a:ln>
            </p:spPr>
            <p:txBody>
              <a:bodyPr/>
              <a:lstStyle/>
              <a:p>
                <a:endParaRPr lang="en-US"/>
              </a:p>
            </p:txBody>
          </p:sp>
          <p:sp>
            <p:nvSpPr>
              <p:cNvPr id="8411" name="Line 188"/>
              <p:cNvSpPr>
                <a:spLocks noChangeShapeType="1"/>
              </p:cNvSpPr>
              <p:nvPr/>
            </p:nvSpPr>
            <p:spPr bwMode="auto">
              <a:xfrm>
                <a:off x="1363" y="1921"/>
                <a:ext cx="12" cy="1"/>
              </a:xfrm>
              <a:prstGeom prst="line">
                <a:avLst/>
              </a:prstGeom>
              <a:noFill/>
              <a:ln w="0">
                <a:solidFill>
                  <a:srgbClr val="000000"/>
                </a:solidFill>
                <a:round/>
                <a:headEnd/>
                <a:tailEnd/>
              </a:ln>
            </p:spPr>
            <p:txBody>
              <a:bodyPr/>
              <a:lstStyle/>
              <a:p>
                <a:endParaRPr lang="en-US"/>
              </a:p>
            </p:txBody>
          </p:sp>
          <p:sp>
            <p:nvSpPr>
              <p:cNvPr id="8412" name="Line 189"/>
              <p:cNvSpPr>
                <a:spLocks noChangeShapeType="1"/>
              </p:cNvSpPr>
              <p:nvPr/>
            </p:nvSpPr>
            <p:spPr bwMode="auto">
              <a:xfrm>
                <a:off x="1363" y="1905"/>
                <a:ext cx="12" cy="1"/>
              </a:xfrm>
              <a:prstGeom prst="line">
                <a:avLst/>
              </a:prstGeom>
              <a:noFill/>
              <a:ln w="0">
                <a:solidFill>
                  <a:srgbClr val="000000"/>
                </a:solidFill>
                <a:round/>
                <a:headEnd/>
                <a:tailEnd/>
              </a:ln>
            </p:spPr>
            <p:txBody>
              <a:bodyPr/>
              <a:lstStyle/>
              <a:p>
                <a:endParaRPr lang="en-US"/>
              </a:p>
            </p:txBody>
          </p:sp>
          <p:sp>
            <p:nvSpPr>
              <p:cNvPr id="8413" name="Line 190"/>
              <p:cNvSpPr>
                <a:spLocks noChangeShapeType="1"/>
              </p:cNvSpPr>
              <p:nvPr/>
            </p:nvSpPr>
            <p:spPr bwMode="auto">
              <a:xfrm>
                <a:off x="1363" y="1889"/>
                <a:ext cx="12" cy="1"/>
              </a:xfrm>
              <a:prstGeom prst="line">
                <a:avLst/>
              </a:prstGeom>
              <a:noFill/>
              <a:ln w="0">
                <a:solidFill>
                  <a:srgbClr val="000000"/>
                </a:solidFill>
                <a:round/>
                <a:headEnd/>
                <a:tailEnd/>
              </a:ln>
            </p:spPr>
            <p:txBody>
              <a:bodyPr/>
              <a:lstStyle/>
              <a:p>
                <a:endParaRPr lang="en-US"/>
              </a:p>
            </p:txBody>
          </p:sp>
          <p:sp>
            <p:nvSpPr>
              <p:cNvPr id="8414" name="Line 191"/>
              <p:cNvSpPr>
                <a:spLocks noChangeShapeType="1"/>
              </p:cNvSpPr>
              <p:nvPr/>
            </p:nvSpPr>
            <p:spPr bwMode="auto">
              <a:xfrm>
                <a:off x="1363" y="1788"/>
                <a:ext cx="12" cy="1"/>
              </a:xfrm>
              <a:prstGeom prst="line">
                <a:avLst/>
              </a:prstGeom>
              <a:noFill/>
              <a:ln w="0">
                <a:solidFill>
                  <a:srgbClr val="000000"/>
                </a:solidFill>
                <a:round/>
                <a:headEnd/>
                <a:tailEnd/>
              </a:ln>
            </p:spPr>
            <p:txBody>
              <a:bodyPr/>
              <a:lstStyle/>
              <a:p>
                <a:endParaRPr lang="en-US"/>
              </a:p>
            </p:txBody>
          </p:sp>
          <p:sp>
            <p:nvSpPr>
              <p:cNvPr id="8415" name="Line 192"/>
              <p:cNvSpPr>
                <a:spLocks noChangeShapeType="1"/>
              </p:cNvSpPr>
              <p:nvPr/>
            </p:nvSpPr>
            <p:spPr bwMode="auto">
              <a:xfrm>
                <a:off x="1363" y="1735"/>
                <a:ext cx="12" cy="1"/>
              </a:xfrm>
              <a:prstGeom prst="line">
                <a:avLst/>
              </a:prstGeom>
              <a:noFill/>
              <a:ln w="0">
                <a:solidFill>
                  <a:srgbClr val="000000"/>
                </a:solidFill>
                <a:round/>
                <a:headEnd/>
                <a:tailEnd/>
              </a:ln>
            </p:spPr>
            <p:txBody>
              <a:bodyPr/>
              <a:lstStyle/>
              <a:p>
                <a:endParaRPr lang="en-US"/>
              </a:p>
            </p:txBody>
          </p:sp>
          <p:sp>
            <p:nvSpPr>
              <p:cNvPr id="8416" name="Line 193"/>
              <p:cNvSpPr>
                <a:spLocks noChangeShapeType="1"/>
              </p:cNvSpPr>
              <p:nvPr/>
            </p:nvSpPr>
            <p:spPr bwMode="auto">
              <a:xfrm>
                <a:off x="1363" y="1698"/>
                <a:ext cx="12" cy="1"/>
              </a:xfrm>
              <a:prstGeom prst="line">
                <a:avLst/>
              </a:prstGeom>
              <a:noFill/>
              <a:ln w="0">
                <a:solidFill>
                  <a:srgbClr val="000000"/>
                </a:solidFill>
                <a:round/>
                <a:headEnd/>
                <a:tailEnd/>
              </a:ln>
            </p:spPr>
            <p:txBody>
              <a:bodyPr/>
              <a:lstStyle/>
              <a:p>
                <a:endParaRPr lang="en-US"/>
              </a:p>
            </p:txBody>
          </p:sp>
          <p:sp>
            <p:nvSpPr>
              <p:cNvPr id="8417" name="Line 194"/>
              <p:cNvSpPr>
                <a:spLocks noChangeShapeType="1"/>
              </p:cNvSpPr>
              <p:nvPr/>
            </p:nvSpPr>
            <p:spPr bwMode="auto">
              <a:xfrm>
                <a:off x="1363" y="1666"/>
                <a:ext cx="12" cy="1"/>
              </a:xfrm>
              <a:prstGeom prst="line">
                <a:avLst/>
              </a:prstGeom>
              <a:noFill/>
              <a:ln w="0">
                <a:solidFill>
                  <a:srgbClr val="000000"/>
                </a:solidFill>
                <a:round/>
                <a:headEnd/>
                <a:tailEnd/>
              </a:ln>
            </p:spPr>
            <p:txBody>
              <a:bodyPr/>
              <a:lstStyle/>
              <a:p>
                <a:endParaRPr lang="en-US"/>
              </a:p>
            </p:txBody>
          </p:sp>
          <p:sp>
            <p:nvSpPr>
              <p:cNvPr id="8418" name="Line 195"/>
              <p:cNvSpPr>
                <a:spLocks noChangeShapeType="1"/>
              </p:cNvSpPr>
              <p:nvPr/>
            </p:nvSpPr>
            <p:spPr bwMode="auto">
              <a:xfrm>
                <a:off x="1363" y="1645"/>
                <a:ext cx="12" cy="1"/>
              </a:xfrm>
              <a:prstGeom prst="line">
                <a:avLst/>
              </a:prstGeom>
              <a:noFill/>
              <a:ln w="0">
                <a:solidFill>
                  <a:srgbClr val="000000"/>
                </a:solidFill>
                <a:round/>
                <a:headEnd/>
                <a:tailEnd/>
              </a:ln>
            </p:spPr>
            <p:txBody>
              <a:bodyPr/>
              <a:lstStyle/>
              <a:p>
                <a:endParaRPr lang="en-US"/>
              </a:p>
            </p:txBody>
          </p:sp>
          <p:sp>
            <p:nvSpPr>
              <p:cNvPr id="8419" name="Line 196"/>
              <p:cNvSpPr>
                <a:spLocks noChangeShapeType="1"/>
              </p:cNvSpPr>
              <p:nvPr/>
            </p:nvSpPr>
            <p:spPr bwMode="auto">
              <a:xfrm>
                <a:off x="1363" y="1623"/>
                <a:ext cx="12" cy="1"/>
              </a:xfrm>
              <a:prstGeom prst="line">
                <a:avLst/>
              </a:prstGeom>
              <a:noFill/>
              <a:ln w="0">
                <a:solidFill>
                  <a:srgbClr val="000000"/>
                </a:solidFill>
                <a:round/>
                <a:headEnd/>
                <a:tailEnd/>
              </a:ln>
            </p:spPr>
            <p:txBody>
              <a:bodyPr/>
              <a:lstStyle/>
              <a:p>
                <a:endParaRPr lang="en-US"/>
              </a:p>
            </p:txBody>
          </p:sp>
          <p:sp>
            <p:nvSpPr>
              <p:cNvPr id="8420" name="Line 197"/>
              <p:cNvSpPr>
                <a:spLocks noChangeShapeType="1"/>
              </p:cNvSpPr>
              <p:nvPr/>
            </p:nvSpPr>
            <p:spPr bwMode="auto">
              <a:xfrm>
                <a:off x="1363" y="1607"/>
                <a:ext cx="12" cy="1"/>
              </a:xfrm>
              <a:prstGeom prst="line">
                <a:avLst/>
              </a:prstGeom>
              <a:noFill/>
              <a:ln w="0">
                <a:solidFill>
                  <a:srgbClr val="000000"/>
                </a:solidFill>
                <a:round/>
                <a:headEnd/>
                <a:tailEnd/>
              </a:ln>
            </p:spPr>
            <p:txBody>
              <a:bodyPr/>
              <a:lstStyle/>
              <a:p>
                <a:endParaRPr lang="en-US"/>
              </a:p>
            </p:txBody>
          </p:sp>
          <p:sp>
            <p:nvSpPr>
              <p:cNvPr id="8421" name="Line 198"/>
              <p:cNvSpPr>
                <a:spLocks noChangeShapeType="1"/>
              </p:cNvSpPr>
              <p:nvPr/>
            </p:nvSpPr>
            <p:spPr bwMode="auto">
              <a:xfrm>
                <a:off x="1363" y="1592"/>
                <a:ext cx="12" cy="1"/>
              </a:xfrm>
              <a:prstGeom prst="line">
                <a:avLst/>
              </a:prstGeom>
              <a:noFill/>
              <a:ln w="0">
                <a:solidFill>
                  <a:srgbClr val="000000"/>
                </a:solidFill>
                <a:round/>
                <a:headEnd/>
                <a:tailEnd/>
              </a:ln>
            </p:spPr>
            <p:txBody>
              <a:bodyPr/>
              <a:lstStyle/>
              <a:p>
                <a:endParaRPr lang="en-US"/>
              </a:p>
            </p:txBody>
          </p:sp>
          <p:sp>
            <p:nvSpPr>
              <p:cNvPr id="8422" name="Line 199"/>
              <p:cNvSpPr>
                <a:spLocks noChangeShapeType="1"/>
              </p:cNvSpPr>
              <p:nvPr/>
            </p:nvSpPr>
            <p:spPr bwMode="auto">
              <a:xfrm>
                <a:off x="1363" y="1491"/>
                <a:ext cx="12" cy="1"/>
              </a:xfrm>
              <a:prstGeom prst="line">
                <a:avLst/>
              </a:prstGeom>
              <a:noFill/>
              <a:ln w="0">
                <a:solidFill>
                  <a:srgbClr val="000000"/>
                </a:solidFill>
                <a:round/>
                <a:headEnd/>
                <a:tailEnd/>
              </a:ln>
            </p:spPr>
            <p:txBody>
              <a:bodyPr/>
              <a:lstStyle/>
              <a:p>
                <a:endParaRPr lang="en-US"/>
              </a:p>
            </p:txBody>
          </p:sp>
          <p:sp>
            <p:nvSpPr>
              <p:cNvPr id="8423" name="Line 200"/>
              <p:cNvSpPr>
                <a:spLocks noChangeShapeType="1"/>
              </p:cNvSpPr>
              <p:nvPr/>
            </p:nvSpPr>
            <p:spPr bwMode="auto">
              <a:xfrm>
                <a:off x="1363" y="1437"/>
                <a:ext cx="12" cy="1"/>
              </a:xfrm>
              <a:prstGeom prst="line">
                <a:avLst/>
              </a:prstGeom>
              <a:noFill/>
              <a:ln w="0">
                <a:solidFill>
                  <a:srgbClr val="000000"/>
                </a:solidFill>
                <a:round/>
                <a:headEnd/>
                <a:tailEnd/>
              </a:ln>
            </p:spPr>
            <p:txBody>
              <a:bodyPr/>
              <a:lstStyle/>
              <a:p>
                <a:endParaRPr lang="en-US"/>
              </a:p>
            </p:txBody>
          </p:sp>
          <p:sp>
            <p:nvSpPr>
              <p:cNvPr id="8424" name="Line 201"/>
              <p:cNvSpPr>
                <a:spLocks noChangeShapeType="1"/>
              </p:cNvSpPr>
              <p:nvPr/>
            </p:nvSpPr>
            <p:spPr bwMode="auto">
              <a:xfrm>
                <a:off x="1363" y="1400"/>
                <a:ext cx="12" cy="1"/>
              </a:xfrm>
              <a:prstGeom prst="line">
                <a:avLst/>
              </a:prstGeom>
              <a:noFill/>
              <a:ln w="0">
                <a:solidFill>
                  <a:srgbClr val="000000"/>
                </a:solidFill>
                <a:round/>
                <a:headEnd/>
                <a:tailEnd/>
              </a:ln>
            </p:spPr>
            <p:txBody>
              <a:bodyPr/>
              <a:lstStyle/>
              <a:p>
                <a:endParaRPr lang="en-US"/>
              </a:p>
            </p:txBody>
          </p:sp>
          <p:sp>
            <p:nvSpPr>
              <p:cNvPr id="8425" name="Line 202"/>
              <p:cNvSpPr>
                <a:spLocks noChangeShapeType="1"/>
              </p:cNvSpPr>
              <p:nvPr/>
            </p:nvSpPr>
            <p:spPr bwMode="auto">
              <a:xfrm>
                <a:off x="1363" y="1368"/>
                <a:ext cx="12" cy="1"/>
              </a:xfrm>
              <a:prstGeom prst="line">
                <a:avLst/>
              </a:prstGeom>
              <a:noFill/>
              <a:ln w="0">
                <a:solidFill>
                  <a:srgbClr val="000000"/>
                </a:solidFill>
                <a:round/>
                <a:headEnd/>
                <a:tailEnd/>
              </a:ln>
            </p:spPr>
            <p:txBody>
              <a:bodyPr/>
              <a:lstStyle/>
              <a:p>
                <a:endParaRPr lang="en-US"/>
              </a:p>
            </p:txBody>
          </p:sp>
          <p:sp>
            <p:nvSpPr>
              <p:cNvPr id="8426" name="Line 203"/>
              <p:cNvSpPr>
                <a:spLocks noChangeShapeType="1"/>
              </p:cNvSpPr>
              <p:nvPr/>
            </p:nvSpPr>
            <p:spPr bwMode="auto">
              <a:xfrm>
                <a:off x="1363" y="1347"/>
                <a:ext cx="12" cy="1"/>
              </a:xfrm>
              <a:prstGeom prst="line">
                <a:avLst/>
              </a:prstGeom>
              <a:noFill/>
              <a:ln w="0">
                <a:solidFill>
                  <a:srgbClr val="000000"/>
                </a:solidFill>
                <a:round/>
                <a:headEnd/>
                <a:tailEnd/>
              </a:ln>
            </p:spPr>
            <p:txBody>
              <a:bodyPr/>
              <a:lstStyle/>
              <a:p>
                <a:endParaRPr lang="en-US"/>
              </a:p>
            </p:txBody>
          </p:sp>
          <p:sp>
            <p:nvSpPr>
              <p:cNvPr id="8427" name="Line 204"/>
              <p:cNvSpPr>
                <a:spLocks noChangeShapeType="1"/>
              </p:cNvSpPr>
              <p:nvPr/>
            </p:nvSpPr>
            <p:spPr bwMode="auto">
              <a:xfrm>
                <a:off x="1363" y="1326"/>
                <a:ext cx="12" cy="1"/>
              </a:xfrm>
              <a:prstGeom prst="line">
                <a:avLst/>
              </a:prstGeom>
              <a:noFill/>
              <a:ln w="0">
                <a:solidFill>
                  <a:srgbClr val="000000"/>
                </a:solidFill>
                <a:round/>
                <a:headEnd/>
                <a:tailEnd/>
              </a:ln>
            </p:spPr>
            <p:txBody>
              <a:bodyPr/>
              <a:lstStyle/>
              <a:p>
                <a:endParaRPr lang="en-US"/>
              </a:p>
            </p:txBody>
          </p:sp>
        </p:grpSp>
        <p:sp>
          <p:nvSpPr>
            <p:cNvPr id="8201" name="Line 205"/>
            <p:cNvSpPr>
              <a:spLocks noChangeShapeType="1"/>
            </p:cNvSpPr>
            <p:nvPr/>
          </p:nvSpPr>
          <p:spPr bwMode="auto">
            <a:xfrm>
              <a:off x="1011" y="910"/>
              <a:ext cx="15" cy="1"/>
            </a:xfrm>
            <a:prstGeom prst="line">
              <a:avLst/>
            </a:prstGeom>
            <a:noFill/>
            <a:ln w="0">
              <a:solidFill>
                <a:srgbClr val="000000"/>
              </a:solidFill>
              <a:round/>
              <a:headEnd/>
              <a:tailEnd/>
            </a:ln>
          </p:spPr>
          <p:txBody>
            <a:bodyPr/>
            <a:lstStyle/>
            <a:p>
              <a:endParaRPr lang="en-US"/>
            </a:p>
          </p:txBody>
        </p:sp>
        <p:sp>
          <p:nvSpPr>
            <p:cNvPr id="8202" name="Line 206"/>
            <p:cNvSpPr>
              <a:spLocks noChangeShapeType="1"/>
            </p:cNvSpPr>
            <p:nvPr/>
          </p:nvSpPr>
          <p:spPr bwMode="auto">
            <a:xfrm>
              <a:off x="1011" y="886"/>
              <a:ext cx="15" cy="2"/>
            </a:xfrm>
            <a:prstGeom prst="line">
              <a:avLst/>
            </a:prstGeom>
            <a:noFill/>
            <a:ln w="0">
              <a:solidFill>
                <a:srgbClr val="000000"/>
              </a:solidFill>
              <a:round/>
              <a:headEnd/>
              <a:tailEnd/>
            </a:ln>
          </p:spPr>
          <p:txBody>
            <a:bodyPr/>
            <a:lstStyle/>
            <a:p>
              <a:endParaRPr lang="en-US"/>
            </a:p>
          </p:txBody>
        </p:sp>
        <p:sp>
          <p:nvSpPr>
            <p:cNvPr id="8203" name="Line 207"/>
            <p:cNvSpPr>
              <a:spLocks noChangeShapeType="1"/>
            </p:cNvSpPr>
            <p:nvPr/>
          </p:nvSpPr>
          <p:spPr bwMode="auto">
            <a:xfrm flipV="1">
              <a:off x="1011" y="863"/>
              <a:ext cx="1" cy="2631"/>
            </a:xfrm>
            <a:prstGeom prst="line">
              <a:avLst/>
            </a:prstGeom>
            <a:noFill/>
            <a:ln w="0">
              <a:solidFill>
                <a:srgbClr val="000000"/>
              </a:solidFill>
              <a:round/>
              <a:headEnd/>
              <a:tailEnd/>
            </a:ln>
          </p:spPr>
          <p:txBody>
            <a:bodyPr/>
            <a:lstStyle/>
            <a:p>
              <a:endParaRPr lang="en-US"/>
            </a:p>
          </p:txBody>
        </p:sp>
        <p:sp>
          <p:nvSpPr>
            <p:cNvPr id="8204" name="Rectangle 208"/>
            <p:cNvSpPr>
              <a:spLocks noChangeArrowheads="1"/>
            </p:cNvSpPr>
            <p:nvPr/>
          </p:nvSpPr>
          <p:spPr bwMode="auto">
            <a:xfrm>
              <a:off x="810" y="620"/>
              <a:ext cx="52" cy="125"/>
            </a:xfrm>
            <a:prstGeom prst="rect">
              <a:avLst/>
            </a:prstGeom>
            <a:noFill/>
            <a:ln w="9525">
              <a:noFill/>
              <a:miter lim="800000"/>
              <a:headEnd/>
              <a:tailEnd/>
            </a:ln>
          </p:spPr>
          <p:txBody>
            <a:bodyPr wrap="none" lIns="0" tIns="0" rIns="0" bIns="0">
              <a:spAutoFit/>
            </a:bodyPr>
            <a:lstStyle/>
            <a:p>
              <a:pPr eaLnBrk="1" hangingPunct="1">
                <a:spcBef>
                  <a:spcPct val="0"/>
                </a:spcBef>
              </a:pPr>
              <a:r>
                <a:rPr lang="en-US" sz="1300">
                  <a:solidFill>
                    <a:srgbClr val="000000"/>
                  </a:solidFill>
                </a:rPr>
                <a:t>L</a:t>
              </a:r>
              <a:endParaRPr lang="en-US" sz="2400"/>
            </a:p>
          </p:txBody>
        </p:sp>
        <p:sp>
          <p:nvSpPr>
            <p:cNvPr id="8205" name="Rectangle 209"/>
            <p:cNvSpPr>
              <a:spLocks noChangeArrowheads="1"/>
            </p:cNvSpPr>
            <p:nvPr/>
          </p:nvSpPr>
          <p:spPr bwMode="auto">
            <a:xfrm>
              <a:off x="914" y="628"/>
              <a:ext cx="103"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cm</a:t>
              </a:r>
              <a:endParaRPr lang="en-US" sz="2400"/>
            </a:p>
          </p:txBody>
        </p:sp>
        <p:sp>
          <p:nvSpPr>
            <p:cNvPr id="8206" name="Rectangle 210"/>
            <p:cNvSpPr>
              <a:spLocks noChangeArrowheads="1"/>
            </p:cNvSpPr>
            <p:nvPr/>
          </p:nvSpPr>
          <p:spPr bwMode="auto">
            <a:xfrm>
              <a:off x="1047" y="620"/>
              <a:ext cx="35" cy="77"/>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2</a:t>
              </a:r>
              <a:endParaRPr lang="en-US" sz="2400"/>
            </a:p>
          </p:txBody>
        </p:sp>
        <p:sp>
          <p:nvSpPr>
            <p:cNvPr id="8207" name="Rectangle 211"/>
            <p:cNvSpPr>
              <a:spLocks noChangeArrowheads="1"/>
            </p:cNvSpPr>
            <p:nvPr/>
          </p:nvSpPr>
          <p:spPr bwMode="auto">
            <a:xfrm>
              <a:off x="1088" y="628"/>
              <a:ext cx="36"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a:solidFill>
                    <a:srgbClr val="000000"/>
                  </a:solidFill>
                </a:rPr>
                <a:t>s</a:t>
              </a:r>
              <a:endParaRPr lang="en-US" sz="2400"/>
            </a:p>
          </p:txBody>
        </p:sp>
        <p:sp>
          <p:nvSpPr>
            <p:cNvPr id="8208" name="Rectangle 212"/>
            <p:cNvSpPr>
              <a:spLocks noChangeArrowheads="1"/>
            </p:cNvSpPr>
            <p:nvPr/>
          </p:nvSpPr>
          <p:spPr bwMode="auto">
            <a:xfrm>
              <a:off x="1138" y="628"/>
              <a:ext cx="20" cy="67"/>
            </a:xfrm>
            <a:prstGeom prst="rect">
              <a:avLst/>
            </a:prstGeom>
            <a:noFill/>
            <a:ln w="9525">
              <a:noFill/>
              <a:miter lim="800000"/>
              <a:headEnd/>
              <a:tailEnd/>
            </a:ln>
          </p:spPr>
          <p:txBody>
            <a:bodyPr wrap="none" lIns="0" tIns="0" rIns="0" bIns="0">
              <a:spAutoFit/>
            </a:bodyPr>
            <a:lstStyle/>
            <a:p>
              <a:pPr eaLnBrk="1" hangingPunct="1">
                <a:spcBef>
                  <a:spcPct val="0"/>
                </a:spcBef>
              </a:pPr>
              <a:r>
                <a:rPr lang="en-US" sz="700">
                  <a:solidFill>
                    <a:srgbClr val="000000"/>
                  </a:solidFill>
                </a:rPr>
                <a:t>-</a:t>
              </a:r>
              <a:endParaRPr lang="en-US" sz="2400"/>
            </a:p>
          </p:txBody>
        </p:sp>
        <p:sp>
          <p:nvSpPr>
            <p:cNvPr id="8209" name="Rectangle 213"/>
            <p:cNvSpPr>
              <a:spLocks noChangeArrowheads="1"/>
            </p:cNvSpPr>
            <p:nvPr/>
          </p:nvSpPr>
          <p:spPr bwMode="auto">
            <a:xfrm>
              <a:off x="1172" y="620"/>
              <a:ext cx="35" cy="77"/>
            </a:xfrm>
            <a:prstGeom prst="rect">
              <a:avLst/>
            </a:prstGeom>
            <a:noFill/>
            <a:ln w="9525">
              <a:noFill/>
              <a:miter lim="800000"/>
              <a:headEnd/>
              <a:tailEnd/>
            </a:ln>
          </p:spPr>
          <p:txBody>
            <a:bodyPr wrap="none" lIns="0" tIns="0" rIns="0" bIns="0">
              <a:spAutoFit/>
            </a:bodyPr>
            <a:lstStyle/>
            <a:p>
              <a:pPr eaLnBrk="1" hangingPunct="1">
                <a:spcBef>
                  <a:spcPct val="0"/>
                </a:spcBef>
              </a:pPr>
              <a:r>
                <a:rPr lang="en-US" sz="800">
                  <a:solidFill>
                    <a:srgbClr val="000000"/>
                  </a:solidFill>
                </a:rPr>
                <a:t>1</a:t>
              </a:r>
              <a:endParaRPr lang="en-US" sz="2400"/>
            </a:p>
          </p:txBody>
        </p:sp>
        <p:sp>
          <p:nvSpPr>
            <p:cNvPr id="8210" name="Freeform 214"/>
            <p:cNvSpPr>
              <a:spLocks/>
            </p:cNvSpPr>
            <p:nvPr/>
          </p:nvSpPr>
          <p:spPr bwMode="auto">
            <a:xfrm>
              <a:off x="1346" y="870"/>
              <a:ext cx="3258" cy="2624"/>
            </a:xfrm>
            <a:custGeom>
              <a:avLst/>
              <a:gdLst>
                <a:gd name="T0" fmla="*/ 0 w 2653"/>
                <a:gd name="T1" fmla="*/ 3855 h 1786"/>
                <a:gd name="T2" fmla="*/ 2385 w 2653"/>
                <a:gd name="T3" fmla="*/ 1560 h 1786"/>
                <a:gd name="T4" fmla="*/ 2804 w 2653"/>
                <a:gd name="T5" fmla="*/ 1159 h 1786"/>
                <a:gd name="T6" fmla="*/ 3034 w 2653"/>
                <a:gd name="T7" fmla="*/ 930 h 1786"/>
                <a:gd name="T8" fmla="*/ 3197 w 2653"/>
                <a:gd name="T9" fmla="*/ 782 h 1786"/>
                <a:gd name="T10" fmla="*/ 3326 w 2653"/>
                <a:gd name="T11" fmla="*/ 654 h 1786"/>
                <a:gd name="T12" fmla="*/ 3437 w 2653"/>
                <a:gd name="T13" fmla="*/ 551 h 1786"/>
                <a:gd name="T14" fmla="*/ 3531 w 2653"/>
                <a:gd name="T15" fmla="*/ 460 h 1786"/>
                <a:gd name="T16" fmla="*/ 3607 w 2653"/>
                <a:gd name="T17" fmla="*/ 391 h 1786"/>
                <a:gd name="T18" fmla="*/ 3668 w 2653"/>
                <a:gd name="T19" fmla="*/ 322 h 1786"/>
                <a:gd name="T20" fmla="*/ 3736 w 2653"/>
                <a:gd name="T21" fmla="*/ 263 h 1786"/>
                <a:gd name="T22" fmla="*/ 3787 w 2653"/>
                <a:gd name="T23" fmla="*/ 207 h 1786"/>
                <a:gd name="T24" fmla="*/ 3838 w 2653"/>
                <a:gd name="T25" fmla="*/ 162 h 1786"/>
                <a:gd name="T26" fmla="*/ 3881 w 2653"/>
                <a:gd name="T27" fmla="*/ 128 h 1786"/>
                <a:gd name="T28" fmla="*/ 3924 w 2653"/>
                <a:gd name="T29" fmla="*/ 79 h 1786"/>
                <a:gd name="T30" fmla="*/ 3967 w 2653"/>
                <a:gd name="T31" fmla="*/ 35 h 1786"/>
                <a:gd name="T32" fmla="*/ 4001 w 2653"/>
                <a:gd name="T33" fmla="*/ 0 h 17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3"/>
                <a:gd name="T52" fmla="*/ 0 h 1786"/>
                <a:gd name="T53" fmla="*/ 2653 w 2653"/>
                <a:gd name="T54" fmla="*/ 1786 h 17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3" h="1786">
                  <a:moveTo>
                    <a:pt x="0" y="1786"/>
                  </a:moveTo>
                  <a:lnTo>
                    <a:pt x="1581" y="723"/>
                  </a:lnTo>
                  <a:lnTo>
                    <a:pt x="1859" y="537"/>
                  </a:lnTo>
                  <a:lnTo>
                    <a:pt x="2012" y="431"/>
                  </a:lnTo>
                  <a:lnTo>
                    <a:pt x="2120" y="362"/>
                  </a:lnTo>
                  <a:lnTo>
                    <a:pt x="2205" y="303"/>
                  </a:lnTo>
                  <a:lnTo>
                    <a:pt x="2279" y="255"/>
                  </a:lnTo>
                  <a:lnTo>
                    <a:pt x="2341" y="213"/>
                  </a:lnTo>
                  <a:lnTo>
                    <a:pt x="2392" y="181"/>
                  </a:lnTo>
                  <a:lnTo>
                    <a:pt x="2432" y="149"/>
                  </a:lnTo>
                  <a:lnTo>
                    <a:pt x="2477" y="122"/>
                  </a:lnTo>
                  <a:lnTo>
                    <a:pt x="2511" y="96"/>
                  </a:lnTo>
                  <a:lnTo>
                    <a:pt x="2545" y="75"/>
                  </a:lnTo>
                  <a:lnTo>
                    <a:pt x="2573" y="59"/>
                  </a:lnTo>
                  <a:lnTo>
                    <a:pt x="2602" y="37"/>
                  </a:lnTo>
                  <a:lnTo>
                    <a:pt x="2630" y="16"/>
                  </a:lnTo>
                  <a:lnTo>
                    <a:pt x="2653" y="0"/>
                  </a:lnTo>
                </a:path>
              </a:pathLst>
            </a:custGeom>
            <a:noFill/>
            <a:ln w="26988">
              <a:solidFill>
                <a:srgbClr val="000000"/>
              </a:solidFill>
              <a:round/>
              <a:headEnd/>
              <a:tailEnd/>
            </a:ln>
          </p:spPr>
          <p:txBody>
            <a:bodyPr/>
            <a:lstStyle/>
            <a:p>
              <a:endParaRPr lang="en-US"/>
            </a:p>
          </p:txBody>
        </p:sp>
        <p:sp>
          <p:nvSpPr>
            <p:cNvPr id="8211" name="Line 215"/>
            <p:cNvSpPr>
              <a:spLocks noChangeShapeType="1"/>
            </p:cNvSpPr>
            <p:nvPr/>
          </p:nvSpPr>
          <p:spPr bwMode="auto">
            <a:xfrm flipV="1">
              <a:off x="4604" y="863"/>
              <a:ext cx="14" cy="7"/>
            </a:xfrm>
            <a:prstGeom prst="line">
              <a:avLst/>
            </a:prstGeom>
            <a:noFill/>
            <a:ln w="26988">
              <a:solidFill>
                <a:srgbClr val="000000"/>
              </a:solidFill>
              <a:round/>
              <a:headEnd/>
              <a:tailEnd/>
            </a:ln>
          </p:spPr>
          <p:txBody>
            <a:bodyPr/>
            <a:lstStyle/>
            <a:p>
              <a:endParaRPr lang="en-US"/>
            </a:p>
          </p:txBody>
        </p:sp>
        <p:sp>
          <p:nvSpPr>
            <p:cNvPr id="8212" name="Freeform 216"/>
            <p:cNvSpPr>
              <a:spLocks/>
            </p:cNvSpPr>
            <p:nvPr/>
          </p:nvSpPr>
          <p:spPr bwMode="auto">
            <a:xfrm>
              <a:off x="2049" y="1284"/>
              <a:ext cx="2751" cy="2210"/>
            </a:xfrm>
            <a:custGeom>
              <a:avLst/>
              <a:gdLst>
                <a:gd name="T0" fmla="*/ 0 w 2240"/>
                <a:gd name="T1" fmla="*/ 3247 h 1504"/>
                <a:gd name="T2" fmla="*/ 1522 w 2240"/>
                <a:gd name="T3" fmla="*/ 1790 h 1504"/>
                <a:gd name="T4" fmla="*/ 1942 w 2240"/>
                <a:gd name="T5" fmla="*/ 1377 h 1504"/>
                <a:gd name="T6" fmla="*/ 2171 w 2240"/>
                <a:gd name="T7" fmla="*/ 1159 h 1504"/>
                <a:gd name="T8" fmla="*/ 2335 w 2240"/>
                <a:gd name="T9" fmla="*/ 1011 h 1504"/>
                <a:gd name="T10" fmla="*/ 2464 w 2240"/>
                <a:gd name="T11" fmla="*/ 873 h 1504"/>
                <a:gd name="T12" fmla="*/ 2574 w 2240"/>
                <a:gd name="T13" fmla="*/ 779 h 1504"/>
                <a:gd name="T14" fmla="*/ 2669 w 2240"/>
                <a:gd name="T15" fmla="*/ 689 h 1504"/>
                <a:gd name="T16" fmla="*/ 2745 w 2240"/>
                <a:gd name="T17" fmla="*/ 608 h 1504"/>
                <a:gd name="T18" fmla="*/ 2805 w 2240"/>
                <a:gd name="T19" fmla="*/ 551 h 1504"/>
                <a:gd name="T20" fmla="*/ 2874 w 2240"/>
                <a:gd name="T21" fmla="*/ 492 h 1504"/>
                <a:gd name="T22" fmla="*/ 2924 w 2240"/>
                <a:gd name="T23" fmla="*/ 436 h 1504"/>
                <a:gd name="T24" fmla="*/ 2976 w 2240"/>
                <a:gd name="T25" fmla="*/ 391 h 1504"/>
                <a:gd name="T26" fmla="*/ 3018 w 2240"/>
                <a:gd name="T27" fmla="*/ 344 h 1504"/>
                <a:gd name="T28" fmla="*/ 3062 w 2240"/>
                <a:gd name="T29" fmla="*/ 309 h 1504"/>
                <a:gd name="T30" fmla="*/ 3103 w 2240"/>
                <a:gd name="T31" fmla="*/ 263 h 1504"/>
                <a:gd name="T32" fmla="*/ 3139 w 2240"/>
                <a:gd name="T33" fmla="*/ 229 h 1504"/>
                <a:gd name="T34" fmla="*/ 3172 w 2240"/>
                <a:gd name="T35" fmla="*/ 194 h 1504"/>
                <a:gd name="T36" fmla="*/ 3207 w 2240"/>
                <a:gd name="T37" fmla="*/ 160 h 1504"/>
                <a:gd name="T38" fmla="*/ 3241 w 2240"/>
                <a:gd name="T39" fmla="*/ 138 h 1504"/>
                <a:gd name="T40" fmla="*/ 3275 w 2240"/>
                <a:gd name="T41" fmla="*/ 104 h 1504"/>
                <a:gd name="T42" fmla="*/ 3301 w 2240"/>
                <a:gd name="T43" fmla="*/ 79 h 1504"/>
                <a:gd name="T44" fmla="*/ 3327 w 2240"/>
                <a:gd name="T45" fmla="*/ 46 h 1504"/>
                <a:gd name="T46" fmla="*/ 3353 w 2240"/>
                <a:gd name="T47" fmla="*/ 24 h 1504"/>
                <a:gd name="T48" fmla="*/ 3379 w 2240"/>
                <a:gd name="T49" fmla="*/ 0 h 1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0"/>
                <a:gd name="T76" fmla="*/ 0 h 1504"/>
                <a:gd name="T77" fmla="*/ 2240 w 2240"/>
                <a:gd name="T78" fmla="*/ 1504 h 1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0" h="1504">
                  <a:moveTo>
                    <a:pt x="0" y="1504"/>
                  </a:moveTo>
                  <a:lnTo>
                    <a:pt x="1009" y="829"/>
                  </a:lnTo>
                  <a:lnTo>
                    <a:pt x="1287" y="638"/>
                  </a:lnTo>
                  <a:lnTo>
                    <a:pt x="1440" y="537"/>
                  </a:lnTo>
                  <a:lnTo>
                    <a:pt x="1548" y="468"/>
                  </a:lnTo>
                  <a:lnTo>
                    <a:pt x="1633" y="404"/>
                  </a:lnTo>
                  <a:lnTo>
                    <a:pt x="1707" y="361"/>
                  </a:lnTo>
                  <a:lnTo>
                    <a:pt x="1769" y="319"/>
                  </a:lnTo>
                  <a:lnTo>
                    <a:pt x="1820" y="282"/>
                  </a:lnTo>
                  <a:lnTo>
                    <a:pt x="1860" y="255"/>
                  </a:lnTo>
                  <a:lnTo>
                    <a:pt x="1905" y="228"/>
                  </a:lnTo>
                  <a:lnTo>
                    <a:pt x="1939" y="202"/>
                  </a:lnTo>
                  <a:lnTo>
                    <a:pt x="1973" y="181"/>
                  </a:lnTo>
                  <a:lnTo>
                    <a:pt x="2001" y="159"/>
                  </a:lnTo>
                  <a:lnTo>
                    <a:pt x="2030" y="143"/>
                  </a:lnTo>
                  <a:lnTo>
                    <a:pt x="2058" y="122"/>
                  </a:lnTo>
                  <a:lnTo>
                    <a:pt x="2081" y="106"/>
                  </a:lnTo>
                  <a:lnTo>
                    <a:pt x="2103" y="90"/>
                  </a:lnTo>
                  <a:lnTo>
                    <a:pt x="2126" y="74"/>
                  </a:lnTo>
                  <a:lnTo>
                    <a:pt x="2149" y="64"/>
                  </a:lnTo>
                  <a:lnTo>
                    <a:pt x="2172" y="48"/>
                  </a:lnTo>
                  <a:lnTo>
                    <a:pt x="2189" y="37"/>
                  </a:lnTo>
                  <a:lnTo>
                    <a:pt x="2206" y="21"/>
                  </a:lnTo>
                  <a:lnTo>
                    <a:pt x="2223" y="11"/>
                  </a:lnTo>
                  <a:lnTo>
                    <a:pt x="2240" y="0"/>
                  </a:lnTo>
                </a:path>
              </a:pathLst>
            </a:custGeom>
            <a:noFill/>
            <a:ln w="26988">
              <a:solidFill>
                <a:srgbClr val="0000FF"/>
              </a:solidFill>
              <a:round/>
              <a:headEnd/>
              <a:tailEnd/>
            </a:ln>
          </p:spPr>
          <p:txBody>
            <a:bodyPr/>
            <a:lstStyle/>
            <a:p>
              <a:endParaRPr lang="en-US"/>
            </a:p>
          </p:txBody>
        </p:sp>
        <p:sp>
          <p:nvSpPr>
            <p:cNvPr id="8213" name="Line 217"/>
            <p:cNvSpPr>
              <a:spLocks noChangeShapeType="1"/>
            </p:cNvSpPr>
            <p:nvPr/>
          </p:nvSpPr>
          <p:spPr bwMode="auto">
            <a:xfrm flipV="1">
              <a:off x="3518" y="1104"/>
              <a:ext cx="1" cy="2390"/>
            </a:xfrm>
            <a:prstGeom prst="line">
              <a:avLst/>
            </a:prstGeom>
            <a:noFill/>
            <a:ln w="44450">
              <a:solidFill>
                <a:srgbClr val="FF0000"/>
              </a:solidFill>
              <a:round/>
              <a:headEnd/>
              <a:tailEnd/>
            </a:ln>
          </p:spPr>
          <p:txBody>
            <a:bodyPr/>
            <a:lstStyle/>
            <a:p>
              <a:endParaRPr lang="en-US"/>
            </a:p>
          </p:txBody>
        </p:sp>
        <p:sp>
          <p:nvSpPr>
            <p:cNvPr id="8214" name="Line 218"/>
            <p:cNvSpPr>
              <a:spLocks noChangeShapeType="1"/>
            </p:cNvSpPr>
            <p:nvPr/>
          </p:nvSpPr>
          <p:spPr bwMode="auto">
            <a:xfrm flipV="1">
              <a:off x="4124" y="1066"/>
              <a:ext cx="1" cy="2428"/>
            </a:xfrm>
            <a:prstGeom prst="line">
              <a:avLst/>
            </a:prstGeom>
            <a:noFill/>
            <a:ln w="44450">
              <a:solidFill>
                <a:srgbClr val="00B300"/>
              </a:solidFill>
              <a:round/>
              <a:headEnd/>
              <a:tailEnd/>
            </a:ln>
          </p:spPr>
          <p:txBody>
            <a:bodyPr/>
            <a:lstStyle/>
            <a:p>
              <a:endParaRPr lang="en-US"/>
            </a:p>
          </p:txBody>
        </p:sp>
        <p:sp>
          <p:nvSpPr>
            <p:cNvPr id="8215" name="Oval 219"/>
            <p:cNvSpPr>
              <a:spLocks noChangeArrowheads="1"/>
            </p:cNvSpPr>
            <p:nvPr/>
          </p:nvSpPr>
          <p:spPr bwMode="auto">
            <a:xfrm>
              <a:off x="4604" y="3478"/>
              <a:ext cx="35" cy="40"/>
            </a:xfrm>
            <a:prstGeom prst="ellipse">
              <a:avLst/>
            </a:prstGeom>
            <a:solidFill>
              <a:srgbClr val="B3B300"/>
            </a:solidFill>
            <a:ln w="0">
              <a:solidFill>
                <a:srgbClr val="B3B300"/>
              </a:solidFill>
              <a:round/>
              <a:headEnd/>
              <a:tailEnd/>
            </a:ln>
          </p:spPr>
          <p:txBody>
            <a:bodyPr/>
            <a:lstStyle/>
            <a:p>
              <a:endParaRPr lang="en-US"/>
            </a:p>
          </p:txBody>
        </p:sp>
        <p:sp>
          <p:nvSpPr>
            <p:cNvPr id="8216" name="Line 220"/>
            <p:cNvSpPr>
              <a:spLocks noChangeShapeType="1"/>
            </p:cNvSpPr>
            <p:nvPr/>
          </p:nvSpPr>
          <p:spPr bwMode="auto">
            <a:xfrm flipV="1">
              <a:off x="4625" y="863"/>
              <a:ext cx="2" cy="2631"/>
            </a:xfrm>
            <a:prstGeom prst="line">
              <a:avLst/>
            </a:prstGeom>
            <a:noFill/>
            <a:ln w="44450">
              <a:solidFill>
                <a:srgbClr val="B3B300"/>
              </a:solidFill>
              <a:round/>
              <a:headEnd/>
              <a:tailEnd/>
            </a:ln>
          </p:spPr>
          <p:txBody>
            <a:bodyPr/>
            <a:lstStyle/>
            <a:p>
              <a:endParaRPr lang="en-US"/>
            </a:p>
          </p:txBody>
        </p:sp>
        <p:sp>
          <p:nvSpPr>
            <p:cNvPr id="8217" name="Oval 221"/>
            <p:cNvSpPr>
              <a:spLocks noChangeArrowheads="1"/>
            </p:cNvSpPr>
            <p:nvPr/>
          </p:nvSpPr>
          <p:spPr bwMode="auto">
            <a:xfrm>
              <a:off x="1548" y="3261"/>
              <a:ext cx="70" cy="77"/>
            </a:xfrm>
            <a:prstGeom prst="ellipse">
              <a:avLst/>
            </a:prstGeom>
            <a:solidFill>
              <a:schemeClr val="tx2"/>
            </a:solidFill>
            <a:ln w="0">
              <a:noFill/>
              <a:round/>
              <a:headEnd/>
              <a:tailEnd/>
            </a:ln>
          </p:spPr>
          <p:txBody>
            <a:bodyPr/>
            <a:lstStyle/>
            <a:p>
              <a:endParaRPr lang="en-US"/>
            </a:p>
          </p:txBody>
        </p:sp>
        <p:sp>
          <p:nvSpPr>
            <p:cNvPr id="8218" name="Oval 222"/>
            <p:cNvSpPr>
              <a:spLocks noChangeArrowheads="1"/>
            </p:cNvSpPr>
            <p:nvPr/>
          </p:nvSpPr>
          <p:spPr bwMode="auto">
            <a:xfrm>
              <a:off x="2640" y="2956"/>
              <a:ext cx="70" cy="78"/>
            </a:xfrm>
            <a:prstGeom prst="ellipse">
              <a:avLst/>
            </a:prstGeom>
            <a:solidFill>
              <a:srgbClr val="0000FF"/>
            </a:solidFill>
            <a:ln w="0">
              <a:noFill/>
              <a:round/>
              <a:headEnd/>
              <a:tailEnd/>
            </a:ln>
          </p:spPr>
          <p:txBody>
            <a:bodyPr/>
            <a:lstStyle/>
            <a:p>
              <a:endParaRPr lang="en-US"/>
            </a:p>
          </p:txBody>
        </p:sp>
        <p:sp>
          <p:nvSpPr>
            <p:cNvPr id="8219" name="Rectangle 223"/>
            <p:cNvSpPr>
              <a:spLocks noChangeArrowheads="1"/>
            </p:cNvSpPr>
            <p:nvPr/>
          </p:nvSpPr>
          <p:spPr bwMode="auto">
            <a:xfrm rot="5400000">
              <a:off x="3040" y="2872"/>
              <a:ext cx="1099"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b="1">
                  <a:solidFill>
                    <a:srgbClr val="FF3300"/>
                  </a:solidFill>
                </a:rPr>
                <a:t>Visibility threshold on FBCT</a:t>
              </a:r>
              <a:endParaRPr lang="en-US" sz="2400" b="1">
                <a:solidFill>
                  <a:srgbClr val="FF3300"/>
                </a:solidFill>
              </a:endParaRPr>
            </a:p>
          </p:txBody>
        </p:sp>
        <p:sp>
          <p:nvSpPr>
            <p:cNvPr id="8220" name="Rectangle 224"/>
            <p:cNvSpPr>
              <a:spLocks noChangeArrowheads="1"/>
            </p:cNvSpPr>
            <p:nvPr/>
          </p:nvSpPr>
          <p:spPr bwMode="auto">
            <a:xfrm rot="-2193417">
              <a:off x="3088" y="1711"/>
              <a:ext cx="469" cy="134"/>
            </a:xfrm>
            <a:prstGeom prst="rect">
              <a:avLst/>
            </a:prstGeom>
            <a:noFill/>
            <a:ln w="9525">
              <a:noFill/>
              <a:miter lim="800000"/>
              <a:headEnd/>
              <a:tailEnd/>
            </a:ln>
          </p:spPr>
          <p:txBody>
            <a:bodyPr wrap="none" lIns="0" tIns="0" rIns="0" bIns="0">
              <a:spAutoFit/>
            </a:bodyPr>
            <a:lstStyle/>
            <a:p>
              <a:pPr eaLnBrk="1" hangingPunct="1">
                <a:spcBef>
                  <a:spcPct val="0"/>
                </a:spcBef>
              </a:pPr>
              <a:r>
                <a:rPr lang="en-US" sz="1400" b="1">
                  <a:solidFill>
                    <a:srgbClr val="000000"/>
                  </a:solidFill>
                </a:rPr>
                <a:t>Nominal</a:t>
              </a:r>
              <a:endParaRPr lang="en-US" sz="3200" b="1"/>
            </a:p>
          </p:txBody>
        </p:sp>
        <p:sp>
          <p:nvSpPr>
            <p:cNvPr id="8221" name="Rectangle 225"/>
            <p:cNvSpPr>
              <a:spLocks noChangeArrowheads="1"/>
            </p:cNvSpPr>
            <p:nvPr/>
          </p:nvSpPr>
          <p:spPr bwMode="auto">
            <a:xfrm rot="-2341941">
              <a:off x="1564" y="3058"/>
              <a:ext cx="683"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b="1">
                  <a:solidFill>
                    <a:srgbClr val="000000"/>
                  </a:solidFill>
                </a:rPr>
                <a:t>Visible on BCTDC</a:t>
              </a:r>
              <a:endParaRPr lang="en-US" sz="2400" b="1"/>
            </a:p>
          </p:txBody>
        </p:sp>
        <p:sp>
          <p:nvSpPr>
            <p:cNvPr id="8222" name="Rectangle 226"/>
            <p:cNvSpPr>
              <a:spLocks noChangeArrowheads="1"/>
            </p:cNvSpPr>
            <p:nvPr/>
          </p:nvSpPr>
          <p:spPr bwMode="auto">
            <a:xfrm rot="-2325908">
              <a:off x="3214" y="2262"/>
              <a:ext cx="283" cy="134"/>
            </a:xfrm>
            <a:prstGeom prst="rect">
              <a:avLst/>
            </a:prstGeom>
            <a:noFill/>
            <a:ln w="9525">
              <a:noFill/>
              <a:miter lim="800000"/>
              <a:headEnd/>
              <a:tailEnd/>
            </a:ln>
          </p:spPr>
          <p:txBody>
            <a:bodyPr wrap="none" lIns="0" tIns="0" rIns="0" bIns="0">
              <a:spAutoFit/>
            </a:bodyPr>
            <a:lstStyle/>
            <a:p>
              <a:pPr eaLnBrk="1" hangingPunct="1">
                <a:spcBef>
                  <a:spcPct val="0"/>
                </a:spcBef>
              </a:pPr>
              <a:r>
                <a:rPr lang="en-US" sz="1400" b="1">
                  <a:solidFill>
                    <a:srgbClr val="0000FF"/>
                  </a:solidFill>
                </a:rPr>
                <a:t>Early</a:t>
              </a:r>
            </a:p>
          </p:txBody>
        </p:sp>
        <p:graphicFrame>
          <p:nvGraphicFramePr>
            <p:cNvPr id="8194" name="Object 227"/>
            <p:cNvGraphicFramePr>
              <a:graphicFrameLocks noChangeAspect="1"/>
            </p:cNvGraphicFramePr>
            <p:nvPr/>
          </p:nvGraphicFramePr>
          <p:xfrm>
            <a:off x="752" y="607"/>
            <a:ext cx="491" cy="188"/>
          </p:xfrm>
          <a:graphic>
            <a:graphicData uri="http://schemas.openxmlformats.org/presentationml/2006/ole">
              <p:oleObj spid="_x0000_s97282" name="Equation" r:id="rId4" imgW="634680" imgH="203040" progId="Equation.3">
                <p:embed/>
              </p:oleObj>
            </a:graphicData>
          </a:graphic>
        </p:graphicFrame>
        <p:graphicFrame>
          <p:nvGraphicFramePr>
            <p:cNvPr id="8195" name="Object 228"/>
            <p:cNvGraphicFramePr>
              <a:graphicFrameLocks noChangeAspect="1"/>
            </p:cNvGraphicFramePr>
            <p:nvPr/>
          </p:nvGraphicFramePr>
          <p:xfrm>
            <a:off x="4878" y="3428"/>
            <a:ext cx="354" cy="212"/>
          </p:xfrm>
          <a:graphic>
            <a:graphicData uri="http://schemas.openxmlformats.org/presentationml/2006/ole">
              <p:oleObj spid="_x0000_s97283" name="Equation" r:id="rId5" imgW="457200" imgH="228600" progId="Equation.3">
                <p:embed/>
              </p:oleObj>
            </a:graphicData>
          </a:graphic>
        </p:graphicFrame>
        <p:sp>
          <p:nvSpPr>
            <p:cNvPr id="8223" name="Rectangle 229"/>
            <p:cNvSpPr>
              <a:spLocks noChangeArrowheads="1"/>
            </p:cNvSpPr>
            <p:nvPr/>
          </p:nvSpPr>
          <p:spPr bwMode="auto">
            <a:xfrm rot="5400000">
              <a:off x="3592" y="2820"/>
              <a:ext cx="1223"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b="1">
                  <a:solidFill>
                    <a:srgbClr val="009900"/>
                  </a:solidFill>
                </a:rPr>
                <a:t>Visibility threshold on arc BPM</a:t>
              </a:r>
              <a:endParaRPr lang="en-US" sz="2400" b="1">
                <a:solidFill>
                  <a:srgbClr val="009900"/>
                </a:solidFill>
              </a:endParaRPr>
            </a:p>
          </p:txBody>
        </p:sp>
        <p:sp>
          <p:nvSpPr>
            <p:cNvPr id="8224" name="Rectangle 230"/>
            <p:cNvSpPr>
              <a:spLocks noChangeArrowheads="1"/>
            </p:cNvSpPr>
            <p:nvPr/>
          </p:nvSpPr>
          <p:spPr bwMode="auto">
            <a:xfrm>
              <a:off x="2448" y="864"/>
              <a:ext cx="1680" cy="144"/>
            </a:xfrm>
            <a:prstGeom prst="rect">
              <a:avLst/>
            </a:prstGeom>
            <a:noFill/>
            <a:ln w="9525">
              <a:noFill/>
              <a:miter lim="800000"/>
              <a:headEnd/>
              <a:tailEnd/>
            </a:ln>
          </p:spPr>
          <p:txBody>
            <a:bodyPr wrap="none" anchor="ctr"/>
            <a:lstStyle/>
            <a:p>
              <a:pPr algn="ctr" eaLnBrk="1" hangingPunct="1">
                <a:spcBef>
                  <a:spcPct val="0"/>
                </a:spcBef>
              </a:pPr>
              <a:r>
                <a:rPr lang="en-GB" sz="2400">
                  <a:solidFill>
                    <a:schemeClr val="bg2"/>
                  </a:solidFill>
                </a:rPr>
                <a:t>BFPP Quench limit, Collimation limit?</a:t>
              </a:r>
              <a:endParaRPr lang="en-US" sz="2400">
                <a:solidFill>
                  <a:schemeClr val="bg2"/>
                </a:solidFill>
              </a:endParaRPr>
            </a:p>
          </p:txBody>
        </p:sp>
        <p:sp>
          <p:nvSpPr>
            <p:cNvPr id="8225" name="Rectangle 231"/>
            <p:cNvSpPr>
              <a:spLocks noChangeArrowheads="1"/>
            </p:cNvSpPr>
            <p:nvPr/>
          </p:nvSpPr>
          <p:spPr bwMode="auto">
            <a:xfrm rot="5400000">
              <a:off x="4112" y="2799"/>
              <a:ext cx="1182"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b="1">
                  <a:solidFill>
                    <a:srgbClr val="CCCC00"/>
                  </a:solidFill>
                </a:rPr>
                <a:t>Nominal single bunch current</a:t>
              </a:r>
              <a:endParaRPr lang="en-US" sz="2400" b="1">
                <a:solidFill>
                  <a:srgbClr val="CCCC00"/>
                </a:solidFill>
              </a:endParaRPr>
            </a:p>
          </p:txBody>
        </p:sp>
        <p:sp>
          <p:nvSpPr>
            <p:cNvPr id="8226" name="Rectangle 232"/>
            <p:cNvSpPr>
              <a:spLocks noChangeArrowheads="1"/>
            </p:cNvSpPr>
            <p:nvPr/>
          </p:nvSpPr>
          <p:spPr bwMode="auto">
            <a:xfrm rot="-2341941">
              <a:off x="2668" y="2755"/>
              <a:ext cx="683" cy="96"/>
            </a:xfrm>
            <a:prstGeom prst="rect">
              <a:avLst/>
            </a:prstGeom>
            <a:noFill/>
            <a:ln w="9525">
              <a:noFill/>
              <a:miter lim="800000"/>
              <a:headEnd/>
              <a:tailEnd/>
            </a:ln>
          </p:spPr>
          <p:txBody>
            <a:bodyPr wrap="none" lIns="0" tIns="0" rIns="0" bIns="0">
              <a:spAutoFit/>
            </a:bodyPr>
            <a:lstStyle/>
            <a:p>
              <a:pPr eaLnBrk="1" hangingPunct="1">
                <a:spcBef>
                  <a:spcPct val="0"/>
                </a:spcBef>
              </a:pPr>
              <a:r>
                <a:rPr lang="en-US" sz="1000" b="1">
                  <a:solidFill>
                    <a:srgbClr val="0000FF"/>
                  </a:solidFill>
                </a:rPr>
                <a:t>Visible on BCTDC</a:t>
              </a:r>
              <a:endParaRPr lang="en-US" sz="2400" b="1">
                <a:solidFill>
                  <a:srgbClr val="0000FF"/>
                </a:solidFill>
              </a:endParaRPr>
            </a:p>
          </p:txBody>
        </p:sp>
        <p:sp>
          <p:nvSpPr>
            <p:cNvPr id="8227" name="Line 233"/>
            <p:cNvSpPr>
              <a:spLocks noChangeShapeType="1"/>
            </p:cNvSpPr>
            <p:nvPr/>
          </p:nvSpPr>
          <p:spPr bwMode="auto">
            <a:xfrm flipV="1">
              <a:off x="2496" y="864"/>
              <a:ext cx="0" cy="164"/>
            </a:xfrm>
            <a:prstGeom prst="line">
              <a:avLst/>
            </a:prstGeom>
            <a:noFill/>
            <a:ln w="9525" cap="rnd">
              <a:solidFill>
                <a:schemeClr val="tx1"/>
              </a:solidFill>
              <a:prstDash val="sysDot"/>
              <a:round/>
              <a:headEnd type="arrow" w="med" len="med"/>
              <a:tailEnd/>
            </a:ln>
          </p:spPr>
          <p:txBody>
            <a:bodyPr/>
            <a:lstStyle/>
            <a:p>
              <a:endParaRPr lang="en-US"/>
            </a:p>
          </p:txBody>
        </p:sp>
      </p:grpSp>
      <p:sp>
        <p:nvSpPr>
          <p:cNvPr id="8198" name="Text Box 234"/>
          <p:cNvSpPr txBox="1">
            <a:spLocks noChangeArrowheads="1"/>
          </p:cNvSpPr>
          <p:nvPr/>
        </p:nvSpPr>
        <p:spPr bwMode="auto">
          <a:xfrm>
            <a:off x="179388" y="5876925"/>
            <a:ext cx="7416800" cy="396875"/>
          </a:xfrm>
          <a:prstGeom prst="rect">
            <a:avLst/>
          </a:prstGeom>
          <a:noFill/>
          <a:ln w="12700">
            <a:noFill/>
            <a:miter lim="800000"/>
            <a:headEnd/>
            <a:tailEnd/>
          </a:ln>
        </p:spPr>
        <p:txBody>
          <a:bodyPr>
            <a:spAutoFit/>
          </a:bodyPr>
          <a:lstStyle/>
          <a:p>
            <a:r>
              <a:rPr lang="en-GB" i="1"/>
              <a:t>Thresholds for visibility on BPMs and BCTs.</a:t>
            </a:r>
            <a:endParaRPr lang="en-US" i="1"/>
          </a:p>
        </p:txBody>
      </p:sp>
      <p:sp>
        <p:nvSpPr>
          <p:cNvPr id="8199" name="Date Placeholder 236"/>
          <p:cNvSpPr>
            <a:spLocks noGrp="1"/>
          </p:cNvSpPr>
          <p:nvPr>
            <p:ph type="dt" sz="quarter" idx="10"/>
          </p:nvPr>
        </p:nvSpPr>
        <p:spPr>
          <a:noFill/>
        </p:spPr>
        <p:txBody>
          <a:bodyPr/>
          <a:lstStyle/>
          <a:p>
            <a:r>
              <a:rPr lang="en-US" smtClean="0"/>
              <a:t>J.M. Jowett, Quark Matter 2008, Jaipur, 7 February 2008</a:t>
            </a:r>
            <a:endParaRPr lang="en-GB"/>
          </a:p>
        </p:txBody>
      </p:sp>
      <p:sp>
        <p:nvSpPr>
          <p:cNvPr id="236" name="Slide Number Placeholder 235"/>
          <p:cNvSpPr>
            <a:spLocks noGrp="1"/>
          </p:cNvSpPr>
          <p:nvPr>
            <p:ph type="sldNum" sz="quarter" idx="12"/>
          </p:nvPr>
        </p:nvSpPr>
        <p:spPr/>
        <p:txBody>
          <a:bodyPr/>
          <a:lstStyle/>
          <a:p>
            <a:pPr>
              <a:defRPr/>
            </a:pPr>
            <a:fld id="{2F4C414A-B542-4C40-8171-4301CD3581F1}" type="slidenum">
              <a:rPr lang="en-GB" smtClean="0"/>
              <a:pPr>
                <a:defRPr/>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J.M. Jowett, Quark Matter 2008, Jaipur, 7 February 2008</a:t>
            </a:r>
            <a:endParaRPr lang="en-GB"/>
          </a:p>
        </p:txBody>
      </p:sp>
      <p:sp>
        <p:nvSpPr>
          <p:cNvPr id="10" name="Slide Number Placeholder 6"/>
          <p:cNvSpPr>
            <a:spLocks noGrp="1"/>
          </p:cNvSpPr>
          <p:nvPr>
            <p:ph type="sldNum" sz="quarter" idx="12"/>
          </p:nvPr>
        </p:nvSpPr>
        <p:spPr/>
        <p:txBody>
          <a:bodyPr/>
          <a:lstStyle/>
          <a:p>
            <a:fld id="{8C4D0E20-3E49-4413-9C51-8ECAF1367048}" type="slidenum">
              <a:rPr lang="en-GB"/>
              <a:pPr/>
              <a:t>42</a:t>
            </a:fld>
            <a:endParaRPr lang="en-GB" dirty="0"/>
          </a:p>
        </p:txBody>
      </p:sp>
      <p:sp>
        <p:nvSpPr>
          <p:cNvPr id="783362" name="Rectangle 2"/>
          <p:cNvSpPr>
            <a:spLocks noGrp="1" noChangeArrowheads="1"/>
          </p:cNvSpPr>
          <p:nvPr>
            <p:ph type="title"/>
          </p:nvPr>
        </p:nvSpPr>
        <p:spPr/>
        <p:txBody>
          <a:bodyPr/>
          <a:lstStyle/>
          <a:p>
            <a:r>
              <a:rPr lang="en-GB"/>
              <a:t>Synchrotron Radiation</a:t>
            </a:r>
            <a:endParaRPr lang="en-US"/>
          </a:p>
        </p:txBody>
      </p:sp>
      <p:sp>
        <p:nvSpPr>
          <p:cNvPr id="783363" name="Rectangle 3"/>
          <p:cNvSpPr>
            <a:spLocks noGrp="1" noChangeArrowheads="1"/>
          </p:cNvSpPr>
          <p:nvPr>
            <p:ph type="body" sz="half" idx="1"/>
          </p:nvPr>
        </p:nvSpPr>
        <p:spPr>
          <a:xfrm>
            <a:off x="457200" y="1090634"/>
            <a:ext cx="4044950" cy="5410200"/>
          </a:xfrm>
        </p:spPr>
        <p:txBody>
          <a:bodyPr/>
          <a:lstStyle/>
          <a:p>
            <a:r>
              <a:rPr lang="en-GB" sz="2000" dirty="0" smtClean="0"/>
              <a:t>Nuclear charge radiate </a:t>
            </a:r>
            <a:r>
              <a:rPr lang="en-GB" sz="2000" i="1" dirty="0" smtClean="0"/>
              <a:t>coherently </a:t>
            </a:r>
            <a:r>
              <a:rPr lang="en-GB" sz="2000" dirty="0" smtClean="0"/>
              <a:t>at relevant wavelengths (~ nm)</a:t>
            </a:r>
            <a:endParaRPr lang="en-GB" sz="2000" i="1" dirty="0" smtClean="0"/>
          </a:p>
          <a:p>
            <a:r>
              <a:rPr lang="en-GB" sz="2000" dirty="0" smtClean="0"/>
              <a:t>Scaling </a:t>
            </a:r>
            <a:r>
              <a:rPr lang="en-GB" sz="2000" dirty="0"/>
              <a:t>with respect to protons </a:t>
            </a:r>
            <a:r>
              <a:rPr lang="en-GB" sz="2000" i="1" dirty="0"/>
              <a:t>in same ring, same magnetic </a:t>
            </a:r>
            <a:r>
              <a:rPr lang="en-GB" sz="2000" i="1" dirty="0" smtClean="0"/>
              <a:t>field</a:t>
            </a:r>
            <a:endParaRPr lang="en-US" sz="2000" dirty="0"/>
          </a:p>
          <a:p>
            <a:pPr lvl="1"/>
            <a:r>
              <a:rPr lang="en-US" sz="2000" dirty="0"/>
              <a:t>Radiation damping for </a:t>
            </a:r>
            <a:r>
              <a:rPr lang="en-US" sz="2000" dirty="0" err="1"/>
              <a:t>Pb</a:t>
            </a:r>
            <a:r>
              <a:rPr lang="en-US" sz="2000" dirty="0"/>
              <a:t> is twice as fast as for protons</a:t>
            </a:r>
          </a:p>
          <a:p>
            <a:pPr lvl="2"/>
            <a:r>
              <a:rPr lang="en-US" sz="1800" dirty="0"/>
              <a:t>Many very soft photons</a:t>
            </a:r>
          </a:p>
          <a:p>
            <a:pPr lvl="2"/>
            <a:r>
              <a:rPr lang="en-US" sz="1800" dirty="0"/>
              <a:t>Critical energy in visible </a:t>
            </a:r>
            <a:r>
              <a:rPr lang="en-US" sz="1800" dirty="0" smtClean="0"/>
              <a:t>spectrum</a:t>
            </a:r>
          </a:p>
          <a:p>
            <a:r>
              <a:rPr lang="en-US" sz="2200" dirty="0" smtClean="0"/>
              <a:t>This is fast enough to overcome IBS at full intensity</a:t>
            </a:r>
            <a:endParaRPr lang="en-US" sz="2200" dirty="0"/>
          </a:p>
        </p:txBody>
      </p:sp>
      <p:pic>
        <p:nvPicPr>
          <p:cNvPr id="783364" name="Picture 4"/>
          <p:cNvPicPr>
            <a:picLocks noChangeAspect="1" noChangeArrowheads="1"/>
          </p:cNvPicPr>
          <p:nvPr/>
        </p:nvPicPr>
        <p:blipFill>
          <a:blip r:embed="rId3"/>
          <a:srcRect r="62986"/>
          <a:stretch>
            <a:fillRect/>
          </a:stretch>
        </p:blipFill>
        <p:spPr bwMode="auto">
          <a:xfrm>
            <a:off x="4703774" y="1571612"/>
            <a:ext cx="2011366" cy="1333500"/>
          </a:xfrm>
          <a:prstGeom prst="rect">
            <a:avLst/>
          </a:prstGeom>
          <a:solidFill>
            <a:schemeClr val="accent1"/>
          </a:solidFill>
          <a:ln w="12700">
            <a:solidFill>
              <a:srgbClr val="7B00E4"/>
            </a:solidFill>
            <a:miter lim="800000"/>
            <a:headEnd/>
            <a:tailEnd/>
          </a:ln>
          <a:effectLst>
            <a:outerShdw dist="107763" dir="2700000" algn="ctr" rotWithShape="0">
              <a:schemeClr val="bg2"/>
            </a:outerShdw>
          </a:effectLst>
        </p:spPr>
      </p:pic>
      <p:grpSp>
        <p:nvGrpSpPr>
          <p:cNvPr id="2" name="Group 5"/>
          <p:cNvGrpSpPr>
            <a:grpSpLocks/>
          </p:cNvGrpSpPr>
          <p:nvPr/>
        </p:nvGrpSpPr>
        <p:grpSpPr bwMode="auto">
          <a:xfrm>
            <a:off x="4464050" y="3281363"/>
            <a:ext cx="4572000" cy="2790825"/>
            <a:chOff x="2928" y="2067"/>
            <a:chExt cx="3120" cy="1758"/>
          </a:xfrm>
        </p:grpSpPr>
        <p:pic>
          <p:nvPicPr>
            <p:cNvPr id="783366" name="Picture 6"/>
            <p:cNvPicPr>
              <a:picLocks noChangeAspect="1" noChangeArrowheads="1"/>
            </p:cNvPicPr>
            <p:nvPr/>
          </p:nvPicPr>
          <p:blipFill>
            <a:blip r:embed="rId4"/>
            <a:srcRect/>
            <a:stretch>
              <a:fillRect/>
            </a:stretch>
          </p:blipFill>
          <p:spPr bwMode="auto">
            <a:xfrm>
              <a:off x="2928" y="2067"/>
              <a:ext cx="3036" cy="1758"/>
            </a:xfrm>
            <a:prstGeom prst="rect">
              <a:avLst/>
            </a:prstGeom>
            <a:noFill/>
            <a:ln w="12700">
              <a:noFill/>
              <a:miter lim="800000"/>
              <a:headEnd/>
              <a:tailEnd/>
            </a:ln>
            <a:effectLst/>
          </p:spPr>
        </p:pic>
        <p:sp>
          <p:nvSpPr>
            <p:cNvPr id="783367" name="Text Box 7"/>
            <p:cNvSpPr txBox="1">
              <a:spLocks noChangeArrowheads="1"/>
            </p:cNvSpPr>
            <p:nvPr/>
          </p:nvSpPr>
          <p:spPr bwMode="auto">
            <a:xfrm>
              <a:off x="4512" y="2976"/>
              <a:ext cx="1536" cy="520"/>
            </a:xfrm>
            <a:prstGeom prst="rect">
              <a:avLst/>
            </a:prstGeom>
            <a:noFill/>
            <a:ln w="12700">
              <a:noFill/>
              <a:miter lim="800000"/>
              <a:headEnd/>
              <a:tailEnd/>
            </a:ln>
            <a:effectLst/>
          </p:spPr>
          <p:txBody>
            <a:bodyPr>
              <a:spAutoFit/>
            </a:bodyPr>
            <a:lstStyle/>
            <a:p>
              <a:r>
                <a:rPr lang="en-GB" sz="1600" i="0"/>
                <a:t>Radiation damping enhancement for all stable isotopes</a:t>
              </a:r>
              <a:endParaRPr lang="en-US" sz="1600" i="0"/>
            </a:p>
          </p:txBody>
        </p:sp>
      </p:grpSp>
      <p:sp>
        <p:nvSpPr>
          <p:cNvPr id="783368" name="Text Box 8"/>
          <p:cNvSpPr txBox="1">
            <a:spLocks noChangeArrowheads="1"/>
          </p:cNvSpPr>
          <p:nvPr/>
        </p:nvSpPr>
        <p:spPr bwMode="auto">
          <a:xfrm>
            <a:off x="4852988" y="6154738"/>
            <a:ext cx="3517900" cy="304800"/>
          </a:xfrm>
          <a:prstGeom prst="rect">
            <a:avLst/>
          </a:prstGeom>
          <a:noFill/>
          <a:ln w="12700">
            <a:noFill/>
            <a:miter lim="800000"/>
            <a:headEnd/>
            <a:tailEnd/>
          </a:ln>
          <a:effectLst/>
        </p:spPr>
        <p:txBody>
          <a:bodyPr>
            <a:spAutoFit/>
          </a:bodyPr>
          <a:lstStyle/>
          <a:p>
            <a:r>
              <a:rPr lang="en-GB" sz="1400" i="0"/>
              <a:t>Lead is (almost) best, deuteron is worst.</a:t>
            </a:r>
            <a:endParaRPr lang="en-US" sz="1400" i="0"/>
          </a:p>
        </p:txBody>
      </p:sp>
      <p:pic>
        <p:nvPicPr>
          <p:cNvPr id="11" name="Picture 4"/>
          <p:cNvPicPr>
            <a:picLocks noChangeAspect="1" noChangeArrowheads="1"/>
          </p:cNvPicPr>
          <p:nvPr/>
        </p:nvPicPr>
        <p:blipFill>
          <a:blip r:embed="rId3"/>
          <a:srcRect l="65732"/>
          <a:stretch>
            <a:fillRect/>
          </a:stretch>
        </p:blipFill>
        <p:spPr bwMode="auto">
          <a:xfrm>
            <a:off x="6715140" y="1595434"/>
            <a:ext cx="1862112" cy="1333500"/>
          </a:xfrm>
          <a:prstGeom prst="rect">
            <a:avLst/>
          </a:prstGeom>
          <a:solidFill>
            <a:schemeClr val="accent1"/>
          </a:solidFill>
          <a:ln w="12700">
            <a:solidFill>
              <a:srgbClr val="7B00E4"/>
            </a:solidFill>
            <a:miter lim="800000"/>
            <a:headEnd/>
            <a:tailEnd/>
          </a:ln>
          <a:effectLst>
            <a:outerShdw dist="107763" dir="2700000" algn="ctr" rotWithShape="0">
              <a:schemeClr val="bg2"/>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6"/>
          <p:cNvPicPr>
            <a:picLocks noChangeAspect="1" noChangeArrowheads="1"/>
          </p:cNvPicPr>
          <p:nvPr/>
        </p:nvPicPr>
        <p:blipFill>
          <a:blip r:embed="rId4"/>
          <a:srcRect/>
          <a:stretch>
            <a:fillRect/>
          </a:stretch>
        </p:blipFill>
        <p:spPr bwMode="auto">
          <a:xfrm>
            <a:off x="4211638" y="981075"/>
            <a:ext cx="3455987" cy="2300288"/>
          </a:xfrm>
          <a:prstGeom prst="rect">
            <a:avLst/>
          </a:prstGeom>
          <a:noFill/>
          <a:ln w="12700">
            <a:noFill/>
            <a:miter lim="800000"/>
            <a:headEnd/>
            <a:tailEnd/>
          </a:ln>
        </p:spPr>
      </p:pic>
      <p:pic>
        <p:nvPicPr>
          <p:cNvPr id="9220" name="Picture 15"/>
          <p:cNvPicPr>
            <a:picLocks noChangeAspect="1" noChangeArrowheads="1"/>
          </p:cNvPicPr>
          <p:nvPr/>
        </p:nvPicPr>
        <p:blipFill>
          <a:blip r:embed="rId5"/>
          <a:srcRect/>
          <a:stretch>
            <a:fillRect/>
          </a:stretch>
        </p:blipFill>
        <p:spPr bwMode="auto">
          <a:xfrm>
            <a:off x="468313" y="908050"/>
            <a:ext cx="3816350" cy="2540000"/>
          </a:xfrm>
          <a:prstGeom prst="rect">
            <a:avLst/>
          </a:prstGeom>
          <a:noFill/>
          <a:ln w="12700">
            <a:noFill/>
            <a:miter lim="800000"/>
            <a:headEnd/>
            <a:tailEnd/>
          </a:ln>
        </p:spPr>
      </p:pic>
      <p:sp>
        <p:nvSpPr>
          <p:cNvPr id="1052676" name="Rectangle 4"/>
          <p:cNvSpPr>
            <a:spLocks noGrp="1" noChangeArrowheads="1"/>
          </p:cNvSpPr>
          <p:nvPr>
            <p:ph type="title"/>
          </p:nvPr>
        </p:nvSpPr>
        <p:spPr/>
        <p:txBody>
          <a:bodyPr/>
          <a:lstStyle/>
          <a:p>
            <a:pPr>
              <a:defRPr/>
            </a:pPr>
            <a:r>
              <a:rPr lang="en-GB" sz="2400" smtClean="0"/>
              <a:t>Luminosity evolution: Nominal scheme</a:t>
            </a:r>
            <a:endParaRPr lang="en-US" sz="2400" smtClean="0"/>
          </a:p>
        </p:txBody>
      </p:sp>
      <p:graphicFrame>
        <p:nvGraphicFramePr>
          <p:cNvPr id="9218" name="Object 8"/>
          <p:cNvGraphicFramePr>
            <a:graphicFrameLocks noChangeAspect="1"/>
          </p:cNvGraphicFramePr>
          <p:nvPr>
            <p:ph idx="1"/>
          </p:nvPr>
        </p:nvGraphicFramePr>
        <p:xfrm>
          <a:off x="3059113" y="3357563"/>
          <a:ext cx="3073400" cy="317500"/>
        </p:xfrm>
        <a:graphic>
          <a:graphicData uri="http://schemas.openxmlformats.org/presentationml/2006/ole">
            <p:oleObj spid="_x0000_s98306" name="Equation" r:id="rId6" imgW="3073320" imgH="317160" progId="">
              <p:embed/>
            </p:oleObj>
          </a:graphicData>
        </a:graphic>
      </p:graphicFrame>
      <p:sp>
        <p:nvSpPr>
          <p:cNvPr id="9222" name="Text Box 10"/>
          <p:cNvSpPr txBox="1">
            <a:spLocks noChangeArrowheads="1"/>
          </p:cNvSpPr>
          <p:nvPr/>
        </p:nvSpPr>
        <p:spPr bwMode="auto">
          <a:xfrm>
            <a:off x="179388" y="3716338"/>
            <a:ext cx="1800225" cy="1739900"/>
          </a:xfrm>
          <a:prstGeom prst="rect">
            <a:avLst/>
          </a:prstGeom>
          <a:noFill/>
          <a:ln w="12700">
            <a:noFill/>
            <a:miter lim="800000"/>
            <a:headEnd/>
            <a:tailEnd/>
          </a:ln>
        </p:spPr>
        <p:txBody>
          <a:bodyPr>
            <a:spAutoFit/>
          </a:bodyPr>
          <a:lstStyle/>
          <a:p>
            <a:r>
              <a:rPr lang="en-GB" sz="1800"/>
              <a:t>An “ideal” fill, starting from design parameters giving nominal luminosity.</a:t>
            </a:r>
            <a:endParaRPr lang="en-US" sz="1800"/>
          </a:p>
        </p:txBody>
      </p:sp>
      <p:sp>
        <p:nvSpPr>
          <p:cNvPr id="9223" name="Text Box 11"/>
          <p:cNvSpPr txBox="1">
            <a:spLocks noChangeArrowheads="1"/>
          </p:cNvSpPr>
          <p:nvPr/>
        </p:nvSpPr>
        <p:spPr bwMode="auto">
          <a:xfrm>
            <a:off x="4714875" y="2205038"/>
            <a:ext cx="1584325" cy="701675"/>
          </a:xfrm>
          <a:prstGeom prst="rect">
            <a:avLst/>
          </a:prstGeom>
          <a:noFill/>
          <a:ln w="12700">
            <a:noFill/>
            <a:miter lim="800000"/>
            <a:headEnd/>
            <a:tailEnd/>
          </a:ln>
        </p:spPr>
        <p:txBody>
          <a:bodyPr>
            <a:spAutoFit/>
          </a:bodyPr>
          <a:lstStyle/>
          <a:p>
            <a:r>
              <a:rPr lang="en-GB"/>
              <a:t>Particles per bunch</a:t>
            </a:r>
            <a:endParaRPr lang="en-US"/>
          </a:p>
        </p:txBody>
      </p:sp>
      <p:sp>
        <p:nvSpPr>
          <p:cNvPr id="9224" name="Text Box 14"/>
          <p:cNvSpPr txBox="1">
            <a:spLocks noChangeArrowheads="1"/>
          </p:cNvSpPr>
          <p:nvPr/>
        </p:nvSpPr>
        <p:spPr bwMode="auto">
          <a:xfrm>
            <a:off x="1116013" y="2276475"/>
            <a:ext cx="1584325" cy="701675"/>
          </a:xfrm>
          <a:prstGeom prst="rect">
            <a:avLst/>
          </a:prstGeom>
          <a:noFill/>
          <a:ln w="12700">
            <a:noFill/>
            <a:miter lim="800000"/>
            <a:headEnd/>
            <a:tailEnd/>
          </a:ln>
        </p:spPr>
        <p:txBody>
          <a:bodyPr>
            <a:spAutoFit/>
          </a:bodyPr>
          <a:lstStyle/>
          <a:p>
            <a:r>
              <a:rPr lang="en-GB"/>
              <a:t>Transverse emittance</a:t>
            </a:r>
            <a:endParaRPr lang="en-US"/>
          </a:p>
        </p:txBody>
      </p:sp>
      <p:pic>
        <p:nvPicPr>
          <p:cNvPr id="9225" name="Picture 17"/>
          <p:cNvPicPr>
            <a:picLocks noChangeAspect="1" noChangeArrowheads="1"/>
          </p:cNvPicPr>
          <p:nvPr/>
        </p:nvPicPr>
        <p:blipFill>
          <a:blip r:embed="rId7"/>
          <a:srcRect/>
          <a:stretch>
            <a:fillRect/>
          </a:stretch>
        </p:blipFill>
        <p:spPr bwMode="auto">
          <a:xfrm>
            <a:off x="2195513" y="3573463"/>
            <a:ext cx="4278312" cy="2847975"/>
          </a:xfrm>
          <a:prstGeom prst="rect">
            <a:avLst/>
          </a:prstGeom>
          <a:noFill/>
          <a:ln w="12700">
            <a:noFill/>
            <a:miter lim="800000"/>
            <a:headEnd/>
            <a:tailEnd/>
          </a:ln>
        </p:spPr>
      </p:pic>
      <p:sp>
        <p:nvSpPr>
          <p:cNvPr id="9226" name="Text Box 18"/>
          <p:cNvSpPr txBox="1">
            <a:spLocks noChangeArrowheads="1"/>
          </p:cNvSpPr>
          <p:nvPr/>
        </p:nvSpPr>
        <p:spPr bwMode="auto">
          <a:xfrm>
            <a:off x="2843213" y="5516563"/>
            <a:ext cx="1584325" cy="396875"/>
          </a:xfrm>
          <a:prstGeom prst="rect">
            <a:avLst/>
          </a:prstGeom>
          <a:noFill/>
          <a:ln w="12700">
            <a:noFill/>
            <a:miter lim="800000"/>
            <a:headEnd/>
            <a:tailEnd/>
          </a:ln>
        </p:spPr>
        <p:txBody>
          <a:bodyPr>
            <a:spAutoFit/>
          </a:bodyPr>
          <a:lstStyle/>
          <a:p>
            <a:r>
              <a:rPr lang="en-GB"/>
              <a:t>Luminosity</a:t>
            </a:r>
            <a:endParaRPr lang="en-US"/>
          </a:p>
        </p:txBody>
      </p:sp>
      <p:sp>
        <p:nvSpPr>
          <p:cNvPr id="1052691" name="Text Box 19"/>
          <p:cNvSpPr txBox="1">
            <a:spLocks noChangeArrowheads="1"/>
          </p:cNvSpPr>
          <p:nvPr/>
        </p:nvSpPr>
        <p:spPr bwMode="auto">
          <a:xfrm>
            <a:off x="6588125" y="3573463"/>
            <a:ext cx="2447925" cy="2308324"/>
          </a:xfrm>
          <a:prstGeom prst="rect">
            <a:avLst/>
          </a:prstGeom>
          <a:solidFill>
            <a:srgbClr val="FAFD00"/>
          </a:solidFill>
          <a:ln w="12700">
            <a:noFill/>
            <a:miter lim="800000"/>
            <a:headEnd/>
            <a:tailEnd/>
          </a:ln>
          <a:effectLst/>
        </p:spPr>
        <p:txBody>
          <a:bodyPr>
            <a:spAutoFit/>
          </a:bodyPr>
          <a:lstStyle/>
          <a:p>
            <a:pPr>
              <a:defRPr/>
            </a:pPr>
            <a:r>
              <a:rPr kumimoji="1" lang="en-US" sz="2400" dirty="0">
                <a:effectLst>
                  <a:outerShdw blurRad="38100" dist="38100" dir="2700000" algn="tl">
                    <a:srgbClr val="000000"/>
                  </a:outerShdw>
                </a:effectLst>
              </a:rPr>
              <a:t>Increasing number of experiments reduces beam and luminosity lifetime.</a:t>
            </a:r>
            <a:endParaRPr lang="en-US" sz="2400" dirty="0"/>
          </a:p>
        </p:txBody>
      </p:sp>
      <p:sp>
        <p:nvSpPr>
          <p:cNvPr id="9228" name="Line 20"/>
          <p:cNvSpPr>
            <a:spLocks noChangeShapeType="1"/>
          </p:cNvSpPr>
          <p:nvPr/>
        </p:nvSpPr>
        <p:spPr bwMode="auto">
          <a:xfrm>
            <a:off x="5580063" y="1989138"/>
            <a:ext cx="2232025" cy="0"/>
          </a:xfrm>
          <a:prstGeom prst="line">
            <a:avLst/>
          </a:prstGeom>
          <a:noFill/>
          <a:ln w="57150">
            <a:solidFill>
              <a:srgbClr val="33CC33"/>
            </a:solidFill>
            <a:round/>
            <a:headEnd/>
            <a:tailEnd/>
          </a:ln>
        </p:spPr>
        <p:txBody>
          <a:bodyPr>
            <a:spAutoFit/>
          </a:bodyPr>
          <a:lstStyle/>
          <a:p>
            <a:endParaRPr lang="en-US"/>
          </a:p>
        </p:txBody>
      </p:sp>
      <p:sp>
        <p:nvSpPr>
          <p:cNvPr id="9229" name="Text Box 21"/>
          <p:cNvSpPr txBox="1">
            <a:spLocks noChangeArrowheads="1"/>
          </p:cNvSpPr>
          <p:nvPr/>
        </p:nvSpPr>
        <p:spPr bwMode="auto">
          <a:xfrm>
            <a:off x="7812088" y="1538288"/>
            <a:ext cx="1152525" cy="882650"/>
          </a:xfrm>
          <a:prstGeom prst="rect">
            <a:avLst/>
          </a:prstGeom>
          <a:noFill/>
          <a:ln w="57150" algn="ctr">
            <a:solidFill>
              <a:srgbClr val="33CC33"/>
            </a:solidFill>
            <a:miter lim="800000"/>
            <a:headEnd/>
            <a:tailEnd/>
          </a:ln>
        </p:spPr>
        <p:txBody>
          <a:bodyPr>
            <a:spAutoFit/>
          </a:bodyPr>
          <a:lstStyle/>
          <a:p>
            <a:r>
              <a:rPr lang="en-GB" sz="1600">
                <a:solidFill>
                  <a:srgbClr val="33CC33"/>
                </a:solidFill>
              </a:rPr>
              <a:t>BPM visibility threshold</a:t>
            </a:r>
            <a:endParaRPr lang="en-US" sz="1600">
              <a:solidFill>
                <a:srgbClr val="33CC33"/>
              </a:solidFill>
            </a:endParaRPr>
          </a:p>
        </p:txBody>
      </p:sp>
      <p:sp>
        <p:nvSpPr>
          <p:cNvPr id="9230" name="Date Placeholder 15"/>
          <p:cNvSpPr>
            <a:spLocks noGrp="1"/>
          </p:cNvSpPr>
          <p:nvPr>
            <p:ph type="dt" sz="quarter" idx="10"/>
          </p:nvPr>
        </p:nvSpPr>
        <p:spPr>
          <a:noFill/>
        </p:spPr>
        <p:txBody>
          <a:bodyPr/>
          <a:lstStyle/>
          <a:p>
            <a:r>
              <a:rPr lang="en-US" smtClean="0"/>
              <a:t>J.M. Jowett, Quark Matter 2008, Jaipur, 7 February 2008</a:t>
            </a:r>
            <a:endParaRPr lang="en-GB"/>
          </a:p>
        </p:txBody>
      </p:sp>
      <p:sp>
        <p:nvSpPr>
          <p:cNvPr id="15" name="Slide Number Placeholder 14"/>
          <p:cNvSpPr>
            <a:spLocks noGrp="1"/>
          </p:cNvSpPr>
          <p:nvPr>
            <p:ph type="sldNum" sz="quarter" idx="12"/>
          </p:nvPr>
        </p:nvSpPr>
        <p:spPr/>
        <p:txBody>
          <a:bodyPr/>
          <a:lstStyle/>
          <a:p>
            <a:pPr>
              <a:defRPr/>
            </a:pPr>
            <a:fld id="{FF419886-A263-4573-B6CC-F16670ACABA4}" type="slidenum">
              <a:rPr lang="en-GB" smtClean="0"/>
              <a:pPr>
                <a:defRPr/>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0" name="Rectangle 8"/>
          <p:cNvSpPr>
            <a:spLocks noGrp="1" noChangeArrowheads="1"/>
          </p:cNvSpPr>
          <p:nvPr>
            <p:ph type="title"/>
          </p:nvPr>
        </p:nvSpPr>
        <p:spPr/>
        <p:txBody>
          <a:bodyPr/>
          <a:lstStyle/>
          <a:p>
            <a:pPr>
              <a:defRPr/>
            </a:pPr>
            <a:r>
              <a:rPr lang="en-GB" sz="2400" smtClean="0"/>
              <a:t>Example: average luminosity</a:t>
            </a:r>
            <a:endParaRPr lang="en-US" sz="2400" smtClean="0"/>
          </a:p>
        </p:txBody>
      </p:sp>
      <p:pic>
        <p:nvPicPr>
          <p:cNvPr id="10244" name="Picture 5"/>
          <p:cNvPicPr>
            <a:picLocks noChangeAspect="1" noChangeArrowheads="1"/>
          </p:cNvPicPr>
          <p:nvPr/>
        </p:nvPicPr>
        <p:blipFill>
          <a:blip r:embed="rId4"/>
          <a:srcRect/>
          <a:stretch>
            <a:fillRect/>
          </a:stretch>
        </p:blipFill>
        <p:spPr bwMode="auto">
          <a:xfrm>
            <a:off x="3635375" y="2133600"/>
            <a:ext cx="4738688" cy="2917825"/>
          </a:xfrm>
          <a:prstGeom prst="rect">
            <a:avLst/>
          </a:prstGeom>
          <a:noFill/>
          <a:ln w="12700">
            <a:noFill/>
            <a:miter lim="800000"/>
            <a:headEnd/>
            <a:tailEnd/>
          </a:ln>
        </p:spPr>
      </p:pic>
      <p:sp>
        <p:nvSpPr>
          <p:cNvPr id="1047558" name="Text Box 6"/>
          <p:cNvSpPr txBox="1">
            <a:spLocks noChangeArrowheads="1"/>
          </p:cNvSpPr>
          <p:nvPr/>
        </p:nvSpPr>
        <p:spPr bwMode="auto">
          <a:xfrm>
            <a:off x="395288" y="1989138"/>
            <a:ext cx="2663825" cy="2682875"/>
          </a:xfrm>
          <a:prstGeom prst="rect">
            <a:avLst/>
          </a:prstGeom>
          <a:solidFill>
            <a:srgbClr val="FCFEB9"/>
          </a:solidFill>
          <a:ln w="12700">
            <a:noFill/>
            <a:miter lim="800000"/>
            <a:headEnd/>
            <a:tailEnd/>
          </a:ln>
          <a:effectLst>
            <a:outerShdw dist="107763" dir="2700000" algn="ctr" rotWithShape="0">
              <a:schemeClr val="bg2">
                <a:alpha val="50000"/>
              </a:schemeClr>
            </a:outerShdw>
          </a:effectLst>
        </p:spPr>
        <p:txBody>
          <a:bodyPr>
            <a:spAutoFit/>
          </a:bodyPr>
          <a:lstStyle/>
          <a:p>
            <a:pPr>
              <a:defRPr/>
            </a:pPr>
            <a:r>
              <a:rPr lang="en-GB"/>
              <a:t>Average luminosity with 3h turn-around time, in ideal fills starting from nominal initial luminosity.</a:t>
            </a:r>
          </a:p>
          <a:p>
            <a:pPr>
              <a:defRPr/>
            </a:pPr>
            <a:r>
              <a:rPr lang="en-GB"/>
              <a:t>Maximum of curve gives optimum fill length.</a:t>
            </a:r>
            <a:endParaRPr lang="en-US"/>
          </a:p>
        </p:txBody>
      </p:sp>
      <p:graphicFrame>
        <p:nvGraphicFramePr>
          <p:cNvPr id="10242" name="Object 7"/>
          <p:cNvGraphicFramePr>
            <a:graphicFrameLocks noChangeAspect="1"/>
          </p:cNvGraphicFramePr>
          <p:nvPr>
            <p:ph idx="1"/>
          </p:nvPr>
        </p:nvGraphicFramePr>
        <p:xfrm>
          <a:off x="4859338" y="5300663"/>
          <a:ext cx="3073400" cy="317500"/>
        </p:xfrm>
        <a:graphic>
          <a:graphicData uri="http://schemas.openxmlformats.org/presentationml/2006/ole">
            <p:oleObj spid="_x0000_s99330" name="Equation" r:id="rId5" imgW="3073320" imgH="317160" progId="">
              <p:embed/>
            </p:oleObj>
          </a:graphicData>
        </a:graphic>
      </p:graphicFrame>
      <p:sp>
        <p:nvSpPr>
          <p:cNvPr id="10246" name="Text Box 10"/>
          <p:cNvSpPr txBox="1">
            <a:spLocks noChangeArrowheads="1"/>
          </p:cNvSpPr>
          <p:nvPr/>
        </p:nvSpPr>
        <p:spPr bwMode="auto">
          <a:xfrm>
            <a:off x="900113" y="1125538"/>
            <a:ext cx="7272337" cy="701675"/>
          </a:xfrm>
          <a:prstGeom prst="rect">
            <a:avLst/>
          </a:prstGeom>
          <a:noFill/>
          <a:ln w="12700">
            <a:noFill/>
            <a:miter lim="800000"/>
            <a:headEnd/>
            <a:tailEnd/>
          </a:ln>
        </p:spPr>
        <p:txBody>
          <a:bodyPr>
            <a:spAutoFit/>
          </a:bodyPr>
          <a:lstStyle/>
          <a:p>
            <a:r>
              <a:rPr lang="en-GB"/>
              <a:t>Average luminosity depends strongly on time taken to dump, recycle, refill, ramp and re-tune machine for collisions.</a:t>
            </a:r>
            <a:endParaRPr lang="en-US"/>
          </a:p>
        </p:txBody>
      </p:sp>
      <p:sp>
        <p:nvSpPr>
          <p:cNvPr id="10247" name="Text Box 12"/>
          <p:cNvSpPr txBox="1">
            <a:spLocks noChangeArrowheads="1"/>
          </p:cNvSpPr>
          <p:nvPr/>
        </p:nvSpPr>
        <p:spPr bwMode="auto">
          <a:xfrm>
            <a:off x="323850" y="5373688"/>
            <a:ext cx="3384550" cy="825500"/>
          </a:xfrm>
          <a:prstGeom prst="rect">
            <a:avLst/>
          </a:prstGeom>
          <a:noFill/>
          <a:ln w="12700">
            <a:noFill/>
            <a:miter lim="800000"/>
            <a:headEnd/>
            <a:tailEnd/>
          </a:ln>
        </p:spPr>
        <p:txBody>
          <a:bodyPr>
            <a:spAutoFit/>
          </a:bodyPr>
          <a:lstStyle/>
          <a:p>
            <a:r>
              <a:rPr lang="en-US" sz="1600"/>
              <a:t>Beams will probably be dumped to maximise average </a:t>
            </a:r>
            <a:r>
              <a:rPr lang="en-US" sz="1600" i="1"/>
              <a:t>L </a:t>
            </a:r>
            <a:r>
              <a:rPr lang="en-US" sz="1600"/>
              <a:t> </a:t>
            </a:r>
            <a:r>
              <a:rPr lang="en-US" sz="1600" b="1"/>
              <a:t>before</a:t>
            </a:r>
            <a:r>
              <a:rPr lang="en-US" sz="1600"/>
              <a:t> BPM visibility threshold is reached. </a:t>
            </a:r>
          </a:p>
        </p:txBody>
      </p:sp>
      <p:sp>
        <p:nvSpPr>
          <p:cNvPr id="10248" name="Date Placeholder 9"/>
          <p:cNvSpPr>
            <a:spLocks noGrp="1"/>
          </p:cNvSpPr>
          <p:nvPr>
            <p:ph type="dt" sz="quarter" idx="10"/>
          </p:nvPr>
        </p:nvSpPr>
        <p:spPr>
          <a:noFill/>
        </p:spPr>
        <p:txBody>
          <a:bodyPr/>
          <a:lstStyle/>
          <a:p>
            <a:r>
              <a:rPr lang="en-US" smtClean="0"/>
              <a:t>J.M. Jowett, Quark Matter 2008, Jaipur, 7 February 2008</a:t>
            </a:r>
            <a:endParaRPr lang="en-GB"/>
          </a:p>
        </p:txBody>
      </p:sp>
      <p:sp>
        <p:nvSpPr>
          <p:cNvPr id="9" name="Slide Number Placeholder 8"/>
          <p:cNvSpPr>
            <a:spLocks noGrp="1"/>
          </p:cNvSpPr>
          <p:nvPr>
            <p:ph type="sldNum" sz="quarter" idx="12"/>
          </p:nvPr>
        </p:nvSpPr>
        <p:spPr/>
        <p:txBody>
          <a:bodyPr/>
          <a:lstStyle/>
          <a:p>
            <a:pPr>
              <a:defRPr/>
            </a:pPr>
            <a:fld id="{FF419886-A263-4573-B6CC-F16670ACABA4}"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pPr>
              <a:defRPr/>
            </a:pPr>
            <a:r>
              <a:rPr lang="en-US" sz="2400" smtClean="0"/>
              <a:t>Commissioning Pb-Pb in the LHC Main Rings</a:t>
            </a:r>
          </a:p>
        </p:txBody>
      </p:sp>
      <p:sp>
        <p:nvSpPr>
          <p:cNvPr id="1145859" name="Rectangle 3"/>
          <p:cNvSpPr>
            <a:spLocks noGrp="1" noChangeArrowheads="1"/>
          </p:cNvSpPr>
          <p:nvPr>
            <p:ph type="body" idx="1"/>
          </p:nvPr>
        </p:nvSpPr>
        <p:spPr/>
        <p:txBody>
          <a:bodyPr>
            <a:normAutofit lnSpcReduction="10000"/>
          </a:bodyPr>
          <a:lstStyle/>
          <a:p>
            <a:pPr>
              <a:defRPr/>
            </a:pPr>
            <a:r>
              <a:rPr lang="en-US" dirty="0" smtClean="0"/>
              <a:t>Basic principle: </a:t>
            </a:r>
            <a:r>
              <a:rPr lang="en-US" i="1" dirty="0" smtClean="0"/>
              <a:t>Make the absolute minimum of changes to the working p-p configuration</a:t>
            </a:r>
          </a:p>
          <a:p>
            <a:pPr lvl="1">
              <a:defRPr/>
            </a:pPr>
            <a:r>
              <a:rPr lang="en-US" dirty="0" smtClean="0">
                <a:solidFill>
                  <a:srgbClr val="FF0000"/>
                </a:solidFill>
              </a:rPr>
              <a:t>Magne</a:t>
            </a:r>
            <a:r>
              <a:rPr lang="en-US" altLang="moh-CA" dirty="0" smtClean="0">
                <a:solidFill>
                  <a:srgbClr val="FF0000"/>
                </a:solidFill>
              </a:rPr>
              <a:t>t</a:t>
            </a:r>
            <a:r>
              <a:rPr lang="en-US" dirty="0" smtClean="0">
                <a:solidFill>
                  <a:srgbClr val="FF0000"/>
                </a:solidFill>
              </a:rPr>
              <a:t>ically identical</a:t>
            </a:r>
            <a:r>
              <a:rPr lang="en-US" dirty="0" smtClean="0"/>
              <a:t> transfer, injection, ramp, squeeze of IP1, IP5</a:t>
            </a:r>
          </a:p>
          <a:p>
            <a:pPr lvl="1">
              <a:defRPr/>
            </a:pPr>
            <a:r>
              <a:rPr lang="en-US" dirty="0" smtClean="0"/>
              <a:t>Same beam sizes</a:t>
            </a:r>
          </a:p>
          <a:p>
            <a:pPr lvl="1">
              <a:defRPr/>
            </a:pPr>
            <a:r>
              <a:rPr lang="en-US" dirty="0" smtClean="0"/>
              <a:t>Different RF frequency swing, </a:t>
            </a:r>
          </a:p>
          <a:p>
            <a:pPr lvl="1">
              <a:defRPr/>
            </a:pPr>
            <a:r>
              <a:rPr lang="en-US" dirty="0" smtClean="0"/>
              <a:t>Add squeeze of IP2 for ALICE</a:t>
            </a:r>
          </a:p>
          <a:p>
            <a:pPr>
              <a:defRPr/>
            </a:pPr>
            <a:r>
              <a:rPr lang="en-US" dirty="0" smtClean="0"/>
              <a:t>Requirements</a:t>
            </a:r>
          </a:p>
          <a:p>
            <a:pPr lvl="1">
              <a:defRPr/>
            </a:pPr>
            <a:r>
              <a:rPr lang="en-GB" dirty="0" smtClean="0"/>
              <a:t>LHC works reasonably well with protons</a:t>
            </a:r>
            <a:endParaRPr lang="en-US" dirty="0" smtClean="0"/>
          </a:p>
          <a:p>
            <a:pPr lvl="1">
              <a:defRPr/>
            </a:pPr>
            <a:r>
              <a:rPr lang="en-US" dirty="0" smtClean="0"/>
              <a:t>Ion injector chain ready with Early Beam (lead time!)</a:t>
            </a:r>
          </a:p>
          <a:p>
            <a:pPr>
              <a:defRPr/>
            </a:pPr>
            <a:r>
              <a:rPr lang="en-US" dirty="0" smtClean="0"/>
              <a:t>After Early scheme push up number of bunches towards Nominal</a:t>
            </a:r>
          </a:p>
          <a:p>
            <a:pPr lvl="1">
              <a:defRPr/>
            </a:pPr>
            <a:r>
              <a:rPr lang="en-US" dirty="0" smtClean="0"/>
              <a:t>always </a:t>
            </a:r>
            <a:r>
              <a:rPr lang="en-US" dirty="0" err="1" smtClean="0"/>
              <a:t>maximising</a:t>
            </a:r>
            <a:r>
              <a:rPr lang="en-US" dirty="0" smtClean="0"/>
              <a:t> bunch current</a:t>
            </a:r>
          </a:p>
        </p:txBody>
      </p:sp>
      <p:sp>
        <p:nvSpPr>
          <p:cNvPr id="25604"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p:txBody>
          <a:bodyPr/>
          <a:lstStyle/>
          <a:p>
            <a:pPr>
              <a:defRPr/>
            </a:pPr>
            <a:r>
              <a:rPr lang="en-US" sz="2400" dirty="0" smtClean="0"/>
              <a:t>How long will it take?</a:t>
            </a:r>
          </a:p>
        </p:txBody>
      </p:sp>
      <p:sp>
        <p:nvSpPr>
          <p:cNvPr id="1147907" name="Rectangle 3"/>
          <p:cNvSpPr>
            <a:spLocks noGrp="1" noChangeArrowheads="1"/>
          </p:cNvSpPr>
          <p:nvPr>
            <p:ph type="body" idx="1"/>
          </p:nvPr>
        </p:nvSpPr>
        <p:spPr/>
        <p:txBody>
          <a:bodyPr/>
          <a:lstStyle/>
          <a:p>
            <a:pPr>
              <a:defRPr/>
            </a:pPr>
            <a:r>
              <a:rPr lang="en-US" dirty="0" smtClean="0"/>
              <a:t>This will be a </a:t>
            </a:r>
            <a:r>
              <a:rPr lang="en-US" i="1" dirty="0" smtClean="0"/>
              <a:t>hot-switch</a:t>
            </a:r>
            <a:r>
              <a:rPr lang="en-US" dirty="0" smtClean="0"/>
              <a:t>, done when the LHC is already operational with protons </a:t>
            </a:r>
          </a:p>
          <a:p>
            <a:pPr lvl="1">
              <a:defRPr/>
            </a:pPr>
            <a:r>
              <a:rPr lang="en-US" i="1" dirty="0" smtClean="0"/>
              <a:t>Not  </a:t>
            </a:r>
            <a:r>
              <a:rPr lang="en-US" dirty="0" smtClean="0"/>
              <a:t>a start-up from shutdown</a:t>
            </a:r>
          </a:p>
          <a:p>
            <a:pPr>
              <a:defRPr/>
            </a:pPr>
            <a:r>
              <a:rPr lang="en-US" dirty="0" smtClean="0"/>
              <a:t>Previous experience of species-switch:</a:t>
            </a:r>
          </a:p>
          <a:p>
            <a:pPr lvl="1">
              <a:defRPr/>
            </a:pPr>
            <a:r>
              <a:rPr lang="en-US" dirty="0" smtClean="0"/>
              <a:t>RHIC several times, typically from ions to p-p, with 1 week setup + 1 week </a:t>
            </a:r>
            <a:r>
              <a:rPr lang="en-US" dirty="0" err="1" smtClean="0"/>
              <a:t>performance“ramp</a:t>
            </a:r>
            <a:r>
              <a:rPr lang="en-US" dirty="0" smtClean="0"/>
              <a:t>-up”</a:t>
            </a:r>
          </a:p>
          <a:p>
            <a:pPr lvl="2">
              <a:defRPr/>
            </a:pPr>
            <a:r>
              <a:rPr lang="en-US" dirty="0" smtClean="0"/>
              <a:t>More complicated optics changes than LHC (injection is below transition with ions, above with protons) </a:t>
            </a:r>
          </a:p>
          <a:p>
            <a:pPr lvl="2">
              <a:defRPr/>
            </a:pPr>
            <a:r>
              <a:rPr lang="en-US" dirty="0" smtClean="0"/>
              <a:t>Protons are polarized</a:t>
            </a:r>
          </a:p>
          <a:p>
            <a:pPr lvl="1">
              <a:defRPr/>
            </a:pPr>
            <a:r>
              <a:rPr lang="en-US" dirty="0" smtClean="0"/>
              <a:t>Done a few times with CERN ISR, late 1970s</a:t>
            </a:r>
          </a:p>
          <a:p>
            <a:pPr lvl="2">
              <a:defRPr/>
            </a:pPr>
            <a:r>
              <a:rPr lang="en-GB" dirty="0" smtClean="0"/>
              <a:t>Went very quickly (&lt; 1 day), because </a:t>
            </a:r>
            <a:r>
              <a:rPr lang="en-GB" dirty="0" smtClean="0">
                <a:solidFill>
                  <a:srgbClr val="FF0000"/>
                </a:solidFill>
              </a:rPr>
              <a:t>magnetically identical</a:t>
            </a:r>
            <a:r>
              <a:rPr lang="en-GB" dirty="0" smtClean="0"/>
              <a:t> </a:t>
            </a:r>
            <a:endParaRPr lang="en-US" dirty="0" smtClean="0"/>
          </a:p>
          <a:p>
            <a:pPr lvl="2">
              <a:defRPr/>
            </a:pPr>
            <a:r>
              <a:rPr lang="en-US" dirty="0" smtClean="0"/>
              <a:t>LHC closer to ISR than RHIC from this point of view</a:t>
            </a:r>
          </a:p>
        </p:txBody>
      </p:sp>
      <p:sp>
        <p:nvSpPr>
          <p:cNvPr id="26628"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Beyond Baseline </a:t>
            </a:r>
            <a:r>
              <a:rPr lang="en-GB" dirty="0" err="1" smtClean="0"/>
              <a:t>Pb-Pb</a:t>
            </a:r>
            <a:r>
              <a:rPr lang="en-GB" dirty="0" smtClean="0"/>
              <a:t> Collisions</a:t>
            </a:r>
            <a:endParaRPr lang="en-US" dirty="0"/>
          </a:p>
        </p:txBody>
      </p:sp>
      <p:sp>
        <p:nvSpPr>
          <p:cNvPr id="3" name="Content Placeholder 2"/>
          <p:cNvSpPr>
            <a:spLocks noGrp="1"/>
          </p:cNvSpPr>
          <p:nvPr>
            <p:ph idx="1"/>
          </p:nvPr>
        </p:nvSpPr>
        <p:spPr/>
        <p:txBody>
          <a:bodyPr/>
          <a:lstStyle/>
          <a:p>
            <a:pPr>
              <a:defRPr/>
            </a:pPr>
            <a:r>
              <a:rPr lang="en-GB" dirty="0" smtClean="0"/>
              <a:t>Further stages not yet scheduled within CERN programme:</a:t>
            </a:r>
          </a:p>
          <a:p>
            <a:pPr lvl="1">
              <a:defRPr/>
            </a:pPr>
            <a:r>
              <a:rPr lang="en-GB" dirty="0" smtClean="0"/>
              <a:t>p-</a:t>
            </a:r>
            <a:r>
              <a:rPr lang="en-GB" dirty="0" err="1" smtClean="0"/>
              <a:t>Pb</a:t>
            </a:r>
            <a:r>
              <a:rPr lang="en-GB" dirty="0" smtClean="0"/>
              <a:t>: preliminary study made (2005)</a:t>
            </a:r>
          </a:p>
          <a:p>
            <a:pPr lvl="2">
              <a:defRPr/>
            </a:pPr>
            <a:r>
              <a:rPr lang="en-GB" dirty="0" smtClean="0"/>
              <a:t>Injectors can do it.</a:t>
            </a:r>
          </a:p>
          <a:p>
            <a:pPr lvl="2">
              <a:defRPr/>
            </a:pPr>
            <a:r>
              <a:rPr lang="en-GB" dirty="0" smtClean="0"/>
              <a:t>Concerns about different revolution frequencies, moving beam-beam encounters, in LHC (2 in 1 magnet) but effects seem weak enough</a:t>
            </a:r>
          </a:p>
          <a:p>
            <a:pPr lvl="1">
              <a:defRPr/>
            </a:pPr>
            <a:r>
              <a:rPr lang="en-GB" dirty="0" smtClean="0"/>
              <a:t>Lighter ions</a:t>
            </a:r>
          </a:p>
          <a:p>
            <a:pPr lvl="2">
              <a:defRPr/>
            </a:pPr>
            <a:r>
              <a:rPr lang="en-GB" dirty="0" smtClean="0"/>
              <a:t>Resources concentrated elsewhere so far.</a:t>
            </a:r>
          </a:p>
          <a:p>
            <a:pPr lvl="2">
              <a:defRPr/>
            </a:pPr>
            <a:r>
              <a:rPr lang="en-GB" dirty="0" smtClean="0"/>
              <a:t>Will take time and detailed scheduling together with other upgrades to LHC.</a:t>
            </a:r>
          </a:p>
          <a:p>
            <a:pPr>
              <a:defRPr/>
            </a:pPr>
            <a:endParaRPr lang="en-GB" dirty="0" smtClean="0"/>
          </a:p>
          <a:p>
            <a:pPr>
              <a:defRPr/>
            </a:pPr>
            <a:endParaRPr lang="en-US" dirty="0"/>
          </a:p>
        </p:txBody>
      </p:sp>
      <p:sp>
        <p:nvSpPr>
          <p:cNvPr id="27652"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descr="RHIC nucleon-pair luminosity delivered to PHENIX"/>
          <p:cNvPicPr>
            <a:picLocks noChangeAspect="1" noChangeArrowheads="1"/>
          </p:cNvPicPr>
          <p:nvPr/>
        </p:nvPicPr>
        <p:blipFill>
          <a:blip r:embed="rId3"/>
          <a:srcRect/>
          <a:stretch>
            <a:fillRect/>
          </a:stretch>
        </p:blipFill>
        <p:spPr bwMode="auto">
          <a:xfrm>
            <a:off x="142875" y="1000125"/>
            <a:ext cx="8215313" cy="5162550"/>
          </a:xfrm>
          <a:prstGeom prst="rect">
            <a:avLst/>
          </a:prstGeom>
          <a:noFill/>
          <a:ln w="9525">
            <a:noFill/>
            <a:miter lim="800000"/>
            <a:headEnd/>
            <a:tailEnd/>
          </a:ln>
        </p:spPr>
      </p:pic>
      <p:sp>
        <p:nvSpPr>
          <p:cNvPr id="1086467" name="Rectangle 3"/>
          <p:cNvSpPr>
            <a:spLocks noGrp="1" noChangeArrowheads="1"/>
          </p:cNvSpPr>
          <p:nvPr>
            <p:ph type="title"/>
          </p:nvPr>
        </p:nvSpPr>
        <p:spPr/>
        <p:txBody>
          <a:bodyPr/>
          <a:lstStyle/>
          <a:p>
            <a:pPr>
              <a:defRPr/>
            </a:pPr>
            <a:r>
              <a:rPr lang="en-GB" sz="2400" dirty="0" smtClean="0"/>
              <a:t>RHIC programme as a model for LHC?</a:t>
            </a:r>
            <a:endParaRPr lang="en-US" sz="2400" dirty="0" smtClean="0"/>
          </a:p>
        </p:txBody>
      </p:sp>
      <p:sp>
        <p:nvSpPr>
          <p:cNvPr id="1086476" name="AutoShape 12"/>
          <p:cNvSpPr>
            <a:spLocks noChangeArrowheads="1"/>
          </p:cNvSpPr>
          <p:nvPr/>
        </p:nvSpPr>
        <p:spPr bwMode="auto">
          <a:xfrm>
            <a:off x="7215188" y="825500"/>
            <a:ext cx="1925637" cy="4648200"/>
          </a:xfrm>
          <a:prstGeom prst="rightArrowCallout">
            <a:avLst>
              <a:gd name="adj1" fmla="val 73935"/>
              <a:gd name="adj2" fmla="val 73935"/>
              <a:gd name="adj3" fmla="val 16667"/>
              <a:gd name="adj4" fmla="val 66667"/>
            </a:avLst>
          </a:prstGeom>
          <a:solidFill>
            <a:srgbClr val="FDC0E5">
              <a:alpha val="41960"/>
            </a:srgbClr>
          </a:solidFill>
          <a:ln w="12700" cap="sq" algn="ctr">
            <a:solidFill>
              <a:schemeClr val="bg2"/>
            </a:solidFill>
            <a:miter lim="800000"/>
            <a:headEnd type="none" w="sm" len="sm"/>
            <a:tailEnd type="none" w="sm" len="sm"/>
          </a:ln>
        </p:spPr>
        <p:txBody>
          <a:bodyPr anchor="ctr">
            <a:spAutoFit/>
          </a:bodyPr>
          <a:lstStyle/>
          <a:p>
            <a:endParaRPr lang="en-GB" sz="1600" b="1">
              <a:solidFill>
                <a:schemeClr val="bg2"/>
              </a:solidFill>
            </a:endParaRPr>
          </a:p>
          <a:p>
            <a:endParaRPr lang="en-GB" sz="1600" b="1">
              <a:solidFill>
                <a:schemeClr val="bg2"/>
              </a:solidFill>
            </a:endParaRPr>
          </a:p>
          <a:p>
            <a:endParaRPr lang="en-GB" sz="1600" b="1">
              <a:solidFill>
                <a:schemeClr val="bg2"/>
              </a:solidFill>
            </a:endParaRPr>
          </a:p>
          <a:p>
            <a:r>
              <a:rPr lang="en-GB" sz="1600" b="1">
                <a:solidFill>
                  <a:schemeClr val="bg2"/>
                </a:solidFill>
              </a:rPr>
              <a:t>RHIC II,</a:t>
            </a:r>
          </a:p>
          <a:p>
            <a:r>
              <a:rPr lang="en-GB" sz="1600" b="1">
                <a:solidFill>
                  <a:schemeClr val="bg2"/>
                </a:solidFill>
              </a:rPr>
              <a:t>eRHIC</a:t>
            </a:r>
          </a:p>
          <a:p>
            <a:endParaRPr lang="en-GB" sz="1600" b="1">
              <a:solidFill>
                <a:schemeClr val="bg2"/>
              </a:solidFill>
            </a:endParaRPr>
          </a:p>
          <a:p>
            <a:endParaRPr lang="en-GB" sz="1600" b="1">
              <a:solidFill>
                <a:schemeClr val="bg2"/>
              </a:solidFill>
            </a:endParaRPr>
          </a:p>
          <a:p>
            <a:endParaRPr lang="en-GB" sz="1600" b="1">
              <a:solidFill>
                <a:schemeClr val="bg2"/>
              </a:solidFill>
            </a:endParaRPr>
          </a:p>
          <a:p>
            <a:r>
              <a:rPr lang="en-GB" sz="1600" b="1">
                <a:solidFill>
                  <a:schemeClr val="bg2"/>
                </a:solidFill>
              </a:rPr>
              <a:t>c.f. LHC longer-term upgrades, LHeC, … ?</a:t>
            </a:r>
          </a:p>
          <a:p>
            <a:endParaRPr lang="en-US" sz="1600" b="1">
              <a:solidFill>
                <a:schemeClr val="bg2"/>
              </a:solidFill>
            </a:endParaRPr>
          </a:p>
        </p:txBody>
      </p:sp>
      <p:sp>
        <p:nvSpPr>
          <p:cNvPr id="28677" name="Date Placeholder 12"/>
          <p:cNvSpPr>
            <a:spLocks noGrp="1"/>
          </p:cNvSpPr>
          <p:nvPr>
            <p:ph type="dt" sz="quarter" idx="10"/>
          </p:nvPr>
        </p:nvSpPr>
        <p:spPr>
          <a:noFill/>
        </p:spPr>
        <p:txBody>
          <a:bodyPr/>
          <a:lstStyle/>
          <a:p>
            <a:r>
              <a:rPr lang="en-US" smtClean="0"/>
              <a:t>J.M. Jowett, Quark Matter 2008, Jaipur, 7 February 2008</a:t>
            </a:r>
            <a:endParaRPr lang="en-GB"/>
          </a:p>
        </p:txBody>
      </p:sp>
      <p:sp>
        <p:nvSpPr>
          <p:cNvPr id="15" name="Oval 14"/>
          <p:cNvSpPr/>
          <p:nvPr/>
        </p:nvSpPr>
        <p:spPr bwMode="auto">
          <a:xfrm>
            <a:off x="1500188" y="2773363"/>
            <a:ext cx="1857375" cy="2727325"/>
          </a:xfrm>
          <a:prstGeom prst="ellipse">
            <a:avLst/>
          </a:prstGeom>
          <a:solidFill>
            <a:schemeClr val="accent1">
              <a:lumMod val="75000"/>
              <a:alpha val="61000"/>
            </a:schemeClr>
          </a:solidFill>
          <a:ln w="12700" cap="flat" cmpd="sng" algn="ctr">
            <a:noFill/>
            <a:prstDash val="solid"/>
            <a:round/>
            <a:headEnd type="none" w="med" len="med"/>
            <a:tailEnd type="none" w="med" len="med"/>
          </a:ln>
          <a:effectLst/>
        </p:spPr>
        <p:txBody>
          <a:bodyPr>
            <a:spAutoFit/>
          </a:bodyPr>
          <a:lstStyle/>
          <a:p>
            <a:pPr>
              <a:defRPr/>
            </a:pPr>
            <a:endParaRPr lang="en-GB" b="1" dirty="0">
              <a:solidFill>
                <a:schemeClr val="bg2"/>
              </a:solidFill>
            </a:endParaRPr>
          </a:p>
          <a:p>
            <a:pPr>
              <a:defRPr/>
            </a:pPr>
            <a:r>
              <a:rPr lang="en-GB" b="1" dirty="0">
                <a:solidFill>
                  <a:schemeClr val="bg2"/>
                </a:solidFill>
              </a:rPr>
              <a:t>c.f. LHC baseline </a:t>
            </a:r>
            <a:r>
              <a:rPr lang="en-GB" b="1" dirty="0" err="1">
                <a:solidFill>
                  <a:schemeClr val="bg2"/>
                </a:solidFill>
              </a:rPr>
              <a:t>Pb-Pb</a:t>
            </a:r>
            <a:endParaRPr lang="en-GB" b="1" dirty="0">
              <a:solidFill>
                <a:schemeClr val="bg2"/>
              </a:solidFill>
            </a:endParaRPr>
          </a:p>
          <a:p>
            <a:pPr>
              <a:defRPr/>
            </a:pPr>
            <a:endParaRPr lang="en-US" b="1" dirty="0">
              <a:solidFill>
                <a:schemeClr val="bg2"/>
              </a:solidFill>
            </a:endParaRPr>
          </a:p>
        </p:txBody>
      </p:sp>
      <p:sp>
        <p:nvSpPr>
          <p:cNvPr id="16" name="Oval 15"/>
          <p:cNvSpPr/>
          <p:nvPr/>
        </p:nvSpPr>
        <p:spPr bwMode="auto">
          <a:xfrm>
            <a:off x="3429000" y="2500313"/>
            <a:ext cx="3714750" cy="3159125"/>
          </a:xfrm>
          <a:prstGeom prst="ellipse">
            <a:avLst/>
          </a:prstGeom>
          <a:solidFill>
            <a:schemeClr val="accent1">
              <a:lumMod val="75000"/>
              <a:alpha val="61000"/>
            </a:schemeClr>
          </a:solidFill>
          <a:ln w="12700" cap="flat" cmpd="sng" algn="ctr">
            <a:noFill/>
            <a:prstDash val="solid"/>
            <a:round/>
            <a:headEnd type="none" w="med" len="med"/>
            <a:tailEnd type="none" w="med" len="med"/>
          </a:ln>
          <a:effectLst/>
        </p:spPr>
        <p:txBody>
          <a:bodyPr>
            <a:spAutoFit/>
          </a:bodyPr>
          <a:lstStyle/>
          <a:p>
            <a:pPr>
              <a:defRPr/>
            </a:pPr>
            <a:endParaRPr lang="en-GB" b="1" dirty="0">
              <a:solidFill>
                <a:schemeClr val="bg2"/>
              </a:solidFill>
            </a:endParaRPr>
          </a:p>
          <a:p>
            <a:pPr>
              <a:defRPr/>
            </a:pPr>
            <a:r>
              <a:rPr lang="en-GB" b="1" dirty="0">
                <a:solidFill>
                  <a:schemeClr val="bg2"/>
                </a:solidFill>
              </a:rPr>
              <a:t>c.f. LHC medium term upgrades: </a:t>
            </a:r>
            <a:br>
              <a:rPr lang="en-GB" b="1" dirty="0">
                <a:solidFill>
                  <a:schemeClr val="bg2"/>
                </a:solidFill>
              </a:rPr>
            </a:br>
            <a:r>
              <a:rPr lang="en-GB" b="1" dirty="0" err="1">
                <a:solidFill>
                  <a:schemeClr val="bg2"/>
                </a:solidFill>
              </a:rPr>
              <a:t>Pb</a:t>
            </a:r>
            <a:r>
              <a:rPr lang="en-GB" b="1" dirty="0">
                <a:solidFill>
                  <a:schemeClr val="bg2"/>
                </a:solidFill>
              </a:rPr>
              <a:t>-p, </a:t>
            </a:r>
            <a:br>
              <a:rPr lang="en-GB" b="1" dirty="0">
                <a:solidFill>
                  <a:schemeClr val="bg2"/>
                </a:solidFill>
              </a:rPr>
            </a:br>
            <a:r>
              <a:rPr lang="en-GB" b="1" dirty="0">
                <a:solidFill>
                  <a:schemeClr val="bg2"/>
                </a:solidFill>
              </a:rPr>
              <a:t>lighter A-A, …</a:t>
            </a:r>
          </a:p>
          <a:p>
            <a:pPr>
              <a:defRPr/>
            </a:pPr>
            <a:endParaRPr lang="en-US" b="1" dirty="0">
              <a:solidFill>
                <a:schemeClr val="bg2"/>
              </a:solidFill>
            </a:endParaRPr>
          </a:p>
        </p:txBody>
      </p:sp>
      <p:sp>
        <p:nvSpPr>
          <p:cNvPr id="8" name="Slide Number Placeholder 7"/>
          <p:cNvSpPr>
            <a:spLocks noGrp="1"/>
          </p:cNvSpPr>
          <p:nvPr>
            <p:ph type="sldNum" sz="quarter" idx="12"/>
          </p:nvPr>
        </p:nvSpPr>
        <p:spPr/>
        <p:txBody>
          <a:bodyPr/>
          <a:lstStyle/>
          <a:p>
            <a:pPr>
              <a:defRPr/>
            </a:pPr>
            <a:fld id="{2F4C414A-B542-4C40-8171-4301CD3581F1}" type="slidenum">
              <a:rPr lang="en-GB" smtClean="0"/>
              <a:pPr>
                <a:defRPr/>
              </a:pPr>
              <a:t>48</a:t>
            </a:fld>
            <a:endParaRPr lang="en-GB"/>
          </a:p>
        </p:txBody>
      </p:sp>
      <p:sp>
        <p:nvSpPr>
          <p:cNvPr id="9" name="TextBox 8"/>
          <p:cNvSpPr txBox="1"/>
          <p:nvPr/>
        </p:nvSpPr>
        <p:spPr>
          <a:xfrm>
            <a:off x="285720" y="5786455"/>
            <a:ext cx="2286016" cy="307777"/>
          </a:xfrm>
          <a:prstGeom prst="rect">
            <a:avLst/>
          </a:prstGeom>
          <a:noFill/>
        </p:spPr>
        <p:txBody>
          <a:bodyPr wrap="square" rtlCol="0">
            <a:spAutoFit/>
          </a:bodyPr>
          <a:lstStyle/>
          <a:p>
            <a:r>
              <a:rPr lang="en-US" sz="1400" dirty="0" smtClean="0"/>
              <a:t>Plot from Wolfram Fischer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6476"/>
                                        </p:tgtEl>
                                        <p:attrNameLst>
                                          <p:attrName>style.visibility</p:attrName>
                                        </p:attrNameLst>
                                      </p:cBhvr>
                                      <p:to>
                                        <p:strVal val="visible"/>
                                      </p:to>
                                    </p:set>
                                    <p:anim calcmode="lin" valueType="num">
                                      <p:cBhvr additive="base">
                                        <p:cTn id="19" dur="500" fill="hold"/>
                                        <p:tgtEl>
                                          <p:spTgt spid="1086476"/>
                                        </p:tgtEl>
                                        <p:attrNameLst>
                                          <p:attrName>ppt_x</p:attrName>
                                        </p:attrNameLst>
                                      </p:cBhvr>
                                      <p:tavLst>
                                        <p:tav tm="0">
                                          <p:val>
                                            <p:strVal val="1+#ppt_w/2"/>
                                          </p:val>
                                        </p:tav>
                                        <p:tav tm="100000">
                                          <p:val>
                                            <p:strVal val="#ppt_x"/>
                                          </p:val>
                                        </p:tav>
                                      </p:tavLst>
                                    </p:anim>
                                    <p:anim calcmode="lin" valueType="num">
                                      <p:cBhvr additive="base">
                                        <p:cTn id="20" dur="500" fill="hold"/>
                                        <p:tgtEl>
                                          <p:spTgt spid="1086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76"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The LHC is on track for first proton beams in summer 2008</a:t>
            </a:r>
          </a:p>
          <a:p>
            <a:pPr lvl="1"/>
            <a:r>
              <a:rPr lang="en-US" dirty="0" smtClean="0"/>
              <a:t>Schedule remains sensitive to mishaps</a:t>
            </a:r>
          </a:p>
          <a:p>
            <a:r>
              <a:rPr lang="en-US" dirty="0" smtClean="0"/>
              <a:t>First </a:t>
            </a:r>
            <a:r>
              <a:rPr lang="en-US" dirty="0" err="1" smtClean="0"/>
              <a:t>Pb-Pb</a:t>
            </a:r>
            <a:r>
              <a:rPr lang="en-US" dirty="0" smtClean="0"/>
              <a:t> run expected at end 2009</a:t>
            </a:r>
          </a:p>
          <a:p>
            <a:pPr lvl="1"/>
            <a:r>
              <a:rPr lang="en-US" dirty="0" smtClean="0"/>
              <a:t>very sensitive to time and resources available for ion injectors in 2009</a:t>
            </a:r>
          </a:p>
          <a:p>
            <a:pPr lvl="1"/>
            <a:r>
              <a:rPr lang="en-US" dirty="0" smtClean="0"/>
              <a:t>“competition” for LHC beam time with p-p</a:t>
            </a:r>
          </a:p>
          <a:p>
            <a:r>
              <a:rPr lang="en-US" dirty="0" err="1" smtClean="0"/>
              <a:t>Pb-Pb</a:t>
            </a:r>
            <a:r>
              <a:rPr lang="en-US" dirty="0" smtClean="0"/>
              <a:t> luminosity limited by new beam physics</a:t>
            </a:r>
          </a:p>
          <a:p>
            <a:pPr lvl="1"/>
            <a:r>
              <a:rPr lang="en-US" dirty="0" smtClean="0"/>
              <a:t>Understanding improving, tested</a:t>
            </a:r>
          </a:p>
          <a:p>
            <a:pPr lvl="1"/>
            <a:r>
              <a:rPr lang="en-US" dirty="0" smtClean="0"/>
              <a:t>Measures taken to monitor and alleviate</a:t>
            </a:r>
          </a:p>
          <a:p>
            <a:pPr lvl="1"/>
            <a:r>
              <a:rPr lang="en-US" dirty="0" smtClean="0"/>
              <a:t>Number of active experiments</a:t>
            </a:r>
          </a:p>
          <a:p>
            <a:r>
              <a:rPr lang="en-US" dirty="0" err="1" smtClean="0"/>
              <a:t>Programme</a:t>
            </a:r>
            <a:r>
              <a:rPr lang="en-US" dirty="0" smtClean="0"/>
              <a:t> beyond baseline </a:t>
            </a:r>
            <a:r>
              <a:rPr lang="en-US" dirty="0" err="1" smtClean="0"/>
              <a:t>Pb-Pb</a:t>
            </a:r>
            <a:r>
              <a:rPr lang="en-US" dirty="0" smtClean="0"/>
              <a:t> to be established and studied</a:t>
            </a:r>
            <a:endParaRPr lang="en-US" dirty="0"/>
          </a:p>
        </p:txBody>
      </p:sp>
      <p:sp>
        <p:nvSpPr>
          <p:cNvPr id="3" name="Date Placeholder 2"/>
          <p:cNvSpPr>
            <a:spLocks noGrp="1"/>
          </p:cNvSpPr>
          <p:nvPr>
            <p:ph type="dt" sz="half" idx="10"/>
          </p:nvPr>
        </p:nvSpPr>
        <p:spPr/>
        <p:txBody>
          <a:bodyPr/>
          <a:lstStyle/>
          <a:p>
            <a:pPr>
              <a:defRPr/>
            </a:pPr>
            <a:r>
              <a:rPr lang="en-US" smtClean="0"/>
              <a:t>J.M. Jowett, Quark Matter 2008, Jaipur, 7 February 2008</a:t>
            </a:r>
            <a:endParaRPr lang="en-GB" dirty="0"/>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7"/>
          <p:cNvGraphicFramePr>
            <a:graphicFrameLocks noGrp="1" noChangeAspect="1"/>
          </p:cNvGraphicFramePr>
          <p:nvPr>
            <p:ph sz="half" idx="1"/>
          </p:nvPr>
        </p:nvGraphicFramePr>
        <p:xfrm>
          <a:off x="-50800" y="981075"/>
          <a:ext cx="5343525" cy="5327650"/>
        </p:xfrm>
        <a:graphic>
          <a:graphicData uri="http://schemas.openxmlformats.org/presentationml/2006/ole">
            <p:oleObj spid="_x0000_s92162" name="Picture" r:id="rId4" imgW="5276160" imgH="5261760" progId="Word.Picture.8">
              <p:embed/>
            </p:oleObj>
          </a:graphicData>
        </a:graphic>
      </p:graphicFrame>
      <p:sp>
        <p:nvSpPr>
          <p:cNvPr id="737284" name="Rectangle 4"/>
          <p:cNvSpPr>
            <a:spLocks noGrp="1" noChangeArrowheads="1"/>
          </p:cNvSpPr>
          <p:nvPr>
            <p:ph type="title"/>
          </p:nvPr>
        </p:nvSpPr>
        <p:spPr/>
        <p:txBody>
          <a:bodyPr/>
          <a:lstStyle/>
          <a:p>
            <a:pPr>
              <a:defRPr/>
            </a:pPr>
            <a:r>
              <a:rPr lang="en-GB" sz="2400" dirty="0" smtClean="0"/>
              <a:t>Schematic LHC</a:t>
            </a:r>
            <a:endParaRPr lang="en-US" sz="2400" dirty="0" smtClean="0"/>
          </a:p>
        </p:txBody>
      </p:sp>
      <p:sp>
        <p:nvSpPr>
          <p:cNvPr id="737286" name="Rectangle 6"/>
          <p:cNvSpPr>
            <a:spLocks noGrp="1" noChangeArrowheads="1"/>
          </p:cNvSpPr>
          <p:nvPr>
            <p:ph type="body" sz="half" idx="2"/>
          </p:nvPr>
        </p:nvSpPr>
        <p:spPr>
          <a:xfrm>
            <a:off x="6143635" y="3500438"/>
            <a:ext cx="2965439" cy="2881312"/>
          </a:xfrm>
        </p:spPr>
        <p:txBody>
          <a:bodyPr/>
          <a:lstStyle/>
          <a:p>
            <a:pPr>
              <a:defRPr/>
            </a:pPr>
            <a:r>
              <a:rPr lang="en-GB" sz="2000" dirty="0" smtClean="0"/>
              <a:t>4 large experiments</a:t>
            </a:r>
          </a:p>
          <a:p>
            <a:pPr lvl="1">
              <a:defRPr/>
            </a:pPr>
            <a:r>
              <a:rPr lang="en-GB" sz="2000" dirty="0" smtClean="0"/>
              <a:t>ALICE</a:t>
            </a:r>
          </a:p>
          <a:p>
            <a:pPr lvl="1">
              <a:defRPr/>
            </a:pPr>
            <a:r>
              <a:rPr lang="en-GB" sz="2000" dirty="0" smtClean="0"/>
              <a:t>ATLAS</a:t>
            </a:r>
          </a:p>
          <a:p>
            <a:pPr lvl="1">
              <a:defRPr/>
            </a:pPr>
            <a:r>
              <a:rPr lang="en-GB" sz="2000" dirty="0" smtClean="0"/>
              <a:t>CMS</a:t>
            </a:r>
          </a:p>
          <a:p>
            <a:pPr lvl="1">
              <a:defRPr/>
            </a:pPr>
            <a:r>
              <a:rPr lang="en-GB" sz="2000" dirty="0" smtClean="0"/>
              <a:t>LHC-b</a:t>
            </a:r>
          </a:p>
        </p:txBody>
      </p:sp>
      <p:sp>
        <p:nvSpPr>
          <p:cNvPr id="7174" name="Date Placeholder 7"/>
          <p:cNvSpPr>
            <a:spLocks noGrp="1"/>
          </p:cNvSpPr>
          <p:nvPr>
            <p:ph type="dt" sz="quarter" idx="10"/>
          </p:nvPr>
        </p:nvSpPr>
        <p:spPr>
          <a:noFill/>
        </p:spPr>
        <p:txBody>
          <a:bodyPr/>
          <a:lstStyle/>
          <a:p>
            <a:r>
              <a:rPr lang="en-US" smtClean="0"/>
              <a:t>J.M. Jowett, Quark Matter 2008, Jaipur, 7 February 2008</a:t>
            </a:r>
            <a:endParaRPr lang="en-GB"/>
          </a:p>
        </p:txBody>
      </p:sp>
      <p:graphicFrame>
        <p:nvGraphicFramePr>
          <p:cNvPr id="7" name="Object 6"/>
          <p:cNvGraphicFramePr>
            <a:graphicFrameLocks noChangeAspect="1"/>
          </p:cNvGraphicFramePr>
          <p:nvPr/>
        </p:nvGraphicFramePr>
        <p:xfrm>
          <a:off x="5143500" y="822325"/>
          <a:ext cx="2819400" cy="1778000"/>
        </p:xfrm>
        <a:graphic>
          <a:graphicData uri="http://schemas.openxmlformats.org/presentationml/2006/ole">
            <p:oleObj spid="_x0000_s92163" name="Equation" r:id="rId5" imgW="2819160" imgH="1777680" progId="">
              <p:embed/>
            </p:oleObj>
          </a:graphicData>
        </a:graphic>
      </p:graphicFrame>
      <p:sp>
        <p:nvSpPr>
          <p:cNvPr id="11" name="Slide Number Placeholder 10"/>
          <p:cNvSpPr>
            <a:spLocks noGrp="1"/>
          </p:cNvSpPr>
          <p:nvPr>
            <p:ph type="sldNum" sz="quarter" idx="12"/>
          </p:nvPr>
        </p:nvSpPr>
        <p:spPr/>
        <p:txBody>
          <a:bodyPr/>
          <a:lstStyle/>
          <a:p>
            <a:pPr>
              <a:defRPr/>
            </a:pPr>
            <a:fld id="{FF0BA46C-AFEF-45E1-8B5C-239509A6E764}" type="slidenum">
              <a:rPr lang="en-GB" smtClean="0"/>
              <a:pPr>
                <a:defRPr/>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idx="1"/>
          </p:nvPr>
        </p:nvSpPr>
        <p:spPr/>
        <p:txBody>
          <a:bodyPr/>
          <a:lstStyle/>
          <a:p>
            <a:pPr>
              <a:defRPr/>
            </a:pPr>
            <a:r>
              <a:rPr lang="en-GB" dirty="0" smtClean="0"/>
              <a:t>This talk sketched some aspects of the work of many people, over many years, in “Ions for LHC” and “LHC” Projects, in CERN and many collaborating institutes around the world.</a:t>
            </a:r>
          </a:p>
          <a:p>
            <a:endParaRPr lang="en-US" dirty="0" smtClean="0"/>
          </a:p>
          <a:p>
            <a:r>
              <a:rPr lang="en-US" dirty="0" smtClean="0"/>
              <a:t>Particular thanks for slide material to:</a:t>
            </a:r>
          </a:p>
          <a:p>
            <a:pPr lvl="1"/>
            <a:r>
              <a:rPr lang="en-US" dirty="0" smtClean="0"/>
              <a:t>R. Bailey, G. Bellodi, H. Braun, R. Bruce, C. Carli, L. Evans, W. Fischer, D. Kuchler, D. Manglunki, S. Maury</a:t>
            </a:r>
          </a:p>
          <a:p>
            <a:endParaRPr lang="en-US" dirty="0" smtClean="0"/>
          </a:p>
          <a:p>
            <a:endParaRPr lang="en-US" dirty="0" smtClean="0"/>
          </a:p>
          <a:p>
            <a:r>
              <a:rPr lang="en-US" dirty="0" smtClean="0"/>
              <a:t>Thank you for your attention</a:t>
            </a:r>
            <a:endParaRPr lang="en-US" dirty="0"/>
          </a:p>
        </p:txBody>
      </p:sp>
      <p:sp>
        <p:nvSpPr>
          <p:cNvPr id="3" name="Date Placeholder 2"/>
          <p:cNvSpPr>
            <a:spLocks noGrp="1"/>
          </p:cNvSpPr>
          <p:nvPr>
            <p:ph type="dt" sz="half" idx="10"/>
          </p:nvPr>
        </p:nvSpPr>
        <p:spPr/>
        <p:txBody>
          <a:bodyPr/>
          <a:lstStyle/>
          <a:p>
            <a:pPr>
              <a:defRPr/>
            </a:pPr>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J.M. Jowett, Quark Matter 2008, Jaipur, 7 February 2008</a:t>
            </a:r>
            <a:endParaRPr lang="en-GB"/>
          </a:p>
        </p:txBody>
      </p:sp>
      <p:sp>
        <p:nvSpPr>
          <p:cNvPr id="7" name="Slide Number Placeholder 6"/>
          <p:cNvSpPr>
            <a:spLocks noGrp="1"/>
          </p:cNvSpPr>
          <p:nvPr>
            <p:ph type="sldNum" sz="quarter" idx="11"/>
          </p:nvPr>
        </p:nvSpPr>
        <p:spPr/>
        <p:txBody>
          <a:bodyPr/>
          <a:lstStyle/>
          <a:p>
            <a:pPr>
              <a:defRPr/>
            </a:pPr>
            <a:fld id="{0A05ED53-066E-4F08-B7AA-7BEF8758BF1E}" type="slidenum">
              <a:rPr lang="en-GB" smtClean="0"/>
              <a:pPr>
                <a:defRPr/>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p:txBody>
          <a:bodyPr/>
          <a:lstStyle/>
          <a:p>
            <a:r>
              <a:rPr lang="en-US" dirty="0" smtClean="0"/>
              <a:t>Triplets </a:t>
            </a:r>
            <a:r>
              <a:rPr lang="en-US" dirty="0"/>
              <a:t>– Heat exchanger problem</a:t>
            </a:r>
          </a:p>
        </p:txBody>
      </p:sp>
      <p:sp>
        <p:nvSpPr>
          <p:cNvPr id="1212419" name="Rectangle 3"/>
          <p:cNvSpPr>
            <a:spLocks noGrp="1" noChangeArrowheads="1"/>
          </p:cNvSpPr>
          <p:nvPr>
            <p:ph type="body" idx="1"/>
          </p:nvPr>
        </p:nvSpPr>
        <p:spPr>
          <a:xfrm>
            <a:off x="457200" y="2895600"/>
            <a:ext cx="8229600" cy="3429000"/>
          </a:xfrm>
        </p:spPr>
        <p:txBody>
          <a:bodyPr/>
          <a:lstStyle/>
          <a:p>
            <a:pPr>
              <a:lnSpc>
                <a:spcPct val="90000"/>
              </a:lnSpc>
            </a:pPr>
            <a:r>
              <a:rPr lang="en-US" sz="1600"/>
              <a:t>During the pressure test of Sector 7-8 (25 November 2006) the corrugated heat exchanger tube in the inner triplet failed by buckling at 9 bar (external) differential pressure.</a:t>
            </a:r>
          </a:p>
          <a:p>
            <a:pPr>
              <a:lnSpc>
                <a:spcPct val="90000"/>
              </a:lnSpc>
            </a:pPr>
            <a:r>
              <a:rPr lang="en-US" sz="1600"/>
              <a:t>The inner triplet was isolated and the pressure test of the whole octant was successfully carried out to the maximum pressure of 27.5 bar, thus allowing it to be later cooled down.</a:t>
            </a:r>
          </a:p>
          <a:p>
            <a:pPr>
              <a:lnSpc>
                <a:spcPct val="90000"/>
              </a:lnSpc>
            </a:pPr>
            <a:r>
              <a:rPr lang="en-US" sz="1600"/>
              <a:t>Reduced-height of corrugations and annealing of copper near the brazed joint at the tube extremities accounted for the insufficient resistance to buckling.</a:t>
            </a:r>
          </a:p>
          <a:p>
            <a:pPr>
              <a:lnSpc>
                <a:spcPct val="90000"/>
              </a:lnSpc>
            </a:pPr>
            <a:r>
              <a:rPr lang="en-US" sz="1600"/>
              <a:t>New tubes were produced with higher wall thickness, no change in corrugation height at ends, and e-beam welded collars to increase distance to the brazed joint.</a:t>
            </a:r>
          </a:p>
          <a:p>
            <a:pPr>
              <a:lnSpc>
                <a:spcPct val="90000"/>
              </a:lnSpc>
            </a:pPr>
            <a:r>
              <a:rPr lang="en-US" sz="1600"/>
              <a:t>Installation of these tubes was made </a:t>
            </a:r>
            <a:r>
              <a:rPr lang="en-US" sz="1600" i="1"/>
              <a:t>in situ</a:t>
            </a:r>
            <a:r>
              <a:rPr lang="en-US" sz="1600"/>
              <a:t>.</a:t>
            </a:r>
          </a:p>
        </p:txBody>
      </p:sp>
      <p:pic>
        <p:nvPicPr>
          <p:cNvPr id="1212423" name="Picture 7"/>
          <p:cNvPicPr>
            <a:picLocks noChangeAspect="1" noChangeArrowheads="1"/>
          </p:cNvPicPr>
          <p:nvPr/>
        </p:nvPicPr>
        <p:blipFill>
          <a:blip r:embed="rId3"/>
          <a:srcRect/>
          <a:stretch>
            <a:fillRect/>
          </a:stretch>
        </p:blipFill>
        <p:spPr bwMode="auto">
          <a:xfrm>
            <a:off x="4267200" y="1295400"/>
            <a:ext cx="4100513" cy="1106488"/>
          </a:xfrm>
          <a:prstGeom prst="rect">
            <a:avLst/>
          </a:prstGeom>
          <a:noFill/>
          <a:ln w="9525">
            <a:noFill/>
            <a:miter lim="800000"/>
            <a:headEnd/>
            <a:tailEnd/>
          </a:ln>
          <a:effectLst/>
        </p:spPr>
      </p:pic>
      <p:pic>
        <p:nvPicPr>
          <p:cNvPr id="1212424" name="Picture 8"/>
          <p:cNvPicPr>
            <a:picLocks noChangeAspect="1" noChangeArrowheads="1"/>
          </p:cNvPicPr>
          <p:nvPr/>
        </p:nvPicPr>
        <p:blipFill>
          <a:blip r:embed="rId4"/>
          <a:srcRect/>
          <a:stretch>
            <a:fillRect/>
          </a:stretch>
        </p:blipFill>
        <p:spPr bwMode="auto">
          <a:xfrm>
            <a:off x="1219200" y="857250"/>
            <a:ext cx="2419350" cy="1809750"/>
          </a:xfrm>
          <a:prstGeom prst="rect">
            <a:avLst/>
          </a:prstGeom>
          <a:noFill/>
          <a:ln w="12700" algn="ctr">
            <a:noFill/>
            <a:miter lim="800000"/>
            <a:headEnd type="none" w="sm" len="sm"/>
            <a:tailEnd type="none" w="sm" len="sm"/>
          </a:ln>
          <a:effectLst/>
        </p:spPr>
      </p:pic>
      <p:sp>
        <p:nvSpPr>
          <p:cNvPr id="8" name="Date Placeholder 7"/>
          <p:cNvSpPr>
            <a:spLocks noGrp="1"/>
          </p:cNvSpPr>
          <p:nvPr>
            <p:ph type="dt" sz="half" idx="10"/>
          </p:nvPr>
        </p:nvSpPr>
        <p:spPr/>
        <p:txBody>
          <a:bodyPr/>
          <a:lstStyle/>
          <a:p>
            <a:pPr>
              <a:defRPr/>
            </a:pPr>
            <a:r>
              <a:rPr lang="en-US" smtClean="0"/>
              <a:t>J.M. Jowett, Quark Matter 2008, Jaipur, 7 February 2008</a:t>
            </a:r>
            <a:endParaRPr lang="en-GB"/>
          </a:p>
        </p:txBody>
      </p:sp>
      <p:sp>
        <p:nvSpPr>
          <p:cNvPr id="9" name="Slide Number Placeholder 8"/>
          <p:cNvSpPr>
            <a:spLocks noGrp="1"/>
          </p:cNvSpPr>
          <p:nvPr>
            <p:ph type="sldNum" sz="quarter" idx="12"/>
          </p:nvPr>
        </p:nvSpPr>
        <p:spPr/>
        <p:txBody>
          <a:bodyPr/>
          <a:lstStyle/>
          <a:p>
            <a:pPr>
              <a:defRPr/>
            </a:pPr>
            <a:fld id="{FF419886-A263-4573-B6CC-F16670ACABA4}" type="slidenum">
              <a:rPr lang="en-GB" smtClean="0"/>
              <a:pPr>
                <a:defRPr/>
              </a:pPr>
              <a:t>52</a:t>
            </a:fld>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r>
              <a:rPr lang="en-US" dirty="0" smtClean="0"/>
              <a:t>Triplets </a:t>
            </a:r>
            <a:r>
              <a:rPr lang="en-US" dirty="0"/>
              <a:t>– Supports problem</a:t>
            </a:r>
          </a:p>
        </p:txBody>
      </p:sp>
      <p:sp>
        <p:nvSpPr>
          <p:cNvPr id="1214478" name="Text Box 14"/>
          <p:cNvSpPr txBox="1">
            <a:spLocks noChangeArrowheads="1"/>
          </p:cNvSpPr>
          <p:nvPr/>
        </p:nvSpPr>
        <p:spPr bwMode="auto">
          <a:xfrm>
            <a:off x="5257800" y="4464050"/>
            <a:ext cx="1524000" cy="523220"/>
          </a:xfrm>
          <a:prstGeom prst="rect">
            <a:avLst/>
          </a:prstGeom>
          <a:solidFill>
            <a:schemeClr val="tx1"/>
          </a:solidFill>
          <a:ln w="12700" algn="ctr">
            <a:noFill/>
            <a:miter lim="800000"/>
            <a:headEnd type="none" w="sm" len="sm"/>
            <a:tailEnd type="none" w="sm" len="sm"/>
          </a:ln>
          <a:effectLst/>
        </p:spPr>
        <p:txBody>
          <a:bodyPr>
            <a:spAutoFit/>
          </a:bodyPr>
          <a:lstStyle/>
          <a:p>
            <a:pPr eaLnBrk="0" hangingPunct="0"/>
            <a:r>
              <a:rPr lang="en-US" sz="1400" b="1" dirty="0">
                <a:solidFill>
                  <a:schemeClr val="bg1"/>
                </a:solidFill>
              </a:rPr>
              <a:t>Q1 supports at IP 5L</a:t>
            </a:r>
          </a:p>
        </p:txBody>
      </p:sp>
      <p:sp>
        <p:nvSpPr>
          <p:cNvPr id="1214479" name="Text Box 15"/>
          <p:cNvSpPr txBox="1">
            <a:spLocks noChangeArrowheads="1"/>
          </p:cNvSpPr>
          <p:nvPr/>
        </p:nvSpPr>
        <p:spPr bwMode="auto">
          <a:xfrm>
            <a:off x="152400" y="5000637"/>
            <a:ext cx="6400800" cy="1015663"/>
          </a:xfrm>
          <a:prstGeom prst="rect">
            <a:avLst/>
          </a:prstGeom>
          <a:solidFill>
            <a:schemeClr val="tx2"/>
          </a:solidFill>
          <a:ln w="12700" algn="ctr">
            <a:noFill/>
            <a:miter lim="800000"/>
            <a:headEnd type="none" w="sm" len="sm"/>
            <a:tailEnd type="none" w="sm" len="sm"/>
          </a:ln>
          <a:effectLst/>
        </p:spPr>
        <p:txBody>
          <a:bodyPr wrap="square">
            <a:spAutoFit/>
          </a:bodyPr>
          <a:lstStyle/>
          <a:p>
            <a:pPr eaLnBrk="0" hangingPunct="0"/>
            <a:r>
              <a:rPr lang="en-US" dirty="0">
                <a:solidFill>
                  <a:schemeClr val="bg1"/>
                </a:solidFill>
              </a:rPr>
              <a:t>On Tuesday </a:t>
            </a:r>
            <a:r>
              <a:rPr lang="en-US" dirty="0" smtClean="0">
                <a:solidFill>
                  <a:schemeClr val="bg1"/>
                </a:solidFill>
              </a:rPr>
              <a:t>27 Mar </a:t>
            </a:r>
            <a:r>
              <a:rPr lang="en-US" dirty="0">
                <a:solidFill>
                  <a:schemeClr val="bg1"/>
                </a:solidFill>
              </a:rPr>
              <a:t>2007 there was a serious failure in a high-pressure test at CERN of a </a:t>
            </a:r>
            <a:r>
              <a:rPr lang="en-US" dirty="0" err="1">
                <a:solidFill>
                  <a:schemeClr val="bg1"/>
                </a:solidFill>
              </a:rPr>
              <a:t>Fermilab</a:t>
            </a:r>
            <a:r>
              <a:rPr lang="en-US" dirty="0">
                <a:solidFill>
                  <a:schemeClr val="bg1"/>
                </a:solidFill>
              </a:rPr>
              <a:t>-built “inner-triplet” series of three quadrupole </a:t>
            </a:r>
            <a:r>
              <a:rPr lang="en-US" dirty="0" smtClean="0">
                <a:solidFill>
                  <a:schemeClr val="bg1"/>
                </a:solidFill>
              </a:rPr>
              <a:t>magnets</a:t>
            </a:r>
            <a:r>
              <a:rPr lang="en-US" sz="1600" dirty="0" smtClean="0">
                <a:solidFill>
                  <a:schemeClr val="bg1"/>
                </a:solidFill>
              </a:rPr>
              <a:t>.</a:t>
            </a:r>
            <a:endParaRPr lang="en-US" sz="1600" dirty="0">
              <a:solidFill>
                <a:schemeClr val="bg1"/>
              </a:solidFill>
            </a:endParaRPr>
          </a:p>
        </p:txBody>
      </p:sp>
      <p:pic>
        <p:nvPicPr>
          <p:cNvPr id="1214480" name="Picture 16"/>
          <p:cNvPicPr>
            <a:picLocks noChangeAspect="1" noChangeArrowheads="1"/>
          </p:cNvPicPr>
          <p:nvPr/>
        </p:nvPicPr>
        <p:blipFill>
          <a:blip r:embed="rId3"/>
          <a:srcRect/>
          <a:stretch>
            <a:fillRect/>
          </a:stretch>
        </p:blipFill>
        <p:spPr bwMode="auto">
          <a:xfrm>
            <a:off x="0" y="914400"/>
            <a:ext cx="5181600" cy="4191000"/>
          </a:xfrm>
          <a:prstGeom prst="rect">
            <a:avLst/>
          </a:prstGeom>
          <a:noFill/>
          <a:ln w="12700" algn="ctr">
            <a:noFill/>
            <a:miter lim="800000"/>
            <a:headEnd type="none" w="sm" len="sm"/>
            <a:tailEnd type="none" w="sm" len="sm"/>
          </a:ln>
          <a:effectLst/>
        </p:spPr>
      </p:pic>
      <p:pic>
        <p:nvPicPr>
          <p:cNvPr id="1214481" name="Picture 17"/>
          <p:cNvPicPr>
            <a:picLocks noChangeAspect="1" noChangeArrowheads="1"/>
          </p:cNvPicPr>
          <p:nvPr/>
        </p:nvPicPr>
        <p:blipFill>
          <a:blip r:embed="rId4"/>
          <a:srcRect/>
          <a:stretch>
            <a:fillRect/>
          </a:stretch>
        </p:blipFill>
        <p:spPr bwMode="auto">
          <a:xfrm>
            <a:off x="5238750" y="914400"/>
            <a:ext cx="2381250" cy="3581400"/>
          </a:xfrm>
          <a:prstGeom prst="rect">
            <a:avLst/>
          </a:prstGeom>
          <a:noFill/>
          <a:ln w="12700" algn="ctr">
            <a:noFill/>
            <a:miter lim="800000"/>
            <a:headEnd type="none" w="sm" len="sm"/>
            <a:tailEnd type="none" w="sm" len="sm"/>
          </a:ln>
          <a:effectLst/>
        </p:spPr>
      </p:pic>
      <p:pic>
        <p:nvPicPr>
          <p:cNvPr id="1214482" name="Picture 18"/>
          <p:cNvPicPr>
            <a:picLocks noChangeAspect="1" noChangeArrowheads="1"/>
          </p:cNvPicPr>
          <p:nvPr/>
        </p:nvPicPr>
        <p:blipFill>
          <a:blip r:embed="rId5"/>
          <a:srcRect/>
          <a:stretch>
            <a:fillRect/>
          </a:stretch>
        </p:blipFill>
        <p:spPr bwMode="auto">
          <a:xfrm>
            <a:off x="6753225" y="3276600"/>
            <a:ext cx="2390775" cy="3581400"/>
          </a:xfrm>
          <a:prstGeom prst="rect">
            <a:avLst/>
          </a:prstGeom>
          <a:noFill/>
          <a:ln w="12700" algn="ctr">
            <a:noFill/>
            <a:miter lim="800000"/>
            <a:headEnd type="none" w="sm" len="sm"/>
            <a:tailEnd type="none" w="sm" len="sm"/>
          </a:ln>
          <a:effectLst/>
        </p:spPr>
      </p:pic>
      <p:sp>
        <p:nvSpPr>
          <p:cNvPr id="10" name="Date Placeholder 9"/>
          <p:cNvSpPr>
            <a:spLocks noGrp="1"/>
          </p:cNvSpPr>
          <p:nvPr>
            <p:ph type="dt" sz="half" idx="10"/>
          </p:nvPr>
        </p:nvSpPr>
        <p:spPr/>
        <p:txBody>
          <a:bodyPr/>
          <a:lstStyle/>
          <a:p>
            <a:pPr>
              <a:defRPr/>
            </a:pPr>
            <a:r>
              <a:rPr lang="en-US" smtClean="0"/>
              <a:t>J.M. Jowett, Quark Matter 2008, Jaipur, 7 February 2008</a:t>
            </a:r>
            <a:endParaRPr lang="en-GB"/>
          </a:p>
        </p:txBody>
      </p:sp>
      <p:sp>
        <p:nvSpPr>
          <p:cNvPr id="11" name="Slide Number Placeholder 10"/>
          <p:cNvSpPr>
            <a:spLocks noGrp="1"/>
          </p:cNvSpPr>
          <p:nvPr>
            <p:ph type="sldNum" sz="quarter" idx="12"/>
          </p:nvPr>
        </p:nvSpPr>
        <p:spPr/>
        <p:txBody>
          <a:bodyPr/>
          <a:lstStyle/>
          <a:p>
            <a:pPr>
              <a:defRPr/>
            </a:pPr>
            <a:fld id="{FF419886-A263-4573-B6CC-F16670ACABA4}" type="slidenum">
              <a:rPr lang="en-GB" smtClean="0"/>
              <a:pPr>
                <a:defRPr/>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US" dirty="0" smtClean="0"/>
              <a:t>Triplets </a:t>
            </a:r>
            <a:r>
              <a:rPr lang="en-US" dirty="0"/>
              <a:t>– Supports solution</a:t>
            </a:r>
          </a:p>
        </p:txBody>
      </p:sp>
      <p:sp>
        <p:nvSpPr>
          <p:cNvPr id="1218563" name="Rectangle 3"/>
          <p:cNvSpPr>
            <a:spLocks noGrp="1" noChangeArrowheads="1"/>
          </p:cNvSpPr>
          <p:nvPr>
            <p:ph type="body" idx="1"/>
          </p:nvPr>
        </p:nvSpPr>
        <p:spPr>
          <a:xfrm>
            <a:off x="457200" y="838200"/>
            <a:ext cx="8229600" cy="1752600"/>
          </a:xfrm>
        </p:spPr>
        <p:txBody>
          <a:bodyPr/>
          <a:lstStyle/>
          <a:p>
            <a:r>
              <a:rPr lang="en-US" sz="1800" dirty="0"/>
              <a:t>Requirements for repair</a:t>
            </a:r>
          </a:p>
          <a:p>
            <a:pPr lvl="1"/>
            <a:r>
              <a:rPr lang="en-US" sz="1400" dirty="0"/>
              <a:t>Must be implemented </a:t>
            </a:r>
            <a:r>
              <a:rPr lang="en-US" sz="1400" i="1" dirty="0"/>
              <a:t>in situ</a:t>
            </a:r>
          </a:p>
          <a:p>
            <a:pPr lvl="1"/>
            <a:r>
              <a:rPr lang="en-US" sz="1400" dirty="0"/>
              <a:t>Does not displace the fixed points of the assembly</a:t>
            </a:r>
          </a:p>
          <a:p>
            <a:pPr lvl="1"/>
            <a:r>
              <a:rPr lang="en-US" sz="1400" dirty="0"/>
              <a:t>React loads with sufficient stiffness to limit deflection at 150 </a:t>
            </a:r>
            <a:r>
              <a:rPr lang="en-US" sz="1400" dirty="0" err="1"/>
              <a:t>kN</a:t>
            </a:r>
            <a:r>
              <a:rPr lang="en-US" sz="1400" dirty="0"/>
              <a:t> design load</a:t>
            </a:r>
          </a:p>
          <a:p>
            <a:pPr lvl="1"/>
            <a:r>
              <a:rPr lang="en-US" sz="1400" dirty="0"/>
              <a:t>Acts at any temperature between 300K and 2K</a:t>
            </a:r>
          </a:p>
          <a:p>
            <a:pPr lvl="1"/>
            <a:r>
              <a:rPr lang="en-US" sz="1400" dirty="0"/>
              <a:t>To be implemented in Q1 and Q3</a:t>
            </a:r>
          </a:p>
        </p:txBody>
      </p:sp>
      <p:pic>
        <p:nvPicPr>
          <p:cNvPr id="1218567" name="Picture 7"/>
          <p:cNvPicPr>
            <a:picLocks noChangeAspect="1" noChangeArrowheads="1"/>
          </p:cNvPicPr>
          <p:nvPr/>
        </p:nvPicPr>
        <p:blipFill>
          <a:blip r:embed="rId3"/>
          <a:srcRect/>
          <a:stretch>
            <a:fillRect/>
          </a:stretch>
        </p:blipFill>
        <p:spPr bwMode="auto">
          <a:xfrm>
            <a:off x="0" y="2528906"/>
            <a:ext cx="4295775" cy="3543300"/>
          </a:xfrm>
          <a:prstGeom prst="rect">
            <a:avLst/>
          </a:prstGeom>
          <a:noFill/>
          <a:ln w="12700" algn="ctr">
            <a:noFill/>
            <a:miter lim="800000"/>
            <a:headEnd type="none" w="sm" len="sm"/>
            <a:tailEnd type="none" w="sm" len="sm"/>
          </a:ln>
          <a:effectLst/>
        </p:spPr>
      </p:pic>
      <p:sp>
        <p:nvSpPr>
          <p:cNvPr id="1218568" name="Rectangle 8"/>
          <p:cNvSpPr>
            <a:spLocks noChangeArrowheads="1"/>
          </p:cNvSpPr>
          <p:nvPr/>
        </p:nvSpPr>
        <p:spPr bwMode="auto">
          <a:xfrm>
            <a:off x="4267200" y="2514600"/>
            <a:ext cx="4724400" cy="2590800"/>
          </a:xfrm>
          <a:prstGeom prst="rect">
            <a:avLst/>
          </a:prstGeom>
          <a:noFill/>
          <a:ln w="9525">
            <a:noFill/>
            <a:miter lim="800000"/>
            <a:headEnd/>
            <a:tailEnd/>
          </a:ln>
          <a:effectLst/>
        </p:spPr>
        <p:txBody>
          <a:bodyPr/>
          <a:lstStyle/>
          <a:p>
            <a:pPr marL="342900" indent="-342900" algn="l">
              <a:spcBef>
                <a:spcPct val="50000"/>
              </a:spcBef>
              <a:buClr>
                <a:schemeClr val="hlink"/>
              </a:buClr>
              <a:buSzPct val="65000"/>
              <a:buFont typeface="Wingdings" pitchFamily="2" charset="2"/>
              <a:buChar char="n"/>
            </a:pPr>
            <a:r>
              <a:rPr lang="en-US" sz="1600" dirty="0"/>
              <a:t>Solution adopted</a:t>
            </a:r>
          </a:p>
          <a:p>
            <a:pPr marL="742950" lvl="1" indent="-285750" algn="l">
              <a:spcBef>
                <a:spcPct val="20000"/>
              </a:spcBef>
              <a:buClr>
                <a:schemeClr val="folHlink"/>
              </a:buClr>
              <a:buSzPct val="65000"/>
              <a:buFont typeface="Wingdings" pitchFamily="2" charset="2"/>
              <a:buChar char="n"/>
            </a:pPr>
            <a:r>
              <a:rPr lang="en-US" sz="1600" dirty="0"/>
              <a:t>Affixed at Q1 non-IP end and at Q3 IP end</a:t>
            </a:r>
          </a:p>
          <a:p>
            <a:pPr marL="742950" lvl="1" indent="-285750" algn="l">
              <a:spcBef>
                <a:spcPct val="20000"/>
              </a:spcBef>
              <a:buClr>
                <a:schemeClr val="folHlink"/>
              </a:buClr>
              <a:buSzPct val="65000"/>
              <a:buFont typeface="Wingdings" pitchFamily="2" charset="2"/>
              <a:buChar char="n"/>
            </a:pPr>
            <a:r>
              <a:rPr lang="en-US" sz="1600" dirty="0"/>
              <a:t>Transfer load at all temperatures</a:t>
            </a:r>
          </a:p>
          <a:p>
            <a:pPr marL="742950" lvl="1" indent="-285750" algn="l">
              <a:spcBef>
                <a:spcPct val="20000"/>
              </a:spcBef>
              <a:buClr>
                <a:schemeClr val="folHlink"/>
              </a:buClr>
              <a:buSzPct val="65000"/>
              <a:buFont typeface="Wingdings" pitchFamily="2" charset="2"/>
              <a:buChar char="n"/>
            </a:pPr>
            <a:r>
              <a:rPr lang="en-US" sz="1600" dirty="0"/>
              <a:t>Limits support deflections</a:t>
            </a:r>
          </a:p>
          <a:p>
            <a:pPr marL="742950" lvl="1" indent="-285750" algn="l">
              <a:spcBef>
                <a:spcPct val="20000"/>
              </a:spcBef>
              <a:buClr>
                <a:schemeClr val="folHlink"/>
              </a:buClr>
              <a:buSzPct val="65000"/>
              <a:buFont typeface="Wingdings" pitchFamily="2" charset="2"/>
              <a:buChar char="n"/>
            </a:pPr>
            <a:r>
              <a:rPr lang="fr-CH" sz="1600" dirty="0"/>
              <a:t>Compound design </a:t>
            </a:r>
            <a:r>
              <a:rPr lang="fr-CH" sz="1600" dirty="0" err="1"/>
              <a:t>with</a:t>
            </a:r>
            <a:r>
              <a:rPr lang="fr-CH" sz="1600" dirty="0"/>
              <a:t> Invar </a:t>
            </a:r>
            <a:r>
              <a:rPr lang="fr-CH" sz="1600" dirty="0" err="1"/>
              <a:t>rod</a:t>
            </a:r>
            <a:r>
              <a:rPr lang="fr-CH" sz="1600" dirty="0"/>
              <a:t> and aluminium </a:t>
            </a:r>
            <a:r>
              <a:rPr lang="fr-CH" sz="1600" dirty="0" err="1"/>
              <a:t>alloy</a:t>
            </a:r>
            <a:r>
              <a:rPr lang="fr-CH" sz="1600" dirty="0"/>
              <a:t> tube</a:t>
            </a:r>
          </a:p>
          <a:p>
            <a:pPr marL="742950" lvl="1" indent="-285750" algn="l">
              <a:spcBef>
                <a:spcPct val="20000"/>
              </a:spcBef>
              <a:buClr>
                <a:schemeClr val="folHlink"/>
              </a:buClr>
              <a:buSzPct val="65000"/>
              <a:buFont typeface="Wingdings" pitchFamily="2" charset="2"/>
              <a:buChar char="n"/>
            </a:pPr>
            <a:r>
              <a:rPr lang="fr-CH" sz="1600" dirty="0" err="1"/>
              <a:t>Attached</a:t>
            </a:r>
            <a:r>
              <a:rPr lang="fr-CH" sz="1600" dirty="0"/>
              <a:t> </a:t>
            </a:r>
            <a:r>
              <a:rPr lang="fr-CH" sz="1600" dirty="0" err="1"/>
              <a:t>with</a:t>
            </a:r>
            <a:r>
              <a:rPr lang="fr-CH" sz="1600" dirty="0"/>
              <a:t> </a:t>
            </a:r>
            <a:r>
              <a:rPr lang="fr-CH" sz="1600" dirty="0" err="1"/>
              <a:t>brackets</a:t>
            </a:r>
            <a:r>
              <a:rPr lang="fr-CH" sz="1600" dirty="0"/>
              <a:t> to cold mass and cryostat </a:t>
            </a:r>
            <a:r>
              <a:rPr lang="fr-CH" sz="1600" dirty="0" err="1"/>
              <a:t>outer</a:t>
            </a:r>
            <a:r>
              <a:rPr lang="fr-CH" sz="1600" dirty="0"/>
              <a:t> </a:t>
            </a:r>
            <a:r>
              <a:rPr lang="fr-CH" sz="1600" dirty="0" err="1"/>
              <a:t>vessel</a:t>
            </a:r>
            <a:endParaRPr lang="fr-CH" sz="1600" dirty="0"/>
          </a:p>
        </p:txBody>
      </p:sp>
      <p:sp>
        <p:nvSpPr>
          <p:cNvPr id="1218569" name="Rectangle 9"/>
          <p:cNvSpPr>
            <a:spLocks noChangeArrowheads="1"/>
          </p:cNvSpPr>
          <p:nvPr/>
        </p:nvSpPr>
        <p:spPr bwMode="auto">
          <a:xfrm>
            <a:off x="4800600" y="5257800"/>
            <a:ext cx="3914804" cy="1243034"/>
          </a:xfrm>
          <a:prstGeom prst="rect">
            <a:avLst/>
          </a:prstGeom>
          <a:noFill/>
          <a:ln w="9525">
            <a:solidFill>
              <a:schemeClr val="tx2"/>
            </a:solidFill>
            <a:miter lim="800000"/>
            <a:headEnd/>
            <a:tailEnd/>
          </a:ln>
          <a:effectLst/>
        </p:spPr>
        <p:txBody>
          <a:bodyPr/>
          <a:lstStyle/>
          <a:p>
            <a:pPr marL="342900" indent="-342900" algn="l">
              <a:spcBef>
                <a:spcPct val="50000"/>
              </a:spcBef>
              <a:buClr>
                <a:schemeClr val="hlink"/>
              </a:buClr>
              <a:buSzPct val="65000"/>
              <a:buFont typeface="Wingdings" pitchFamily="2" charset="2"/>
              <a:buChar char="n"/>
            </a:pPr>
            <a:r>
              <a:rPr lang="fr-CH" sz="1600" b="1" dirty="0" err="1"/>
              <a:t>Status</a:t>
            </a:r>
            <a:endParaRPr lang="fr-CH" sz="1600" b="1" dirty="0"/>
          </a:p>
          <a:p>
            <a:pPr marL="742950" lvl="1" indent="-285750" algn="l">
              <a:spcBef>
                <a:spcPct val="20000"/>
              </a:spcBef>
              <a:buClr>
                <a:schemeClr val="folHlink"/>
              </a:buClr>
              <a:buSzPct val="65000"/>
              <a:buFont typeface="Wingdings" pitchFamily="2" charset="2"/>
              <a:buChar char="n"/>
            </a:pPr>
            <a:r>
              <a:rPr lang="fr-CH" sz="1600" dirty="0"/>
              <a:t>All triplets </a:t>
            </a:r>
            <a:r>
              <a:rPr lang="fr-CH" sz="1600" dirty="0" err="1"/>
              <a:t>repaired</a:t>
            </a:r>
            <a:r>
              <a:rPr lang="fr-CH" sz="1600" dirty="0"/>
              <a:t> by </a:t>
            </a:r>
            <a:r>
              <a:rPr lang="fr-CH" sz="1600" dirty="0" err="1"/>
              <a:t>September</a:t>
            </a:r>
            <a:r>
              <a:rPr lang="fr-CH" sz="1600" dirty="0"/>
              <a:t> </a:t>
            </a:r>
          </a:p>
          <a:p>
            <a:pPr marL="742950" lvl="1" indent="-285750" algn="l">
              <a:spcBef>
                <a:spcPct val="20000"/>
              </a:spcBef>
              <a:buClr>
                <a:schemeClr val="folHlink"/>
              </a:buClr>
              <a:buSzPct val="65000"/>
              <a:buFont typeface="Wingdings" pitchFamily="2" charset="2"/>
              <a:buChar char="n"/>
            </a:pPr>
            <a:r>
              <a:rPr lang="fr-CH" sz="1600" dirty="0" err="1"/>
              <a:t>Problem</a:t>
            </a:r>
            <a:r>
              <a:rPr lang="fr-CH" sz="1600" dirty="0"/>
              <a:t> </a:t>
            </a:r>
            <a:r>
              <a:rPr lang="fr-CH" sz="1600" dirty="0" err="1"/>
              <a:t>solved</a:t>
            </a:r>
            <a:endParaRPr lang="en-US" sz="1600" dirty="0">
              <a:sym typeface="Symbol" pitchFamily="18" charset="2"/>
            </a:endParaRPr>
          </a:p>
        </p:txBody>
      </p:sp>
      <p:sp>
        <p:nvSpPr>
          <p:cNvPr id="9" name="Date Placeholder 8"/>
          <p:cNvSpPr>
            <a:spLocks noGrp="1"/>
          </p:cNvSpPr>
          <p:nvPr>
            <p:ph type="dt" sz="half" idx="10"/>
          </p:nvPr>
        </p:nvSpPr>
        <p:spPr/>
        <p:txBody>
          <a:bodyPr/>
          <a:lstStyle/>
          <a:p>
            <a:pPr>
              <a:defRPr/>
            </a:pPr>
            <a:r>
              <a:rPr lang="en-US" smtClean="0"/>
              <a:t>J.M. Jowett, Quark Matter 2008, Jaipur, 7 February 2008</a:t>
            </a:r>
            <a:endParaRPr lang="en-GB"/>
          </a:p>
        </p:txBody>
      </p:sp>
      <p:sp>
        <p:nvSpPr>
          <p:cNvPr id="10" name="Slide Number Placeholder 9"/>
          <p:cNvSpPr>
            <a:spLocks noGrp="1"/>
          </p:cNvSpPr>
          <p:nvPr>
            <p:ph type="sldNum" sz="quarter" idx="12"/>
          </p:nvPr>
        </p:nvSpPr>
        <p:spPr/>
        <p:txBody>
          <a:bodyPr/>
          <a:lstStyle/>
          <a:p>
            <a:pPr>
              <a:defRPr/>
            </a:pPr>
            <a:fld id="{FF419886-A263-4573-B6CC-F16670ACABA4}" type="slidenum">
              <a:rPr lang="en-GB" smtClean="0"/>
              <a:pPr>
                <a:defRPr/>
              </a:pPr>
              <a:t>54</a:t>
            </a:fld>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p:txBody>
          <a:bodyPr/>
          <a:lstStyle/>
          <a:p>
            <a:r>
              <a:rPr lang="en-US" dirty="0" err="1"/>
              <a:t>PiM</a:t>
            </a:r>
            <a:r>
              <a:rPr lang="en-US" dirty="0"/>
              <a:t> </a:t>
            </a:r>
            <a:r>
              <a:rPr lang="en-US" dirty="0" smtClean="0"/>
              <a:t>summary</a:t>
            </a:r>
            <a:endParaRPr lang="en-US" dirty="0"/>
          </a:p>
        </p:txBody>
      </p:sp>
      <p:sp>
        <p:nvSpPr>
          <p:cNvPr id="1260547" name="Rectangle 3"/>
          <p:cNvSpPr>
            <a:spLocks noGrp="1" noChangeArrowheads="1"/>
          </p:cNvSpPr>
          <p:nvPr>
            <p:ph type="body" idx="1"/>
          </p:nvPr>
        </p:nvSpPr>
        <p:spPr>
          <a:xfrm>
            <a:off x="457200" y="1066800"/>
            <a:ext cx="8686800" cy="5410200"/>
          </a:xfrm>
        </p:spPr>
        <p:txBody>
          <a:bodyPr/>
          <a:lstStyle/>
          <a:p>
            <a:r>
              <a:rPr lang="en-US" sz="1800" dirty="0"/>
              <a:t>The problem</a:t>
            </a:r>
          </a:p>
          <a:p>
            <a:pPr lvl="1"/>
            <a:r>
              <a:rPr lang="en-US" sz="1600" dirty="0"/>
              <a:t>Contact fingers in an arc interconnect </a:t>
            </a:r>
            <a:r>
              <a:rPr lang="en-US" sz="1600" dirty="0" smtClean="0"/>
              <a:t>buckled </a:t>
            </a:r>
            <a:r>
              <a:rPr lang="en-US" sz="1600" dirty="0"/>
              <a:t>into </a:t>
            </a:r>
            <a:r>
              <a:rPr lang="en-US" sz="1600" dirty="0" smtClean="0"/>
              <a:t>beam </a:t>
            </a:r>
            <a:r>
              <a:rPr lang="en-US" sz="1600" dirty="0"/>
              <a:t>aperture</a:t>
            </a:r>
          </a:p>
          <a:p>
            <a:pPr lvl="1"/>
            <a:r>
              <a:rPr lang="en-US" sz="1600" dirty="0"/>
              <a:t>Post-mortem examination shows this took place during sector warm-up</a:t>
            </a:r>
          </a:p>
          <a:p>
            <a:pPr lvl="1"/>
            <a:r>
              <a:rPr lang="en-US" sz="1600" dirty="0"/>
              <a:t>Was a major worry (there are 4000 of them!) but limited extent (% level)</a:t>
            </a:r>
          </a:p>
          <a:p>
            <a:pPr lvl="1"/>
            <a:r>
              <a:rPr lang="en-US" sz="1600" dirty="0"/>
              <a:t>Understood why it happened (manufacturing problem)</a:t>
            </a:r>
          </a:p>
          <a:p>
            <a:r>
              <a:rPr lang="en-US" sz="1800" dirty="0"/>
              <a:t>Solutions being implemented for first beam</a:t>
            </a:r>
          </a:p>
          <a:p>
            <a:pPr lvl="1"/>
            <a:r>
              <a:rPr lang="en-US" sz="1600" dirty="0"/>
              <a:t>The LHC is being closed with components corrected to be within original specification and working as </a:t>
            </a:r>
            <a:r>
              <a:rPr lang="en-US" sz="1600" dirty="0" smtClean="0"/>
              <a:t>closely </a:t>
            </a:r>
            <a:r>
              <a:rPr lang="en-US" sz="1600" dirty="0"/>
              <a:t>as possible to nominal conditions</a:t>
            </a:r>
          </a:p>
          <a:p>
            <a:pPr lvl="1"/>
            <a:r>
              <a:rPr lang="en-US" sz="1600" dirty="0" smtClean="0"/>
              <a:t>Aperture </a:t>
            </a:r>
            <a:r>
              <a:rPr lang="en-US" sz="1600" dirty="0"/>
              <a:t>is being systematically checked before </a:t>
            </a:r>
            <a:r>
              <a:rPr lang="en-US" sz="1600" dirty="0" err="1"/>
              <a:t>cooldown</a:t>
            </a:r>
            <a:r>
              <a:rPr lang="en-US" sz="1600" dirty="0"/>
              <a:t>, and will be after each warm-up</a:t>
            </a:r>
          </a:p>
          <a:p>
            <a:r>
              <a:rPr lang="en-US" sz="1800" dirty="0"/>
              <a:t>Longer term perspective</a:t>
            </a:r>
          </a:p>
          <a:p>
            <a:pPr lvl="1"/>
            <a:r>
              <a:rPr lang="en-US" sz="1600" dirty="0"/>
              <a:t>The data used to make the PIM design is being double-checked, and detailed FE analysis is in progress both to simulate the failures and check the robustness of the design</a:t>
            </a:r>
          </a:p>
          <a:p>
            <a:pPr lvl="1"/>
            <a:r>
              <a:rPr lang="en-US" sz="1600" dirty="0"/>
              <a:t>Once this procedure is complete, and the reasons for the manufacturing defects understood, a long term strategy will be adopted</a:t>
            </a:r>
          </a:p>
          <a:p>
            <a:pPr lvl="1"/>
            <a:r>
              <a:rPr lang="en-US" sz="1600" dirty="0"/>
              <a:t>There is now no reason why this problem should have further impact on the machine schedule</a:t>
            </a:r>
          </a:p>
        </p:txBody>
      </p:sp>
      <p:sp>
        <p:nvSpPr>
          <p:cNvPr id="6" name="Date Placeholder 5"/>
          <p:cNvSpPr>
            <a:spLocks noGrp="1"/>
          </p:cNvSpPr>
          <p:nvPr>
            <p:ph type="dt" sz="half" idx="10"/>
          </p:nvPr>
        </p:nvSpPr>
        <p:spPr/>
        <p:txBody>
          <a:bodyPr/>
          <a:lstStyle/>
          <a:p>
            <a:pPr>
              <a:defRPr/>
            </a:pPr>
            <a:r>
              <a:rPr lang="en-US" smtClean="0"/>
              <a:t>J.M. Jowett, Quark Matter 2008, Jaipur, 7 February 2008</a:t>
            </a:r>
            <a:endParaRPr lang="en-GB"/>
          </a:p>
        </p:txBody>
      </p:sp>
      <p:sp>
        <p:nvSpPr>
          <p:cNvPr id="7" name="Slide Number Placeholder 6"/>
          <p:cNvSpPr>
            <a:spLocks noGrp="1"/>
          </p:cNvSpPr>
          <p:nvPr>
            <p:ph type="sldNum" sz="quarter" idx="12"/>
          </p:nvPr>
        </p:nvSpPr>
        <p:spPr/>
        <p:txBody>
          <a:bodyPr/>
          <a:lstStyle/>
          <a:p>
            <a:pPr>
              <a:defRPr/>
            </a:pPr>
            <a:fld id="{FF419886-A263-4573-B6CC-F16670ACABA4}" type="slidenum">
              <a:rPr lang="en-GB" smtClean="0"/>
              <a:pPr>
                <a:defRPr/>
              </a:pPr>
              <a:t>55</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6" name="Rectangle 4"/>
          <p:cNvSpPr>
            <a:spLocks noGrp="1" noChangeArrowheads="1"/>
          </p:cNvSpPr>
          <p:nvPr>
            <p:ph type="title"/>
          </p:nvPr>
        </p:nvSpPr>
        <p:spPr>
          <a:xfrm>
            <a:off x="1116013" y="228600"/>
            <a:ext cx="7127875" cy="842946"/>
          </a:xfrm>
        </p:spPr>
        <p:txBody>
          <a:bodyPr/>
          <a:lstStyle/>
          <a:p>
            <a:r>
              <a:rPr lang="en-US" dirty="0"/>
              <a:t>Shielded bellows on the cold interconnects (</a:t>
            </a:r>
            <a:r>
              <a:rPr lang="en-US" dirty="0" err="1"/>
              <a:t>PiMs</a:t>
            </a:r>
            <a:r>
              <a:rPr lang="en-US" dirty="0"/>
              <a:t>)</a:t>
            </a:r>
          </a:p>
        </p:txBody>
      </p:sp>
      <p:pic>
        <p:nvPicPr>
          <p:cNvPr id="1252358" name="Picture 6"/>
          <p:cNvPicPr>
            <a:picLocks noChangeAspect="1" noChangeArrowheads="1"/>
          </p:cNvPicPr>
          <p:nvPr/>
        </p:nvPicPr>
        <p:blipFill>
          <a:blip r:embed="rId3"/>
          <a:srcRect/>
          <a:stretch>
            <a:fillRect/>
          </a:stretch>
        </p:blipFill>
        <p:spPr bwMode="auto">
          <a:xfrm>
            <a:off x="785786" y="1081109"/>
            <a:ext cx="7562850" cy="5419725"/>
          </a:xfrm>
          <a:prstGeom prst="rect">
            <a:avLst/>
          </a:prstGeom>
          <a:noFill/>
          <a:ln w="12700" algn="ctr">
            <a:noFill/>
            <a:miter lim="800000"/>
            <a:headEnd type="none" w="sm" len="sm"/>
            <a:tailEnd type="none" w="sm" len="sm"/>
          </a:ln>
          <a:effectLst/>
        </p:spPr>
      </p:pic>
      <p:sp>
        <p:nvSpPr>
          <p:cNvPr id="6" name="Date Placeholder 5"/>
          <p:cNvSpPr>
            <a:spLocks noGrp="1"/>
          </p:cNvSpPr>
          <p:nvPr>
            <p:ph type="dt" sz="half" idx="10"/>
          </p:nvPr>
        </p:nvSpPr>
        <p:spPr/>
        <p:txBody>
          <a:bodyPr/>
          <a:lstStyle/>
          <a:p>
            <a:pPr>
              <a:defRPr/>
            </a:pPr>
            <a:r>
              <a:rPr lang="en-US" smtClean="0"/>
              <a:t>J.M. Jowett, Quark Matter 2008, Jaipur, 7 February 2008</a:t>
            </a:r>
            <a:endParaRPr lang="en-GB"/>
          </a:p>
        </p:txBody>
      </p:sp>
      <p:sp>
        <p:nvSpPr>
          <p:cNvPr id="7" name="Slide Number Placeholder 6"/>
          <p:cNvSpPr>
            <a:spLocks noGrp="1"/>
          </p:cNvSpPr>
          <p:nvPr>
            <p:ph type="sldNum" sz="quarter" idx="12"/>
          </p:nvPr>
        </p:nvSpPr>
        <p:spPr/>
        <p:txBody>
          <a:bodyPr/>
          <a:lstStyle/>
          <a:p>
            <a:pPr>
              <a:defRPr/>
            </a:pPr>
            <a:fld id="{2F4C414A-B542-4C40-8171-4301CD3581F1}" type="slidenum">
              <a:rPr lang="en-GB" smtClean="0"/>
              <a:pPr>
                <a:defRPr/>
              </a:pPr>
              <a:t>56</a:t>
            </a:fld>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title"/>
          </p:nvPr>
        </p:nvSpPr>
        <p:spPr>
          <a:xfrm>
            <a:off x="1116013" y="228600"/>
            <a:ext cx="7127875" cy="771508"/>
          </a:xfrm>
        </p:spPr>
        <p:txBody>
          <a:bodyPr/>
          <a:lstStyle/>
          <a:p>
            <a:r>
              <a:rPr lang="en-US" dirty="0"/>
              <a:t>Plug in Module in equivalent cold position</a:t>
            </a:r>
          </a:p>
        </p:txBody>
      </p:sp>
      <p:pic>
        <p:nvPicPr>
          <p:cNvPr id="1258500" name="Picture 4"/>
          <p:cNvPicPr>
            <a:picLocks noChangeAspect="1" noChangeArrowheads="1"/>
          </p:cNvPicPr>
          <p:nvPr/>
        </p:nvPicPr>
        <p:blipFill>
          <a:blip r:embed="rId3"/>
          <a:srcRect/>
          <a:stretch>
            <a:fillRect/>
          </a:stretch>
        </p:blipFill>
        <p:spPr bwMode="auto">
          <a:xfrm>
            <a:off x="1121248" y="1214422"/>
            <a:ext cx="6815724" cy="5089520"/>
          </a:xfrm>
          <a:prstGeom prst="rect">
            <a:avLst/>
          </a:prstGeom>
          <a:noFill/>
          <a:ln w="12700" algn="ctr">
            <a:noFill/>
            <a:miter lim="800000"/>
            <a:headEnd type="none" w="sm" len="sm"/>
            <a:tailEnd type="none" w="sm" len="sm"/>
          </a:ln>
          <a:effectLst/>
        </p:spPr>
      </p:pic>
      <p:sp>
        <p:nvSpPr>
          <p:cNvPr id="6" name="Date Placeholder 5"/>
          <p:cNvSpPr>
            <a:spLocks noGrp="1"/>
          </p:cNvSpPr>
          <p:nvPr>
            <p:ph type="dt" sz="half" idx="10"/>
          </p:nvPr>
        </p:nvSpPr>
        <p:spPr/>
        <p:txBody>
          <a:bodyPr/>
          <a:lstStyle/>
          <a:p>
            <a:pPr>
              <a:defRPr/>
            </a:pPr>
            <a:r>
              <a:rPr lang="en-US" smtClean="0"/>
              <a:t>J.M. Jowett, Quark Matter 2008, Jaipur, 7 February 2008</a:t>
            </a:r>
            <a:endParaRPr lang="en-GB"/>
          </a:p>
        </p:txBody>
      </p:sp>
      <p:sp>
        <p:nvSpPr>
          <p:cNvPr id="7" name="Slide Number Placeholder 6"/>
          <p:cNvSpPr>
            <a:spLocks noGrp="1"/>
          </p:cNvSpPr>
          <p:nvPr>
            <p:ph type="sldNum" sz="quarter" idx="12"/>
          </p:nvPr>
        </p:nvSpPr>
        <p:spPr/>
        <p:txBody>
          <a:bodyPr/>
          <a:lstStyle/>
          <a:p>
            <a:pPr>
              <a:defRPr/>
            </a:pPr>
            <a:fld id="{2F4C414A-B542-4C40-8171-4301CD3581F1}" type="slidenum">
              <a:rPr lang="en-GB" smtClean="0"/>
              <a:pPr>
                <a:defRPr/>
              </a:pPr>
              <a:t>57</a:t>
            </a:fld>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7" name="Rectangle 5"/>
          <p:cNvSpPr>
            <a:spLocks noGrp="1" noChangeArrowheads="1"/>
          </p:cNvSpPr>
          <p:nvPr>
            <p:ph type="title"/>
          </p:nvPr>
        </p:nvSpPr>
        <p:spPr/>
        <p:txBody>
          <a:bodyPr/>
          <a:lstStyle/>
          <a:p>
            <a:r>
              <a:rPr lang="en-US"/>
              <a:t>RF mole</a:t>
            </a:r>
          </a:p>
        </p:txBody>
      </p:sp>
      <p:pic>
        <p:nvPicPr>
          <p:cNvPr id="1329156" name="Picture 4" descr="ball_trmtr_1"/>
          <p:cNvPicPr>
            <a:picLocks noGrp="1" noChangeAspect="1" noChangeArrowheads="1"/>
          </p:cNvPicPr>
          <p:nvPr>
            <p:ph type="body" sz="half" idx="1"/>
          </p:nvPr>
        </p:nvPicPr>
        <p:blipFill>
          <a:blip r:embed="rId3" cstate="print"/>
          <a:srcRect/>
          <a:stretch>
            <a:fillRect/>
          </a:stretch>
        </p:blipFill>
        <p:spPr>
          <a:xfrm>
            <a:off x="457200" y="1778000"/>
            <a:ext cx="4038600" cy="3605213"/>
          </a:xfrm>
          <a:noFill/>
          <a:ln/>
        </p:spPr>
      </p:pic>
      <p:sp>
        <p:nvSpPr>
          <p:cNvPr id="1329158" name="Rectangle 6"/>
          <p:cNvSpPr>
            <a:spLocks noGrp="1" noChangeArrowheads="1"/>
          </p:cNvSpPr>
          <p:nvPr>
            <p:ph type="body" sz="half" idx="2"/>
          </p:nvPr>
        </p:nvSpPr>
        <p:spPr>
          <a:xfrm>
            <a:off x="4876800" y="1066800"/>
            <a:ext cx="3810000" cy="5029200"/>
          </a:xfrm>
        </p:spPr>
        <p:txBody>
          <a:bodyPr/>
          <a:lstStyle/>
          <a:p>
            <a:r>
              <a:rPr lang="en-US" sz="1800" b="0">
                <a:effectLst/>
              </a:rPr>
              <a:t>Polycarbonate shell</a:t>
            </a:r>
          </a:p>
          <a:p>
            <a:pPr lvl="1"/>
            <a:r>
              <a:rPr lang="en-US" sz="1600" b="0">
                <a:effectLst/>
              </a:rPr>
              <a:t>Diameter</a:t>
            </a:r>
          </a:p>
          <a:p>
            <a:pPr lvl="2"/>
            <a:r>
              <a:rPr lang="en-US" sz="1400" b="0">
                <a:effectLst/>
              </a:rPr>
              <a:t>34mm exterior</a:t>
            </a:r>
          </a:p>
          <a:p>
            <a:pPr lvl="2"/>
            <a:r>
              <a:rPr lang="en-US" sz="1400" b="0">
                <a:effectLst/>
              </a:rPr>
              <a:t>30mm interior</a:t>
            </a:r>
          </a:p>
          <a:p>
            <a:pPr lvl="1"/>
            <a:r>
              <a:rPr lang="en-US" sz="1600" b="0">
                <a:effectLst/>
              </a:rPr>
              <a:t>Total weight</a:t>
            </a:r>
          </a:p>
          <a:p>
            <a:pPr lvl="2"/>
            <a:r>
              <a:rPr lang="en-US" sz="1400" b="0">
                <a:effectLst/>
              </a:rPr>
              <a:t>~15 g (ball 8g)</a:t>
            </a:r>
          </a:p>
          <a:p>
            <a:r>
              <a:rPr lang="en-US" sz="1800" b="0">
                <a:effectLst/>
              </a:rPr>
              <a:t>RF characteristics</a:t>
            </a:r>
          </a:p>
          <a:p>
            <a:pPr lvl="1"/>
            <a:r>
              <a:rPr lang="en-US" sz="1600" b="0">
                <a:effectLst/>
              </a:rPr>
              <a:t>40MHz resonantcircuit</a:t>
            </a:r>
          </a:p>
          <a:p>
            <a:pPr lvl="2"/>
            <a:r>
              <a:rPr lang="en-US" sz="1400" b="0">
                <a:effectLst/>
              </a:rPr>
              <a:t>Generates 20V between copper electrodes</a:t>
            </a:r>
          </a:p>
          <a:p>
            <a:pPr lvl="1"/>
            <a:r>
              <a:rPr lang="en-US" sz="1600" b="0">
                <a:effectLst/>
              </a:rPr>
              <a:t>Battery powered</a:t>
            </a:r>
          </a:p>
          <a:p>
            <a:pPr lvl="2"/>
            <a:r>
              <a:rPr lang="en-US" sz="1400" b="0">
                <a:effectLst/>
              </a:rPr>
              <a:t>Over 2hr lifetime</a:t>
            </a:r>
          </a:p>
          <a:p>
            <a:pPr lvl="1"/>
            <a:r>
              <a:rPr lang="en-US" sz="1600" b="0">
                <a:effectLst/>
              </a:rPr>
              <a:t>Capacitive coupling to BPM electrodes</a:t>
            </a:r>
          </a:p>
          <a:p>
            <a:pPr lvl="2"/>
            <a:r>
              <a:rPr lang="en-US" sz="1400" b="0">
                <a:effectLst/>
              </a:rPr>
              <a:t>1V ⇒~5mV</a:t>
            </a:r>
          </a:p>
          <a:p>
            <a:pPr lvl="2"/>
            <a:r>
              <a:rPr lang="en-US" sz="1400" b="0">
                <a:effectLst/>
              </a:rPr>
              <a:t>-45db Coupling</a:t>
            </a:r>
          </a:p>
          <a:p>
            <a:pPr lvl="1"/>
            <a:r>
              <a:rPr lang="en-US" sz="1600" b="0">
                <a:effectLst/>
              </a:rPr>
              <a:t>BPM trigger threshold at ~3mV</a:t>
            </a:r>
            <a:endParaRPr lang="en-US" sz="1600"/>
          </a:p>
        </p:txBody>
      </p:sp>
      <p:sp>
        <p:nvSpPr>
          <p:cNvPr id="7" name="Date Placeholder 6"/>
          <p:cNvSpPr>
            <a:spLocks noGrp="1"/>
          </p:cNvSpPr>
          <p:nvPr>
            <p:ph type="dt" sz="half" idx="10"/>
          </p:nvPr>
        </p:nvSpPr>
        <p:spPr/>
        <p:txBody>
          <a:bodyPr/>
          <a:lstStyle/>
          <a:p>
            <a:pPr>
              <a:defRPr/>
            </a:pPr>
            <a:r>
              <a:rPr lang="en-US" smtClean="0"/>
              <a:t>J.M. Jowett, Quark Matter 2008, Jaipur, 7 February 2008</a:t>
            </a:r>
            <a:endParaRPr lang="en-GB"/>
          </a:p>
        </p:txBody>
      </p:sp>
      <p:sp>
        <p:nvSpPr>
          <p:cNvPr id="8" name="Slide Number Placeholder 7"/>
          <p:cNvSpPr>
            <a:spLocks noGrp="1"/>
          </p:cNvSpPr>
          <p:nvPr>
            <p:ph type="sldNum" sz="quarter" idx="12"/>
          </p:nvPr>
        </p:nvSpPr>
        <p:spPr/>
        <p:txBody>
          <a:bodyPr/>
          <a:lstStyle/>
          <a:p>
            <a:pPr>
              <a:defRPr/>
            </a:pPr>
            <a:fld id="{4133E713-12A7-4F35-88CB-CCDDDBFA7FDB}" type="slidenum">
              <a:rPr lang="en-GB" smtClean="0"/>
              <a:pPr>
                <a:defRPr/>
              </a:pPr>
              <a:t>58</a:t>
            </a:fld>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pPr>
              <a:defRPr/>
            </a:pPr>
            <a:r>
              <a:rPr lang="en-US" smtClean="0"/>
              <a:t>LEIR (Low-Energy Ion Ring)</a:t>
            </a:r>
          </a:p>
        </p:txBody>
      </p:sp>
      <p:sp>
        <p:nvSpPr>
          <p:cNvPr id="1113117" name="Rectangle 29"/>
          <p:cNvSpPr>
            <a:spLocks noGrp="1" noChangeArrowheads="1"/>
          </p:cNvSpPr>
          <p:nvPr>
            <p:ph type="body" sz="half" idx="1"/>
          </p:nvPr>
        </p:nvSpPr>
        <p:spPr/>
        <p:txBody>
          <a:bodyPr/>
          <a:lstStyle/>
          <a:p>
            <a:pPr>
              <a:defRPr/>
            </a:pPr>
            <a:r>
              <a:rPr kumimoji="0" lang="en-US" sz="2000" smtClean="0">
                <a:effectLst/>
              </a:rPr>
              <a:t>Prepares beams for LHC using electron cooling </a:t>
            </a:r>
          </a:p>
          <a:p>
            <a:pPr>
              <a:defRPr/>
            </a:pPr>
            <a:r>
              <a:rPr kumimoji="0" lang="en-US" sz="2000" smtClean="0">
                <a:effectLst/>
              </a:rPr>
              <a:t>circumference 25p m (1/8 PS)</a:t>
            </a:r>
          </a:p>
          <a:p>
            <a:pPr>
              <a:defRPr/>
            </a:pPr>
            <a:r>
              <a:rPr kumimoji="0" lang="en-US" sz="2000" smtClean="0">
                <a:effectLst/>
              </a:rPr>
              <a:t>Multiturn injection into   horizontal+vertical+longitudinal     phase planes </a:t>
            </a:r>
          </a:p>
          <a:p>
            <a:pPr>
              <a:defRPr/>
            </a:pPr>
            <a:r>
              <a:rPr kumimoji="0" lang="en-US" sz="2000" smtClean="0">
                <a:effectLst/>
              </a:rPr>
              <a:t>Fast Electron Cooling :  Electron current from 0.5 to 0.6 A with variable density</a:t>
            </a:r>
          </a:p>
          <a:p>
            <a:pPr>
              <a:defRPr/>
            </a:pPr>
            <a:r>
              <a:rPr kumimoji="0" lang="en-US" sz="2000" smtClean="0">
                <a:effectLst/>
              </a:rPr>
              <a:t>Dynamic vacuum (NEG,  Au-coated collimators, scrubbing)</a:t>
            </a:r>
            <a:endParaRPr lang="en-US" sz="2000" smtClean="0"/>
          </a:p>
        </p:txBody>
      </p:sp>
      <p:sp>
        <p:nvSpPr>
          <p:cNvPr id="1113118" name="Rectangle 30"/>
          <p:cNvSpPr>
            <a:spLocks noGrp="1" noChangeArrowheads="1"/>
          </p:cNvSpPr>
          <p:nvPr>
            <p:ph sz="half" idx="2"/>
          </p:nvPr>
        </p:nvSpPr>
        <p:spPr/>
        <p:txBody>
          <a:bodyPr/>
          <a:lstStyle/>
          <a:p>
            <a:pPr>
              <a:defRPr/>
            </a:pPr>
            <a:endParaRPr lang="en-US" sz="2000" smtClean="0"/>
          </a:p>
        </p:txBody>
      </p:sp>
      <p:pic>
        <p:nvPicPr>
          <p:cNvPr id="32773" name="Picture 3"/>
          <p:cNvPicPr>
            <a:picLocks noChangeAspect="1" noChangeArrowheads="1"/>
          </p:cNvPicPr>
          <p:nvPr/>
        </p:nvPicPr>
        <p:blipFill>
          <a:blip r:embed="rId3"/>
          <a:srcRect/>
          <a:stretch>
            <a:fillRect/>
          </a:stretch>
        </p:blipFill>
        <p:spPr bwMode="auto">
          <a:xfrm>
            <a:off x="3840163" y="1196975"/>
            <a:ext cx="4643437" cy="5029200"/>
          </a:xfrm>
          <a:prstGeom prst="rect">
            <a:avLst/>
          </a:prstGeom>
          <a:noFill/>
          <a:ln w="9525">
            <a:noFill/>
            <a:miter lim="800000"/>
            <a:headEnd/>
            <a:tailEnd/>
          </a:ln>
        </p:spPr>
      </p:pic>
      <p:sp>
        <p:nvSpPr>
          <p:cNvPr id="32774" name="Text Box 4"/>
          <p:cNvSpPr txBox="1">
            <a:spLocks noChangeArrowheads="1"/>
          </p:cNvSpPr>
          <p:nvPr/>
        </p:nvSpPr>
        <p:spPr bwMode="auto">
          <a:xfrm>
            <a:off x="4994275" y="1905000"/>
            <a:ext cx="561975" cy="336550"/>
          </a:xfrm>
          <a:prstGeom prst="rect">
            <a:avLst/>
          </a:prstGeom>
          <a:noFill/>
          <a:ln w="9525">
            <a:noFill/>
            <a:miter lim="800000"/>
            <a:headEnd/>
            <a:tailEnd/>
          </a:ln>
        </p:spPr>
        <p:txBody>
          <a:bodyPr>
            <a:spAutoFit/>
          </a:bodyPr>
          <a:lstStyle/>
          <a:p>
            <a:pPr algn="ctr" eaLnBrk="1" hangingPunct="1"/>
            <a:r>
              <a:rPr lang="en-US" sz="1600" b="1">
                <a:solidFill>
                  <a:srgbClr val="CCCC00"/>
                </a:solidFill>
                <a:latin typeface="Times New Roman" pitchFamily="18" charset="0"/>
              </a:rPr>
              <a:t>RF</a:t>
            </a:r>
          </a:p>
        </p:txBody>
      </p:sp>
      <p:sp>
        <p:nvSpPr>
          <p:cNvPr id="32775" name="Text Box 5"/>
          <p:cNvSpPr txBox="1">
            <a:spLocks noChangeArrowheads="1"/>
          </p:cNvSpPr>
          <p:nvPr/>
        </p:nvSpPr>
        <p:spPr bwMode="auto">
          <a:xfrm>
            <a:off x="5867400" y="5105400"/>
            <a:ext cx="1260475" cy="336550"/>
          </a:xfrm>
          <a:prstGeom prst="rect">
            <a:avLst/>
          </a:prstGeom>
          <a:noFill/>
          <a:ln w="9525">
            <a:noFill/>
            <a:miter lim="800000"/>
            <a:headEnd/>
            <a:tailEnd/>
          </a:ln>
        </p:spPr>
        <p:txBody>
          <a:bodyPr>
            <a:spAutoFit/>
          </a:bodyPr>
          <a:lstStyle/>
          <a:p>
            <a:pPr algn="ctr" eaLnBrk="1" hangingPunct="1"/>
            <a:r>
              <a:rPr lang="en-US" sz="1600" b="1">
                <a:solidFill>
                  <a:srgbClr val="009900"/>
                </a:solidFill>
                <a:latin typeface="Times New Roman" pitchFamily="18" charset="0"/>
              </a:rPr>
              <a:t>E-Cooling</a:t>
            </a:r>
          </a:p>
        </p:txBody>
      </p:sp>
      <p:sp>
        <p:nvSpPr>
          <p:cNvPr id="32776" name="Text Box 6"/>
          <p:cNvSpPr txBox="1">
            <a:spLocks noChangeArrowheads="1"/>
          </p:cNvSpPr>
          <p:nvPr/>
        </p:nvSpPr>
        <p:spPr bwMode="auto">
          <a:xfrm>
            <a:off x="3733800" y="3124200"/>
            <a:ext cx="1195388" cy="336550"/>
          </a:xfrm>
          <a:prstGeom prst="rect">
            <a:avLst/>
          </a:prstGeom>
          <a:noFill/>
          <a:ln w="9525">
            <a:noFill/>
            <a:miter lim="800000"/>
            <a:headEnd/>
            <a:tailEnd/>
          </a:ln>
        </p:spPr>
        <p:txBody>
          <a:bodyPr>
            <a:spAutoFit/>
          </a:bodyPr>
          <a:lstStyle/>
          <a:p>
            <a:pPr algn="ctr" eaLnBrk="1" hangingPunct="1"/>
            <a:r>
              <a:rPr lang="en-US" sz="1600" b="1">
                <a:solidFill>
                  <a:srgbClr val="00CC00"/>
                </a:solidFill>
                <a:latin typeface="Times New Roman" pitchFamily="18" charset="0"/>
              </a:rPr>
              <a:t>Injection</a:t>
            </a:r>
          </a:p>
        </p:txBody>
      </p:sp>
      <p:sp>
        <p:nvSpPr>
          <p:cNvPr id="32777" name="Line 7"/>
          <p:cNvSpPr>
            <a:spLocks noChangeShapeType="1"/>
          </p:cNvSpPr>
          <p:nvPr/>
        </p:nvSpPr>
        <p:spPr bwMode="auto">
          <a:xfrm>
            <a:off x="4430713" y="2362200"/>
            <a:ext cx="141287" cy="838200"/>
          </a:xfrm>
          <a:prstGeom prst="line">
            <a:avLst/>
          </a:prstGeom>
          <a:noFill/>
          <a:ln w="38100">
            <a:solidFill>
              <a:srgbClr val="00FF00"/>
            </a:solidFill>
            <a:round/>
            <a:headEnd/>
            <a:tailEnd type="triangle" w="med" len="med"/>
          </a:ln>
        </p:spPr>
        <p:txBody>
          <a:bodyPr/>
          <a:lstStyle/>
          <a:p>
            <a:endParaRPr lang="en-US"/>
          </a:p>
        </p:txBody>
      </p:sp>
      <p:sp>
        <p:nvSpPr>
          <p:cNvPr id="32778" name="Text Box 8"/>
          <p:cNvSpPr txBox="1">
            <a:spLocks noChangeArrowheads="1"/>
          </p:cNvSpPr>
          <p:nvPr/>
        </p:nvSpPr>
        <p:spPr bwMode="auto">
          <a:xfrm>
            <a:off x="5205413" y="1371600"/>
            <a:ext cx="1054100" cy="336550"/>
          </a:xfrm>
          <a:prstGeom prst="rect">
            <a:avLst/>
          </a:prstGeom>
          <a:noFill/>
          <a:ln w="9525">
            <a:noFill/>
            <a:miter lim="800000"/>
            <a:headEnd/>
            <a:tailEnd/>
          </a:ln>
        </p:spPr>
        <p:txBody>
          <a:bodyPr>
            <a:spAutoFit/>
          </a:bodyPr>
          <a:lstStyle/>
          <a:p>
            <a:pPr algn="ctr" eaLnBrk="1" hangingPunct="1"/>
            <a:r>
              <a:rPr lang="en-US" sz="1600" b="1">
                <a:latin typeface="Times New Roman" pitchFamily="18" charset="0"/>
              </a:rPr>
              <a:t>Ejection</a:t>
            </a:r>
          </a:p>
        </p:txBody>
      </p:sp>
      <p:sp>
        <p:nvSpPr>
          <p:cNvPr id="32779" name="Line 9"/>
          <p:cNvSpPr>
            <a:spLocks noChangeShapeType="1"/>
          </p:cNvSpPr>
          <p:nvPr/>
        </p:nvSpPr>
        <p:spPr bwMode="auto">
          <a:xfrm>
            <a:off x="5205413" y="1676400"/>
            <a:ext cx="773112" cy="152400"/>
          </a:xfrm>
          <a:prstGeom prst="line">
            <a:avLst/>
          </a:prstGeom>
          <a:noFill/>
          <a:ln w="38100">
            <a:solidFill>
              <a:schemeClr val="tx1"/>
            </a:solidFill>
            <a:round/>
            <a:headEnd type="triangle" w="med" len="med"/>
            <a:tailEnd/>
          </a:ln>
        </p:spPr>
        <p:txBody>
          <a:bodyPr/>
          <a:lstStyle/>
          <a:p>
            <a:endParaRPr lang="en-US"/>
          </a:p>
        </p:txBody>
      </p:sp>
      <p:sp>
        <p:nvSpPr>
          <p:cNvPr id="32780" name="Text Box 10"/>
          <p:cNvSpPr txBox="1">
            <a:spLocks noChangeArrowheads="1"/>
          </p:cNvSpPr>
          <p:nvPr/>
        </p:nvSpPr>
        <p:spPr bwMode="auto">
          <a:xfrm>
            <a:off x="4219575" y="3733800"/>
            <a:ext cx="563563" cy="304800"/>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Comic Sans MS" pitchFamily="66" charset="0"/>
              </a:rPr>
              <a:t>D</a:t>
            </a:r>
            <a:r>
              <a:rPr lang="en-US" sz="1400" b="1">
                <a:solidFill>
                  <a:schemeClr val="accent2"/>
                </a:solidFill>
                <a:latin typeface="Comic Sans MS" pitchFamily="66" charset="0"/>
                <a:sym typeface="Mathematica1" pitchFamily="2" charset="2"/>
              </a:rPr>
              <a:t></a:t>
            </a:r>
            <a:r>
              <a:rPr lang="en-US" sz="1400" b="1">
                <a:solidFill>
                  <a:schemeClr val="accent2"/>
                </a:solidFill>
                <a:latin typeface="Comic Sans MS" pitchFamily="66" charset="0"/>
              </a:rPr>
              <a:t>0</a:t>
            </a:r>
          </a:p>
        </p:txBody>
      </p:sp>
      <p:sp>
        <p:nvSpPr>
          <p:cNvPr id="32781" name="Text Box 11"/>
          <p:cNvSpPr txBox="1">
            <a:spLocks noChangeArrowheads="1"/>
          </p:cNvSpPr>
          <p:nvPr/>
        </p:nvSpPr>
        <p:spPr bwMode="auto">
          <a:xfrm>
            <a:off x="7737475" y="3733800"/>
            <a:ext cx="633413" cy="304800"/>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Comic Sans MS" pitchFamily="66" charset="0"/>
              </a:rPr>
              <a:t>D</a:t>
            </a:r>
            <a:r>
              <a:rPr lang="en-US" sz="1400" b="1">
                <a:solidFill>
                  <a:schemeClr val="accent2"/>
                </a:solidFill>
                <a:latin typeface="Comic Sans MS" pitchFamily="66" charset="0"/>
                <a:sym typeface="Mathematica1" pitchFamily="2" charset="2"/>
              </a:rPr>
              <a:t></a:t>
            </a:r>
            <a:r>
              <a:rPr lang="en-US" sz="1400" b="1">
                <a:solidFill>
                  <a:schemeClr val="accent2"/>
                </a:solidFill>
                <a:latin typeface="Comic Sans MS" pitchFamily="66" charset="0"/>
              </a:rPr>
              <a:t>0</a:t>
            </a:r>
          </a:p>
        </p:txBody>
      </p:sp>
      <p:sp>
        <p:nvSpPr>
          <p:cNvPr id="32782" name="Text Box 12"/>
          <p:cNvSpPr txBox="1">
            <a:spLocks noChangeArrowheads="1"/>
          </p:cNvSpPr>
          <p:nvPr/>
        </p:nvSpPr>
        <p:spPr bwMode="auto">
          <a:xfrm>
            <a:off x="6189663" y="1828800"/>
            <a:ext cx="563562" cy="304800"/>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Comic Sans MS" pitchFamily="66" charset="0"/>
              </a:rPr>
              <a:t>D=0</a:t>
            </a:r>
          </a:p>
        </p:txBody>
      </p:sp>
      <p:sp>
        <p:nvSpPr>
          <p:cNvPr id="32783" name="Text Box 13"/>
          <p:cNvSpPr txBox="1">
            <a:spLocks noChangeArrowheads="1"/>
          </p:cNvSpPr>
          <p:nvPr/>
        </p:nvSpPr>
        <p:spPr bwMode="auto">
          <a:xfrm>
            <a:off x="6189663" y="5638800"/>
            <a:ext cx="633412" cy="304800"/>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Comic Sans MS" pitchFamily="66" charset="0"/>
              </a:rPr>
              <a:t>D=0</a:t>
            </a:r>
          </a:p>
        </p:txBody>
      </p:sp>
      <p:sp>
        <p:nvSpPr>
          <p:cNvPr id="32784" name="Text Box 14"/>
          <p:cNvSpPr txBox="1">
            <a:spLocks noChangeArrowheads="1"/>
          </p:cNvSpPr>
          <p:nvPr/>
        </p:nvSpPr>
        <p:spPr bwMode="auto">
          <a:xfrm>
            <a:off x="7034213" y="3505200"/>
            <a:ext cx="1195387" cy="304800"/>
          </a:xfrm>
          <a:prstGeom prst="rect">
            <a:avLst/>
          </a:prstGeom>
          <a:noFill/>
          <a:ln w="9525">
            <a:noFill/>
            <a:miter lim="800000"/>
            <a:headEnd/>
            <a:tailEnd/>
          </a:ln>
        </p:spPr>
        <p:txBody>
          <a:bodyPr>
            <a:spAutoFit/>
          </a:bodyPr>
          <a:lstStyle/>
          <a:p>
            <a:pPr algn="ctr" eaLnBrk="1" hangingPunct="1"/>
            <a:endParaRPr lang="en-US" sz="1400">
              <a:latin typeface="Times New Roman" pitchFamily="18" charset="0"/>
            </a:endParaRPr>
          </a:p>
        </p:txBody>
      </p:sp>
      <p:sp>
        <p:nvSpPr>
          <p:cNvPr id="32785" name="Text Box 15"/>
          <p:cNvSpPr txBox="1">
            <a:spLocks noChangeArrowheads="1"/>
          </p:cNvSpPr>
          <p:nvPr/>
        </p:nvSpPr>
        <p:spPr bwMode="auto">
          <a:xfrm>
            <a:off x="7385050" y="3200400"/>
            <a:ext cx="774700" cy="457200"/>
          </a:xfrm>
          <a:prstGeom prst="rect">
            <a:avLst/>
          </a:prstGeom>
          <a:noFill/>
          <a:ln w="9525">
            <a:noFill/>
            <a:miter lim="800000"/>
            <a:headEnd/>
            <a:tailEnd/>
          </a:ln>
        </p:spPr>
        <p:txBody>
          <a:bodyPr>
            <a:spAutoFit/>
          </a:bodyPr>
          <a:lstStyle/>
          <a:p>
            <a:pPr algn="ctr" eaLnBrk="1" hangingPunct="1"/>
            <a:r>
              <a:rPr lang="en-US" sz="1200" b="1">
                <a:solidFill>
                  <a:srgbClr val="FF0066"/>
                </a:solidFill>
                <a:latin typeface="Times New Roman" pitchFamily="18" charset="0"/>
              </a:rPr>
              <a:t>Ejection</a:t>
            </a:r>
          </a:p>
          <a:p>
            <a:pPr algn="ctr" eaLnBrk="1" hangingPunct="1">
              <a:spcBef>
                <a:spcPct val="0"/>
              </a:spcBef>
            </a:pPr>
            <a:r>
              <a:rPr lang="en-US" sz="1200" b="1">
                <a:solidFill>
                  <a:srgbClr val="FF0066"/>
                </a:solidFill>
                <a:latin typeface="Times New Roman" pitchFamily="18" charset="0"/>
              </a:rPr>
              <a:t>kicker</a:t>
            </a:r>
          </a:p>
        </p:txBody>
      </p:sp>
      <p:sp>
        <p:nvSpPr>
          <p:cNvPr id="32786" name="Line 16"/>
          <p:cNvSpPr>
            <a:spLocks noChangeShapeType="1"/>
          </p:cNvSpPr>
          <p:nvPr/>
        </p:nvSpPr>
        <p:spPr bwMode="auto">
          <a:xfrm flipH="1">
            <a:off x="7104063" y="1752600"/>
            <a:ext cx="141287" cy="381000"/>
          </a:xfrm>
          <a:prstGeom prst="line">
            <a:avLst/>
          </a:prstGeom>
          <a:noFill/>
          <a:ln w="9525">
            <a:solidFill>
              <a:schemeClr val="tx1"/>
            </a:solidFill>
            <a:round/>
            <a:headEnd/>
            <a:tailEnd type="triangle" w="med" len="med"/>
          </a:ln>
        </p:spPr>
        <p:txBody>
          <a:bodyPr/>
          <a:lstStyle/>
          <a:p>
            <a:endParaRPr lang="en-US"/>
          </a:p>
        </p:txBody>
      </p:sp>
      <p:sp>
        <p:nvSpPr>
          <p:cNvPr id="32787" name="Line 17"/>
          <p:cNvSpPr>
            <a:spLocks noChangeShapeType="1"/>
          </p:cNvSpPr>
          <p:nvPr/>
        </p:nvSpPr>
        <p:spPr bwMode="auto">
          <a:xfrm flipH="1">
            <a:off x="7245350" y="1752600"/>
            <a:ext cx="69850" cy="381000"/>
          </a:xfrm>
          <a:prstGeom prst="line">
            <a:avLst/>
          </a:prstGeom>
          <a:noFill/>
          <a:ln w="9525">
            <a:solidFill>
              <a:schemeClr val="tx1"/>
            </a:solidFill>
            <a:round/>
            <a:headEnd/>
            <a:tailEnd type="triangle" w="med" len="med"/>
          </a:ln>
        </p:spPr>
        <p:txBody>
          <a:bodyPr/>
          <a:lstStyle/>
          <a:p>
            <a:endParaRPr lang="en-US"/>
          </a:p>
        </p:txBody>
      </p:sp>
      <p:sp>
        <p:nvSpPr>
          <p:cNvPr id="32788" name="Line 18"/>
          <p:cNvSpPr>
            <a:spLocks noChangeShapeType="1"/>
          </p:cNvSpPr>
          <p:nvPr/>
        </p:nvSpPr>
        <p:spPr bwMode="auto">
          <a:xfrm>
            <a:off x="7385050" y="1752600"/>
            <a:ext cx="71438" cy="381000"/>
          </a:xfrm>
          <a:prstGeom prst="line">
            <a:avLst/>
          </a:prstGeom>
          <a:noFill/>
          <a:ln w="9525">
            <a:solidFill>
              <a:schemeClr val="tx1"/>
            </a:solidFill>
            <a:round/>
            <a:headEnd/>
            <a:tailEnd type="triangle" w="med" len="med"/>
          </a:ln>
        </p:spPr>
        <p:txBody>
          <a:bodyPr/>
          <a:lstStyle/>
          <a:p>
            <a:endParaRPr lang="en-US"/>
          </a:p>
        </p:txBody>
      </p:sp>
      <p:sp>
        <p:nvSpPr>
          <p:cNvPr id="32789" name="Text Box 19"/>
          <p:cNvSpPr txBox="1">
            <a:spLocks noChangeArrowheads="1"/>
          </p:cNvSpPr>
          <p:nvPr/>
        </p:nvSpPr>
        <p:spPr bwMode="auto">
          <a:xfrm>
            <a:off x="6705600" y="1295400"/>
            <a:ext cx="1171575" cy="517525"/>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Times New Roman" pitchFamily="18" charset="0"/>
              </a:rPr>
              <a:t>Quadrupole</a:t>
            </a:r>
          </a:p>
          <a:p>
            <a:pPr algn="ctr" eaLnBrk="1" hangingPunct="1">
              <a:spcBef>
                <a:spcPct val="0"/>
              </a:spcBef>
            </a:pPr>
            <a:r>
              <a:rPr lang="en-US" sz="1400" b="1">
                <a:solidFill>
                  <a:schemeClr val="accent2"/>
                </a:solidFill>
                <a:latin typeface="Times New Roman" pitchFamily="18" charset="0"/>
              </a:rPr>
              <a:t>triplet</a:t>
            </a:r>
          </a:p>
        </p:txBody>
      </p:sp>
      <p:sp>
        <p:nvSpPr>
          <p:cNvPr id="32790" name="Line 20"/>
          <p:cNvSpPr>
            <a:spLocks noChangeShapeType="1"/>
          </p:cNvSpPr>
          <p:nvPr/>
        </p:nvSpPr>
        <p:spPr bwMode="auto">
          <a:xfrm>
            <a:off x="7737475" y="4572000"/>
            <a:ext cx="422275" cy="0"/>
          </a:xfrm>
          <a:prstGeom prst="line">
            <a:avLst/>
          </a:prstGeom>
          <a:noFill/>
          <a:ln w="9525">
            <a:solidFill>
              <a:schemeClr val="tx1"/>
            </a:solidFill>
            <a:round/>
            <a:headEnd/>
            <a:tailEnd type="triangle" w="med" len="med"/>
          </a:ln>
        </p:spPr>
        <p:txBody>
          <a:bodyPr/>
          <a:lstStyle/>
          <a:p>
            <a:endParaRPr lang="en-US"/>
          </a:p>
        </p:txBody>
      </p:sp>
      <p:sp>
        <p:nvSpPr>
          <p:cNvPr id="32791" name="Line 21"/>
          <p:cNvSpPr>
            <a:spLocks noChangeShapeType="1"/>
          </p:cNvSpPr>
          <p:nvPr/>
        </p:nvSpPr>
        <p:spPr bwMode="auto">
          <a:xfrm>
            <a:off x="7737475" y="4724400"/>
            <a:ext cx="422275" cy="0"/>
          </a:xfrm>
          <a:prstGeom prst="line">
            <a:avLst/>
          </a:prstGeom>
          <a:noFill/>
          <a:ln w="9525">
            <a:solidFill>
              <a:schemeClr val="tx1"/>
            </a:solidFill>
            <a:round/>
            <a:headEnd/>
            <a:tailEnd type="triangle" w="med" len="med"/>
          </a:ln>
        </p:spPr>
        <p:txBody>
          <a:bodyPr/>
          <a:lstStyle/>
          <a:p>
            <a:endParaRPr lang="en-US"/>
          </a:p>
        </p:txBody>
      </p:sp>
      <p:sp>
        <p:nvSpPr>
          <p:cNvPr id="32792" name="Text Box 22"/>
          <p:cNvSpPr txBox="1">
            <a:spLocks noChangeArrowheads="1"/>
          </p:cNvSpPr>
          <p:nvPr/>
        </p:nvSpPr>
        <p:spPr bwMode="auto">
          <a:xfrm>
            <a:off x="6705600" y="4419600"/>
            <a:ext cx="1171575" cy="517525"/>
          </a:xfrm>
          <a:prstGeom prst="rect">
            <a:avLst/>
          </a:prstGeom>
          <a:noFill/>
          <a:ln w="9525">
            <a:noFill/>
            <a:miter lim="800000"/>
            <a:headEnd/>
            <a:tailEnd/>
          </a:ln>
        </p:spPr>
        <p:txBody>
          <a:bodyPr>
            <a:spAutoFit/>
          </a:bodyPr>
          <a:lstStyle/>
          <a:p>
            <a:pPr algn="ctr" eaLnBrk="1" hangingPunct="1"/>
            <a:r>
              <a:rPr lang="en-US" sz="1400" b="1">
                <a:solidFill>
                  <a:schemeClr val="accent2"/>
                </a:solidFill>
                <a:latin typeface="Times New Roman" pitchFamily="18" charset="0"/>
              </a:rPr>
              <a:t>Quadrupole doublet</a:t>
            </a:r>
          </a:p>
        </p:txBody>
      </p:sp>
      <p:sp>
        <p:nvSpPr>
          <p:cNvPr id="32793" name="Text Box 24"/>
          <p:cNvSpPr txBox="1">
            <a:spLocks noChangeArrowheads="1"/>
          </p:cNvSpPr>
          <p:nvPr/>
        </p:nvSpPr>
        <p:spPr bwMode="auto">
          <a:xfrm>
            <a:off x="4219575" y="5181600"/>
            <a:ext cx="774700" cy="304800"/>
          </a:xfrm>
          <a:prstGeom prst="rect">
            <a:avLst/>
          </a:prstGeom>
          <a:noFill/>
          <a:ln w="9525">
            <a:noFill/>
            <a:miter lim="800000"/>
            <a:headEnd/>
            <a:tailEnd/>
          </a:ln>
        </p:spPr>
        <p:txBody>
          <a:bodyPr>
            <a:spAutoFit/>
          </a:bodyPr>
          <a:lstStyle/>
          <a:p>
            <a:pPr algn="ctr" eaLnBrk="1" hangingPunct="1"/>
            <a:r>
              <a:rPr lang="en-US" sz="1400" b="1">
                <a:solidFill>
                  <a:srgbClr val="FF9999"/>
                </a:solidFill>
                <a:latin typeface="Times New Roman" pitchFamily="18" charset="0"/>
              </a:rPr>
              <a:t>dipole</a:t>
            </a:r>
          </a:p>
        </p:txBody>
      </p:sp>
      <p:sp>
        <p:nvSpPr>
          <p:cNvPr id="32794" name="Text Box 25"/>
          <p:cNvSpPr txBox="1">
            <a:spLocks noChangeArrowheads="1"/>
          </p:cNvSpPr>
          <p:nvPr/>
        </p:nvSpPr>
        <p:spPr bwMode="auto">
          <a:xfrm>
            <a:off x="6542088" y="2133600"/>
            <a:ext cx="420687" cy="304800"/>
          </a:xfrm>
          <a:prstGeom prst="rect">
            <a:avLst/>
          </a:prstGeom>
          <a:noFill/>
          <a:ln w="9525">
            <a:noFill/>
            <a:miter lim="800000"/>
            <a:headEnd/>
            <a:tailEnd/>
          </a:ln>
        </p:spPr>
        <p:txBody>
          <a:bodyPr>
            <a:spAutoFit/>
          </a:bodyPr>
          <a:lstStyle/>
          <a:p>
            <a:pPr algn="ctr" eaLnBrk="1" hangingPunct="1"/>
            <a:r>
              <a:rPr lang="en-US" sz="1400" b="1">
                <a:solidFill>
                  <a:srgbClr val="669900"/>
                </a:solidFill>
                <a:latin typeface="Times New Roman" pitchFamily="18" charset="0"/>
              </a:rPr>
              <a:t>RF </a:t>
            </a:r>
          </a:p>
        </p:txBody>
      </p:sp>
      <p:sp>
        <p:nvSpPr>
          <p:cNvPr id="32795" name="Line 26"/>
          <p:cNvSpPr>
            <a:spLocks noChangeShapeType="1"/>
          </p:cNvSpPr>
          <p:nvPr/>
        </p:nvSpPr>
        <p:spPr bwMode="auto">
          <a:xfrm>
            <a:off x="7496175" y="3068638"/>
            <a:ext cx="731838" cy="504825"/>
          </a:xfrm>
          <a:prstGeom prst="line">
            <a:avLst/>
          </a:prstGeom>
          <a:noFill/>
          <a:ln w="19050">
            <a:solidFill>
              <a:srgbClr val="CC6600"/>
            </a:solidFill>
            <a:prstDash val="dash"/>
            <a:round/>
            <a:headEnd/>
            <a:tailEnd type="triangle" w="med" len="med"/>
          </a:ln>
        </p:spPr>
        <p:txBody>
          <a:bodyPr/>
          <a:lstStyle/>
          <a:p>
            <a:endParaRPr lang="en-US"/>
          </a:p>
        </p:txBody>
      </p:sp>
      <p:sp>
        <p:nvSpPr>
          <p:cNvPr id="32796" name="Line 27"/>
          <p:cNvSpPr>
            <a:spLocks noChangeShapeType="1"/>
          </p:cNvSpPr>
          <p:nvPr/>
        </p:nvSpPr>
        <p:spPr bwMode="auto">
          <a:xfrm flipH="1" flipV="1">
            <a:off x="7031038" y="2133600"/>
            <a:ext cx="266700" cy="647700"/>
          </a:xfrm>
          <a:prstGeom prst="line">
            <a:avLst/>
          </a:prstGeom>
          <a:noFill/>
          <a:ln w="19050">
            <a:solidFill>
              <a:srgbClr val="CC6600"/>
            </a:solidFill>
            <a:prstDash val="dash"/>
            <a:round/>
            <a:headEnd/>
            <a:tailEnd type="triangle" w="med" len="med"/>
          </a:ln>
        </p:spPr>
        <p:txBody>
          <a:bodyPr/>
          <a:lstStyle/>
          <a:p>
            <a:endParaRPr lang="en-US"/>
          </a:p>
        </p:txBody>
      </p:sp>
      <p:sp>
        <p:nvSpPr>
          <p:cNvPr id="32797" name="Text Box 28"/>
          <p:cNvSpPr txBox="1">
            <a:spLocks noChangeArrowheads="1"/>
          </p:cNvSpPr>
          <p:nvPr/>
        </p:nvSpPr>
        <p:spPr bwMode="auto">
          <a:xfrm>
            <a:off x="7031038" y="2708275"/>
            <a:ext cx="863600" cy="457200"/>
          </a:xfrm>
          <a:prstGeom prst="rect">
            <a:avLst/>
          </a:prstGeom>
          <a:noFill/>
          <a:ln w="9525">
            <a:noFill/>
            <a:miter lim="800000"/>
            <a:headEnd/>
            <a:tailEnd/>
          </a:ln>
        </p:spPr>
        <p:txBody>
          <a:bodyPr>
            <a:spAutoFit/>
          </a:bodyPr>
          <a:lstStyle/>
          <a:p>
            <a:pPr algn="ctr" eaLnBrk="1" hangingPunct="1"/>
            <a:r>
              <a:rPr lang="en-US" sz="1200" b="1">
                <a:solidFill>
                  <a:srgbClr val="CC6600"/>
                </a:solidFill>
                <a:latin typeface="Comic Sans MS" pitchFamily="66" charset="0"/>
              </a:rPr>
              <a:t>vacuum sector 4</a:t>
            </a:r>
          </a:p>
        </p:txBody>
      </p:sp>
      <p:sp>
        <p:nvSpPr>
          <p:cNvPr id="32798" name="Date Placeholder 31"/>
          <p:cNvSpPr>
            <a:spLocks noGrp="1"/>
          </p:cNvSpPr>
          <p:nvPr>
            <p:ph type="dt" sz="quarter" idx="10"/>
          </p:nvPr>
        </p:nvSpPr>
        <p:spPr>
          <a:noFill/>
        </p:spPr>
        <p:txBody>
          <a:bodyPr/>
          <a:lstStyle/>
          <a:p>
            <a:r>
              <a:rPr lang="en-US" smtClean="0"/>
              <a:t>J.M. Jowett, Quark Matter 2008, Jaipur, 7 February 2008</a:t>
            </a:r>
            <a:endParaRPr lang="en-GB"/>
          </a:p>
        </p:txBody>
      </p:sp>
      <p:sp>
        <p:nvSpPr>
          <p:cNvPr id="31" name="Slide Number Placeholder 30"/>
          <p:cNvSpPr>
            <a:spLocks noGrp="1"/>
          </p:cNvSpPr>
          <p:nvPr>
            <p:ph type="sldNum" sz="quarter" idx="12"/>
          </p:nvPr>
        </p:nvSpPr>
        <p:spPr/>
        <p:txBody>
          <a:bodyPr/>
          <a:lstStyle/>
          <a:p>
            <a:pPr>
              <a:defRPr/>
            </a:pPr>
            <a:fld id="{DE98F75D-861A-455B-87F5-291FA885B0F1}" type="slidenum">
              <a:rPr lang="en-GB" smtClean="0"/>
              <a:pPr>
                <a:defRPr/>
              </a:pPr>
              <a:t>59</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angle 581"/>
          <p:cNvSpPr/>
          <p:nvPr/>
        </p:nvSpPr>
        <p:spPr>
          <a:xfrm rot="10800000" flipV="1">
            <a:off x="1101725" y="4676775"/>
            <a:ext cx="7070725" cy="485775"/>
          </a:xfrm>
          <a:prstGeom prst="rect">
            <a:avLst/>
          </a:prstGeom>
          <a:solidFill>
            <a:srgbClr val="3838AA"/>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r-CH" sz="1600" dirty="0">
                <a:solidFill>
                  <a:schemeClr val="bg1"/>
                </a:solidFill>
              </a:rPr>
              <a:t>                                                           </a:t>
            </a:r>
            <a:r>
              <a:rPr lang="fr-CH" sz="1600" dirty="0" smtClean="0">
                <a:solidFill>
                  <a:schemeClr val="bg1"/>
                </a:solidFill>
              </a:rPr>
              <a:t/>
            </a:r>
            <a:br>
              <a:rPr lang="fr-CH" sz="1600" dirty="0" smtClean="0">
                <a:solidFill>
                  <a:schemeClr val="bg1"/>
                </a:solidFill>
              </a:rPr>
            </a:br>
            <a:r>
              <a:rPr lang="fr-CH" sz="1600" dirty="0" err="1" smtClean="0">
                <a:solidFill>
                  <a:schemeClr val="bg1"/>
                </a:solidFill>
              </a:rPr>
              <a:t>Beam</a:t>
            </a:r>
            <a:r>
              <a:rPr lang="fr-CH" sz="1600" dirty="0" smtClean="0">
                <a:solidFill>
                  <a:schemeClr val="bg1"/>
                </a:solidFill>
              </a:rPr>
              <a:t> </a:t>
            </a:r>
            <a:r>
              <a:rPr lang="fr-CH" sz="1600" dirty="0">
                <a:solidFill>
                  <a:schemeClr val="bg1"/>
                </a:solidFill>
              </a:rPr>
              <a:t>Commissioning to 7 TeV</a:t>
            </a:r>
            <a:endParaRPr lang="en-US" sz="1600" dirty="0">
              <a:solidFill>
                <a:schemeClr val="bg1"/>
              </a:solidFill>
            </a:endParaRPr>
          </a:p>
        </p:txBody>
      </p:sp>
      <p:sp>
        <p:nvSpPr>
          <p:cNvPr id="39937" name="Rectangle 2"/>
          <p:cNvSpPr>
            <a:spLocks noGrp="1" noChangeArrowheads="1"/>
          </p:cNvSpPr>
          <p:nvPr>
            <p:ph type="title"/>
          </p:nvPr>
        </p:nvSpPr>
        <p:spPr>
          <a:xfrm>
            <a:off x="819150" y="188913"/>
            <a:ext cx="7448550" cy="376237"/>
          </a:xfrm>
        </p:spPr>
        <p:txBody>
          <a:bodyPr/>
          <a:lstStyle/>
          <a:p>
            <a:pPr>
              <a:defRPr/>
            </a:pPr>
            <a:r>
              <a:rPr lang="en-US" dirty="0" smtClean="0"/>
              <a:t>Master Schedule (published 8 Oct 2007)</a:t>
            </a:r>
          </a:p>
        </p:txBody>
      </p:sp>
      <p:grpSp>
        <p:nvGrpSpPr>
          <p:cNvPr id="16387" name="Group 231"/>
          <p:cNvGrpSpPr>
            <a:grpSpLocks/>
          </p:cNvGrpSpPr>
          <p:nvPr/>
        </p:nvGrpSpPr>
        <p:grpSpPr bwMode="auto">
          <a:xfrm>
            <a:off x="879475" y="1276350"/>
            <a:ext cx="7454900" cy="5181600"/>
            <a:chOff x="1326735" y="1054100"/>
            <a:chExt cx="2165765" cy="5181850"/>
          </a:xfrm>
        </p:grpSpPr>
        <p:sp>
          <p:nvSpPr>
            <p:cNvPr id="16851" name="Line 201"/>
            <p:cNvSpPr>
              <a:spLocks noChangeShapeType="1"/>
            </p:cNvSpPr>
            <p:nvPr/>
          </p:nvSpPr>
          <p:spPr bwMode="auto">
            <a:xfrm>
              <a:off x="1326735" y="1054100"/>
              <a:ext cx="2154065" cy="0"/>
            </a:xfrm>
            <a:prstGeom prst="line">
              <a:avLst/>
            </a:prstGeom>
            <a:noFill/>
            <a:ln w="3175">
              <a:solidFill>
                <a:srgbClr val="DDDDDD"/>
              </a:solidFill>
              <a:prstDash val="sysDot"/>
              <a:round/>
              <a:headEnd/>
              <a:tailEnd/>
            </a:ln>
          </p:spPr>
          <p:txBody>
            <a:bodyPr/>
            <a:lstStyle/>
            <a:p>
              <a:endParaRPr lang="en-US"/>
            </a:p>
          </p:txBody>
        </p:sp>
        <p:sp>
          <p:nvSpPr>
            <p:cNvPr id="16852" name="Line 201"/>
            <p:cNvSpPr>
              <a:spLocks noChangeShapeType="1"/>
            </p:cNvSpPr>
            <p:nvPr/>
          </p:nvSpPr>
          <p:spPr bwMode="auto">
            <a:xfrm>
              <a:off x="1326735" y="1108100"/>
              <a:ext cx="2154065" cy="0"/>
            </a:xfrm>
            <a:prstGeom prst="line">
              <a:avLst/>
            </a:prstGeom>
            <a:noFill/>
            <a:ln w="3175">
              <a:solidFill>
                <a:srgbClr val="DDDDDD"/>
              </a:solidFill>
              <a:prstDash val="sysDot"/>
              <a:round/>
              <a:headEnd/>
              <a:tailEnd/>
            </a:ln>
          </p:spPr>
          <p:txBody>
            <a:bodyPr/>
            <a:lstStyle/>
            <a:p>
              <a:endParaRPr lang="en-US"/>
            </a:p>
          </p:txBody>
        </p:sp>
        <p:sp>
          <p:nvSpPr>
            <p:cNvPr id="16853" name="Line 201"/>
            <p:cNvSpPr>
              <a:spLocks noChangeShapeType="1"/>
            </p:cNvSpPr>
            <p:nvPr/>
          </p:nvSpPr>
          <p:spPr bwMode="auto">
            <a:xfrm>
              <a:off x="1326735" y="1162100"/>
              <a:ext cx="2154065" cy="0"/>
            </a:xfrm>
            <a:prstGeom prst="line">
              <a:avLst/>
            </a:prstGeom>
            <a:noFill/>
            <a:ln w="3175">
              <a:solidFill>
                <a:srgbClr val="DDDDDD"/>
              </a:solidFill>
              <a:prstDash val="sysDot"/>
              <a:round/>
              <a:headEnd/>
              <a:tailEnd/>
            </a:ln>
          </p:spPr>
          <p:txBody>
            <a:bodyPr/>
            <a:lstStyle/>
            <a:p>
              <a:endParaRPr lang="en-US"/>
            </a:p>
          </p:txBody>
        </p:sp>
        <p:sp>
          <p:nvSpPr>
            <p:cNvPr id="16854" name="Line 201"/>
            <p:cNvSpPr>
              <a:spLocks noChangeShapeType="1"/>
            </p:cNvSpPr>
            <p:nvPr/>
          </p:nvSpPr>
          <p:spPr bwMode="auto">
            <a:xfrm>
              <a:off x="1326735" y="1216100"/>
              <a:ext cx="2154065" cy="0"/>
            </a:xfrm>
            <a:prstGeom prst="line">
              <a:avLst/>
            </a:prstGeom>
            <a:noFill/>
            <a:ln w="3175">
              <a:solidFill>
                <a:srgbClr val="DDDDDD"/>
              </a:solidFill>
              <a:prstDash val="sysDot"/>
              <a:round/>
              <a:headEnd/>
              <a:tailEnd/>
            </a:ln>
          </p:spPr>
          <p:txBody>
            <a:bodyPr/>
            <a:lstStyle/>
            <a:p>
              <a:endParaRPr lang="en-US"/>
            </a:p>
          </p:txBody>
        </p:sp>
        <p:sp>
          <p:nvSpPr>
            <p:cNvPr id="16855" name="Line 201"/>
            <p:cNvSpPr>
              <a:spLocks noChangeShapeType="1"/>
            </p:cNvSpPr>
            <p:nvPr/>
          </p:nvSpPr>
          <p:spPr bwMode="auto">
            <a:xfrm>
              <a:off x="1326735" y="1270100"/>
              <a:ext cx="2154065" cy="0"/>
            </a:xfrm>
            <a:prstGeom prst="line">
              <a:avLst/>
            </a:prstGeom>
            <a:noFill/>
            <a:ln w="3175">
              <a:solidFill>
                <a:schemeClr val="tx1"/>
              </a:solidFill>
              <a:prstDash val="sysDot"/>
              <a:round/>
              <a:headEnd/>
              <a:tailEnd/>
            </a:ln>
          </p:spPr>
          <p:txBody>
            <a:bodyPr/>
            <a:lstStyle/>
            <a:p>
              <a:endParaRPr lang="en-US"/>
            </a:p>
          </p:txBody>
        </p:sp>
        <p:sp>
          <p:nvSpPr>
            <p:cNvPr id="16856" name="Line 201"/>
            <p:cNvSpPr>
              <a:spLocks noChangeShapeType="1"/>
            </p:cNvSpPr>
            <p:nvPr/>
          </p:nvSpPr>
          <p:spPr bwMode="auto">
            <a:xfrm>
              <a:off x="1326735" y="1324100"/>
              <a:ext cx="2154065" cy="0"/>
            </a:xfrm>
            <a:prstGeom prst="line">
              <a:avLst/>
            </a:prstGeom>
            <a:noFill/>
            <a:ln w="3175">
              <a:solidFill>
                <a:srgbClr val="DDDDDD"/>
              </a:solidFill>
              <a:prstDash val="sysDot"/>
              <a:round/>
              <a:headEnd/>
              <a:tailEnd/>
            </a:ln>
          </p:spPr>
          <p:txBody>
            <a:bodyPr/>
            <a:lstStyle/>
            <a:p>
              <a:endParaRPr lang="en-US"/>
            </a:p>
          </p:txBody>
        </p:sp>
        <p:sp>
          <p:nvSpPr>
            <p:cNvPr id="16857" name="Line 201"/>
            <p:cNvSpPr>
              <a:spLocks noChangeShapeType="1"/>
            </p:cNvSpPr>
            <p:nvPr/>
          </p:nvSpPr>
          <p:spPr bwMode="auto">
            <a:xfrm>
              <a:off x="1326735" y="1378100"/>
              <a:ext cx="2154065" cy="0"/>
            </a:xfrm>
            <a:prstGeom prst="line">
              <a:avLst/>
            </a:prstGeom>
            <a:noFill/>
            <a:ln w="3175">
              <a:solidFill>
                <a:srgbClr val="DDDDDD"/>
              </a:solidFill>
              <a:prstDash val="sysDot"/>
              <a:round/>
              <a:headEnd/>
              <a:tailEnd/>
            </a:ln>
          </p:spPr>
          <p:txBody>
            <a:bodyPr/>
            <a:lstStyle/>
            <a:p>
              <a:endParaRPr lang="en-US"/>
            </a:p>
          </p:txBody>
        </p:sp>
        <p:sp>
          <p:nvSpPr>
            <p:cNvPr id="16858" name="Line 201"/>
            <p:cNvSpPr>
              <a:spLocks noChangeShapeType="1"/>
            </p:cNvSpPr>
            <p:nvPr/>
          </p:nvSpPr>
          <p:spPr bwMode="auto">
            <a:xfrm>
              <a:off x="1326735" y="1432100"/>
              <a:ext cx="2154065" cy="0"/>
            </a:xfrm>
            <a:prstGeom prst="line">
              <a:avLst/>
            </a:prstGeom>
            <a:noFill/>
            <a:ln w="3175">
              <a:solidFill>
                <a:srgbClr val="DDDDDD"/>
              </a:solidFill>
              <a:prstDash val="sysDot"/>
              <a:round/>
              <a:headEnd/>
              <a:tailEnd/>
            </a:ln>
          </p:spPr>
          <p:txBody>
            <a:bodyPr/>
            <a:lstStyle/>
            <a:p>
              <a:endParaRPr lang="en-US"/>
            </a:p>
          </p:txBody>
        </p:sp>
        <p:sp>
          <p:nvSpPr>
            <p:cNvPr id="16859" name="Line 201"/>
            <p:cNvSpPr>
              <a:spLocks noChangeShapeType="1"/>
            </p:cNvSpPr>
            <p:nvPr/>
          </p:nvSpPr>
          <p:spPr bwMode="auto">
            <a:xfrm>
              <a:off x="1326735" y="1486100"/>
              <a:ext cx="2154065" cy="0"/>
            </a:xfrm>
            <a:prstGeom prst="line">
              <a:avLst/>
            </a:prstGeom>
            <a:noFill/>
            <a:ln w="3175">
              <a:solidFill>
                <a:schemeClr val="tx1"/>
              </a:solidFill>
              <a:prstDash val="sysDot"/>
              <a:round/>
              <a:headEnd/>
              <a:tailEnd/>
            </a:ln>
          </p:spPr>
          <p:txBody>
            <a:bodyPr/>
            <a:lstStyle/>
            <a:p>
              <a:endParaRPr lang="en-US"/>
            </a:p>
          </p:txBody>
        </p:sp>
        <p:sp>
          <p:nvSpPr>
            <p:cNvPr id="16860" name="Line 201"/>
            <p:cNvSpPr>
              <a:spLocks noChangeShapeType="1"/>
            </p:cNvSpPr>
            <p:nvPr/>
          </p:nvSpPr>
          <p:spPr bwMode="auto">
            <a:xfrm>
              <a:off x="1326735" y="1540100"/>
              <a:ext cx="2154065" cy="0"/>
            </a:xfrm>
            <a:prstGeom prst="line">
              <a:avLst/>
            </a:prstGeom>
            <a:noFill/>
            <a:ln w="3175">
              <a:solidFill>
                <a:srgbClr val="DDDDDD"/>
              </a:solidFill>
              <a:prstDash val="sysDot"/>
              <a:round/>
              <a:headEnd/>
              <a:tailEnd/>
            </a:ln>
          </p:spPr>
          <p:txBody>
            <a:bodyPr/>
            <a:lstStyle/>
            <a:p>
              <a:endParaRPr lang="en-US"/>
            </a:p>
          </p:txBody>
        </p:sp>
        <p:sp>
          <p:nvSpPr>
            <p:cNvPr id="16861" name="Line 201"/>
            <p:cNvSpPr>
              <a:spLocks noChangeShapeType="1"/>
            </p:cNvSpPr>
            <p:nvPr/>
          </p:nvSpPr>
          <p:spPr bwMode="auto">
            <a:xfrm>
              <a:off x="1326735" y="1594100"/>
              <a:ext cx="2154065" cy="0"/>
            </a:xfrm>
            <a:prstGeom prst="line">
              <a:avLst/>
            </a:prstGeom>
            <a:noFill/>
            <a:ln w="3175">
              <a:solidFill>
                <a:srgbClr val="DDDDDD"/>
              </a:solidFill>
              <a:prstDash val="sysDot"/>
              <a:round/>
              <a:headEnd/>
              <a:tailEnd/>
            </a:ln>
          </p:spPr>
          <p:txBody>
            <a:bodyPr/>
            <a:lstStyle/>
            <a:p>
              <a:endParaRPr lang="en-US"/>
            </a:p>
          </p:txBody>
        </p:sp>
        <p:sp>
          <p:nvSpPr>
            <p:cNvPr id="16862" name="Line 201"/>
            <p:cNvSpPr>
              <a:spLocks noChangeShapeType="1"/>
            </p:cNvSpPr>
            <p:nvPr/>
          </p:nvSpPr>
          <p:spPr bwMode="auto">
            <a:xfrm>
              <a:off x="1326735" y="1648100"/>
              <a:ext cx="2154065" cy="0"/>
            </a:xfrm>
            <a:prstGeom prst="line">
              <a:avLst/>
            </a:prstGeom>
            <a:noFill/>
            <a:ln w="3175">
              <a:solidFill>
                <a:srgbClr val="DDDDDD"/>
              </a:solidFill>
              <a:prstDash val="sysDot"/>
              <a:round/>
              <a:headEnd/>
              <a:tailEnd/>
            </a:ln>
          </p:spPr>
          <p:txBody>
            <a:bodyPr/>
            <a:lstStyle/>
            <a:p>
              <a:endParaRPr lang="en-US"/>
            </a:p>
          </p:txBody>
        </p:sp>
        <p:sp>
          <p:nvSpPr>
            <p:cNvPr id="16863" name="Line 201"/>
            <p:cNvSpPr>
              <a:spLocks noChangeShapeType="1"/>
            </p:cNvSpPr>
            <p:nvPr/>
          </p:nvSpPr>
          <p:spPr bwMode="auto">
            <a:xfrm>
              <a:off x="1326735" y="1702100"/>
              <a:ext cx="2154065" cy="0"/>
            </a:xfrm>
            <a:prstGeom prst="line">
              <a:avLst/>
            </a:prstGeom>
            <a:noFill/>
            <a:ln w="3175">
              <a:solidFill>
                <a:schemeClr val="tx1"/>
              </a:solidFill>
              <a:prstDash val="sysDot"/>
              <a:round/>
              <a:headEnd/>
              <a:tailEnd/>
            </a:ln>
          </p:spPr>
          <p:txBody>
            <a:bodyPr/>
            <a:lstStyle/>
            <a:p>
              <a:endParaRPr lang="en-US"/>
            </a:p>
          </p:txBody>
        </p:sp>
        <p:sp>
          <p:nvSpPr>
            <p:cNvPr id="16864" name="Line 201"/>
            <p:cNvSpPr>
              <a:spLocks noChangeShapeType="1"/>
            </p:cNvSpPr>
            <p:nvPr/>
          </p:nvSpPr>
          <p:spPr bwMode="auto">
            <a:xfrm>
              <a:off x="1326735" y="1756100"/>
              <a:ext cx="2154065" cy="0"/>
            </a:xfrm>
            <a:prstGeom prst="line">
              <a:avLst/>
            </a:prstGeom>
            <a:noFill/>
            <a:ln w="3175">
              <a:solidFill>
                <a:srgbClr val="DDDDDD"/>
              </a:solidFill>
              <a:prstDash val="sysDot"/>
              <a:round/>
              <a:headEnd/>
              <a:tailEnd/>
            </a:ln>
          </p:spPr>
          <p:txBody>
            <a:bodyPr/>
            <a:lstStyle/>
            <a:p>
              <a:endParaRPr lang="en-US"/>
            </a:p>
          </p:txBody>
        </p:sp>
        <p:sp>
          <p:nvSpPr>
            <p:cNvPr id="16865" name="Line 201"/>
            <p:cNvSpPr>
              <a:spLocks noChangeShapeType="1"/>
            </p:cNvSpPr>
            <p:nvPr/>
          </p:nvSpPr>
          <p:spPr bwMode="auto">
            <a:xfrm>
              <a:off x="1326735" y="1810100"/>
              <a:ext cx="2154065" cy="0"/>
            </a:xfrm>
            <a:prstGeom prst="line">
              <a:avLst/>
            </a:prstGeom>
            <a:noFill/>
            <a:ln w="3175">
              <a:solidFill>
                <a:srgbClr val="DDDDDD"/>
              </a:solidFill>
              <a:prstDash val="sysDot"/>
              <a:round/>
              <a:headEnd/>
              <a:tailEnd/>
            </a:ln>
          </p:spPr>
          <p:txBody>
            <a:bodyPr/>
            <a:lstStyle/>
            <a:p>
              <a:endParaRPr lang="en-US"/>
            </a:p>
          </p:txBody>
        </p:sp>
        <p:sp>
          <p:nvSpPr>
            <p:cNvPr id="16866" name="Line 201"/>
            <p:cNvSpPr>
              <a:spLocks noChangeShapeType="1"/>
            </p:cNvSpPr>
            <p:nvPr/>
          </p:nvSpPr>
          <p:spPr bwMode="auto">
            <a:xfrm>
              <a:off x="1326735" y="1864100"/>
              <a:ext cx="2154065" cy="0"/>
            </a:xfrm>
            <a:prstGeom prst="line">
              <a:avLst/>
            </a:prstGeom>
            <a:noFill/>
            <a:ln w="3175">
              <a:solidFill>
                <a:srgbClr val="DDDDDD"/>
              </a:solidFill>
              <a:prstDash val="sysDot"/>
              <a:round/>
              <a:headEnd/>
              <a:tailEnd/>
            </a:ln>
          </p:spPr>
          <p:txBody>
            <a:bodyPr/>
            <a:lstStyle/>
            <a:p>
              <a:endParaRPr lang="en-US"/>
            </a:p>
          </p:txBody>
        </p:sp>
        <p:sp>
          <p:nvSpPr>
            <p:cNvPr id="16867" name="Line 201"/>
            <p:cNvSpPr>
              <a:spLocks noChangeShapeType="1"/>
            </p:cNvSpPr>
            <p:nvPr/>
          </p:nvSpPr>
          <p:spPr bwMode="auto">
            <a:xfrm>
              <a:off x="1326735" y="1918100"/>
              <a:ext cx="2154065" cy="0"/>
            </a:xfrm>
            <a:prstGeom prst="line">
              <a:avLst/>
            </a:prstGeom>
            <a:noFill/>
            <a:ln w="3175">
              <a:solidFill>
                <a:srgbClr val="DDDDDD"/>
              </a:solidFill>
              <a:prstDash val="sysDot"/>
              <a:round/>
              <a:headEnd/>
              <a:tailEnd/>
            </a:ln>
          </p:spPr>
          <p:txBody>
            <a:bodyPr/>
            <a:lstStyle/>
            <a:p>
              <a:endParaRPr lang="en-US"/>
            </a:p>
          </p:txBody>
        </p:sp>
        <p:sp>
          <p:nvSpPr>
            <p:cNvPr id="16868" name="Line 201"/>
            <p:cNvSpPr>
              <a:spLocks noChangeShapeType="1"/>
            </p:cNvSpPr>
            <p:nvPr/>
          </p:nvSpPr>
          <p:spPr bwMode="auto">
            <a:xfrm>
              <a:off x="1326735" y="1972100"/>
              <a:ext cx="2154065" cy="0"/>
            </a:xfrm>
            <a:prstGeom prst="line">
              <a:avLst/>
            </a:prstGeom>
            <a:noFill/>
            <a:ln w="3175">
              <a:solidFill>
                <a:schemeClr val="tx1"/>
              </a:solidFill>
              <a:prstDash val="sysDot"/>
              <a:round/>
              <a:headEnd/>
              <a:tailEnd/>
            </a:ln>
          </p:spPr>
          <p:txBody>
            <a:bodyPr/>
            <a:lstStyle/>
            <a:p>
              <a:endParaRPr lang="en-US"/>
            </a:p>
          </p:txBody>
        </p:sp>
        <p:sp>
          <p:nvSpPr>
            <p:cNvPr id="16869" name="Line 201"/>
            <p:cNvSpPr>
              <a:spLocks noChangeShapeType="1"/>
            </p:cNvSpPr>
            <p:nvPr/>
          </p:nvSpPr>
          <p:spPr bwMode="auto">
            <a:xfrm>
              <a:off x="1326735" y="2026100"/>
              <a:ext cx="2154065" cy="0"/>
            </a:xfrm>
            <a:prstGeom prst="line">
              <a:avLst/>
            </a:prstGeom>
            <a:noFill/>
            <a:ln w="3175">
              <a:solidFill>
                <a:srgbClr val="DDDDDD"/>
              </a:solidFill>
              <a:prstDash val="sysDot"/>
              <a:round/>
              <a:headEnd/>
              <a:tailEnd/>
            </a:ln>
          </p:spPr>
          <p:txBody>
            <a:bodyPr/>
            <a:lstStyle/>
            <a:p>
              <a:endParaRPr lang="en-US"/>
            </a:p>
          </p:txBody>
        </p:sp>
        <p:sp>
          <p:nvSpPr>
            <p:cNvPr id="16870" name="Line 201"/>
            <p:cNvSpPr>
              <a:spLocks noChangeShapeType="1"/>
            </p:cNvSpPr>
            <p:nvPr/>
          </p:nvSpPr>
          <p:spPr bwMode="auto">
            <a:xfrm>
              <a:off x="1326735" y="2080100"/>
              <a:ext cx="2154065" cy="0"/>
            </a:xfrm>
            <a:prstGeom prst="line">
              <a:avLst/>
            </a:prstGeom>
            <a:noFill/>
            <a:ln w="3175">
              <a:solidFill>
                <a:srgbClr val="DDDDDD"/>
              </a:solidFill>
              <a:prstDash val="sysDot"/>
              <a:round/>
              <a:headEnd/>
              <a:tailEnd/>
            </a:ln>
          </p:spPr>
          <p:txBody>
            <a:bodyPr/>
            <a:lstStyle/>
            <a:p>
              <a:endParaRPr lang="en-US"/>
            </a:p>
          </p:txBody>
        </p:sp>
        <p:sp>
          <p:nvSpPr>
            <p:cNvPr id="16871" name="Line 201"/>
            <p:cNvSpPr>
              <a:spLocks noChangeShapeType="1"/>
            </p:cNvSpPr>
            <p:nvPr/>
          </p:nvSpPr>
          <p:spPr bwMode="auto">
            <a:xfrm>
              <a:off x="1326735" y="2134100"/>
              <a:ext cx="2154065" cy="0"/>
            </a:xfrm>
            <a:prstGeom prst="line">
              <a:avLst/>
            </a:prstGeom>
            <a:noFill/>
            <a:ln w="3175">
              <a:solidFill>
                <a:srgbClr val="DDDDDD"/>
              </a:solidFill>
              <a:prstDash val="sysDot"/>
              <a:round/>
              <a:headEnd/>
              <a:tailEnd/>
            </a:ln>
          </p:spPr>
          <p:txBody>
            <a:bodyPr/>
            <a:lstStyle/>
            <a:p>
              <a:endParaRPr lang="en-US"/>
            </a:p>
          </p:txBody>
        </p:sp>
        <p:sp>
          <p:nvSpPr>
            <p:cNvPr id="16872" name="Line 201"/>
            <p:cNvSpPr>
              <a:spLocks noChangeShapeType="1"/>
            </p:cNvSpPr>
            <p:nvPr/>
          </p:nvSpPr>
          <p:spPr bwMode="auto">
            <a:xfrm>
              <a:off x="1326735" y="2188100"/>
              <a:ext cx="2154065" cy="0"/>
            </a:xfrm>
            <a:prstGeom prst="line">
              <a:avLst/>
            </a:prstGeom>
            <a:noFill/>
            <a:ln w="3175">
              <a:solidFill>
                <a:schemeClr val="tx1"/>
              </a:solidFill>
              <a:prstDash val="sysDot"/>
              <a:round/>
              <a:headEnd/>
              <a:tailEnd/>
            </a:ln>
          </p:spPr>
          <p:txBody>
            <a:bodyPr/>
            <a:lstStyle/>
            <a:p>
              <a:endParaRPr lang="en-US"/>
            </a:p>
          </p:txBody>
        </p:sp>
        <p:sp>
          <p:nvSpPr>
            <p:cNvPr id="16873" name="Line 201"/>
            <p:cNvSpPr>
              <a:spLocks noChangeShapeType="1"/>
            </p:cNvSpPr>
            <p:nvPr/>
          </p:nvSpPr>
          <p:spPr bwMode="auto">
            <a:xfrm>
              <a:off x="1326735" y="2242100"/>
              <a:ext cx="2154065" cy="0"/>
            </a:xfrm>
            <a:prstGeom prst="line">
              <a:avLst/>
            </a:prstGeom>
            <a:noFill/>
            <a:ln w="3175">
              <a:solidFill>
                <a:srgbClr val="DDDDDD"/>
              </a:solidFill>
              <a:prstDash val="sysDot"/>
              <a:round/>
              <a:headEnd/>
              <a:tailEnd/>
            </a:ln>
          </p:spPr>
          <p:txBody>
            <a:bodyPr/>
            <a:lstStyle/>
            <a:p>
              <a:endParaRPr lang="en-US"/>
            </a:p>
          </p:txBody>
        </p:sp>
        <p:sp>
          <p:nvSpPr>
            <p:cNvPr id="16874" name="Line 201"/>
            <p:cNvSpPr>
              <a:spLocks noChangeShapeType="1"/>
            </p:cNvSpPr>
            <p:nvPr/>
          </p:nvSpPr>
          <p:spPr bwMode="auto">
            <a:xfrm>
              <a:off x="1326735" y="2296100"/>
              <a:ext cx="2154065" cy="0"/>
            </a:xfrm>
            <a:prstGeom prst="line">
              <a:avLst/>
            </a:prstGeom>
            <a:noFill/>
            <a:ln w="3175">
              <a:solidFill>
                <a:srgbClr val="DDDDDD"/>
              </a:solidFill>
              <a:prstDash val="sysDot"/>
              <a:round/>
              <a:headEnd/>
              <a:tailEnd/>
            </a:ln>
          </p:spPr>
          <p:txBody>
            <a:bodyPr/>
            <a:lstStyle/>
            <a:p>
              <a:endParaRPr lang="en-US"/>
            </a:p>
          </p:txBody>
        </p:sp>
        <p:sp>
          <p:nvSpPr>
            <p:cNvPr id="16875" name="Line 201"/>
            <p:cNvSpPr>
              <a:spLocks noChangeShapeType="1"/>
            </p:cNvSpPr>
            <p:nvPr/>
          </p:nvSpPr>
          <p:spPr bwMode="auto">
            <a:xfrm>
              <a:off x="1326735" y="2350100"/>
              <a:ext cx="2154065" cy="0"/>
            </a:xfrm>
            <a:prstGeom prst="line">
              <a:avLst/>
            </a:prstGeom>
            <a:noFill/>
            <a:ln w="3175">
              <a:solidFill>
                <a:srgbClr val="DDDDDD"/>
              </a:solidFill>
              <a:prstDash val="sysDot"/>
              <a:round/>
              <a:headEnd/>
              <a:tailEnd/>
            </a:ln>
          </p:spPr>
          <p:txBody>
            <a:bodyPr/>
            <a:lstStyle/>
            <a:p>
              <a:endParaRPr lang="en-US"/>
            </a:p>
          </p:txBody>
        </p:sp>
        <p:sp>
          <p:nvSpPr>
            <p:cNvPr id="16876" name="Line 201"/>
            <p:cNvSpPr>
              <a:spLocks noChangeShapeType="1"/>
            </p:cNvSpPr>
            <p:nvPr/>
          </p:nvSpPr>
          <p:spPr bwMode="auto">
            <a:xfrm>
              <a:off x="1326735" y="2404100"/>
              <a:ext cx="2154065" cy="0"/>
            </a:xfrm>
            <a:prstGeom prst="line">
              <a:avLst/>
            </a:prstGeom>
            <a:noFill/>
            <a:ln w="3175">
              <a:solidFill>
                <a:schemeClr val="tx1"/>
              </a:solidFill>
              <a:prstDash val="sysDot"/>
              <a:round/>
              <a:headEnd/>
              <a:tailEnd/>
            </a:ln>
          </p:spPr>
          <p:txBody>
            <a:bodyPr/>
            <a:lstStyle/>
            <a:p>
              <a:endParaRPr lang="en-US"/>
            </a:p>
          </p:txBody>
        </p:sp>
        <p:sp>
          <p:nvSpPr>
            <p:cNvPr id="16877" name="Line 201"/>
            <p:cNvSpPr>
              <a:spLocks noChangeShapeType="1"/>
            </p:cNvSpPr>
            <p:nvPr/>
          </p:nvSpPr>
          <p:spPr bwMode="auto">
            <a:xfrm>
              <a:off x="1326735" y="2458100"/>
              <a:ext cx="2154065" cy="0"/>
            </a:xfrm>
            <a:prstGeom prst="line">
              <a:avLst/>
            </a:prstGeom>
            <a:noFill/>
            <a:ln w="3175">
              <a:solidFill>
                <a:srgbClr val="DDDDDD"/>
              </a:solidFill>
              <a:prstDash val="sysDot"/>
              <a:round/>
              <a:headEnd/>
              <a:tailEnd/>
            </a:ln>
          </p:spPr>
          <p:txBody>
            <a:bodyPr/>
            <a:lstStyle/>
            <a:p>
              <a:endParaRPr lang="en-US"/>
            </a:p>
          </p:txBody>
        </p:sp>
        <p:sp>
          <p:nvSpPr>
            <p:cNvPr id="16878" name="Line 201"/>
            <p:cNvSpPr>
              <a:spLocks noChangeShapeType="1"/>
            </p:cNvSpPr>
            <p:nvPr/>
          </p:nvSpPr>
          <p:spPr bwMode="auto">
            <a:xfrm>
              <a:off x="1326735" y="2512100"/>
              <a:ext cx="2154065" cy="0"/>
            </a:xfrm>
            <a:prstGeom prst="line">
              <a:avLst/>
            </a:prstGeom>
            <a:noFill/>
            <a:ln w="3175">
              <a:solidFill>
                <a:srgbClr val="DDDDDD"/>
              </a:solidFill>
              <a:prstDash val="sysDot"/>
              <a:round/>
              <a:headEnd/>
              <a:tailEnd/>
            </a:ln>
          </p:spPr>
          <p:txBody>
            <a:bodyPr/>
            <a:lstStyle/>
            <a:p>
              <a:endParaRPr lang="en-US"/>
            </a:p>
          </p:txBody>
        </p:sp>
        <p:sp>
          <p:nvSpPr>
            <p:cNvPr id="16879" name="Line 201"/>
            <p:cNvSpPr>
              <a:spLocks noChangeShapeType="1"/>
            </p:cNvSpPr>
            <p:nvPr/>
          </p:nvSpPr>
          <p:spPr bwMode="auto">
            <a:xfrm>
              <a:off x="1326735" y="2566100"/>
              <a:ext cx="2154065" cy="0"/>
            </a:xfrm>
            <a:prstGeom prst="line">
              <a:avLst/>
            </a:prstGeom>
            <a:noFill/>
            <a:ln w="3175">
              <a:solidFill>
                <a:srgbClr val="DDDDDD"/>
              </a:solidFill>
              <a:prstDash val="sysDot"/>
              <a:round/>
              <a:headEnd/>
              <a:tailEnd/>
            </a:ln>
          </p:spPr>
          <p:txBody>
            <a:bodyPr/>
            <a:lstStyle/>
            <a:p>
              <a:endParaRPr lang="en-US"/>
            </a:p>
          </p:txBody>
        </p:sp>
        <p:sp>
          <p:nvSpPr>
            <p:cNvPr id="16880" name="Line 201"/>
            <p:cNvSpPr>
              <a:spLocks noChangeShapeType="1"/>
            </p:cNvSpPr>
            <p:nvPr/>
          </p:nvSpPr>
          <p:spPr bwMode="auto">
            <a:xfrm>
              <a:off x="1326735" y="2620100"/>
              <a:ext cx="2154065" cy="0"/>
            </a:xfrm>
            <a:prstGeom prst="line">
              <a:avLst/>
            </a:prstGeom>
            <a:noFill/>
            <a:ln w="3175">
              <a:solidFill>
                <a:srgbClr val="DDDDDD"/>
              </a:solidFill>
              <a:prstDash val="sysDot"/>
              <a:round/>
              <a:headEnd/>
              <a:tailEnd/>
            </a:ln>
          </p:spPr>
          <p:txBody>
            <a:bodyPr/>
            <a:lstStyle/>
            <a:p>
              <a:endParaRPr lang="en-US"/>
            </a:p>
          </p:txBody>
        </p:sp>
        <p:sp>
          <p:nvSpPr>
            <p:cNvPr id="16881" name="Line 201"/>
            <p:cNvSpPr>
              <a:spLocks noChangeShapeType="1"/>
            </p:cNvSpPr>
            <p:nvPr/>
          </p:nvSpPr>
          <p:spPr bwMode="auto">
            <a:xfrm>
              <a:off x="1326735" y="2674100"/>
              <a:ext cx="2154065" cy="0"/>
            </a:xfrm>
            <a:prstGeom prst="line">
              <a:avLst/>
            </a:prstGeom>
            <a:noFill/>
            <a:ln w="3175">
              <a:solidFill>
                <a:schemeClr val="tx1"/>
              </a:solidFill>
              <a:prstDash val="sysDot"/>
              <a:round/>
              <a:headEnd/>
              <a:tailEnd/>
            </a:ln>
          </p:spPr>
          <p:txBody>
            <a:bodyPr/>
            <a:lstStyle/>
            <a:p>
              <a:endParaRPr lang="en-US"/>
            </a:p>
          </p:txBody>
        </p:sp>
        <p:sp>
          <p:nvSpPr>
            <p:cNvPr id="16882" name="Line 201"/>
            <p:cNvSpPr>
              <a:spLocks noChangeShapeType="1"/>
            </p:cNvSpPr>
            <p:nvPr/>
          </p:nvSpPr>
          <p:spPr bwMode="auto">
            <a:xfrm>
              <a:off x="1326735" y="2782100"/>
              <a:ext cx="2154065" cy="0"/>
            </a:xfrm>
            <a:prstGeom prst="line">
              <a:avLst/>
            </a:prstGeom>
            <a:noFill/>
            <a:ln w="3175">
              <a:solidFill>
                <a:srgbClr val="DDDDDD"/>
              </a:solidFill>
              <a:prstDash val="sysDot"/>
              <a:round/>
              <a:headEnd/>
              <a:tailEnd/>
            </a:ln>
          </p:spPr>
          <p:txBody>
            <a:bodyPr/>
            <a:lstStyle/>
            <a:p>
              <a:endParaRPr lang="en-US"/>
            </a:p>
          </p:txBody>
        </p:sp>
        <p:sp>
          <p:nvSpPr>
            <p:cNvPr id="16883" name="Line 201"/>
            <p:cNvSpPr>
              <a:spLocks noChangeShapeType="1"/>
            </p:cNvSpPr>
            <p:nvPr/>
          </p:nvSpPr>
          <p:spPr bwMode="auto">
            <a:xfrm>
              <a:off x="1326735" y="2728100"/>
              <a:ext cx="2154065" cy="0"/>
            </a:xfrm>
            <a:prstGeom prst="line">
              <a:avLst/>
            </a:prstGeom>
            <a:noFill/>
            <a:ln w="3175">
              <a:solidFill>
                <a:srgbClr val="DDDDDD"/>
              </a:solidFill>
              <a:prstDash val="sysDot"/>
              <a:round/>
              <a:headEnd/>
              <a:tailEnd/>
            </a:ln>
          </p:spPr>
          <p:txBody>
            <a:bodyPr/>
            <a:lstStyle/>
            <a:p>
              <a:endParaRPr lang="en-US"/>
            </a:p>
          </p:txBody>
        </p:sp>
        <p:sp>
          <p:nvSpPr>
            <p:cNvPr id="16884" name="Line 201"/>
            <p:cNvSpPr>
              <a:spLocks noChangeShapeType="1"/>
            </p:cNvSpPr>
            <p:nvPr/>
          </p:nvSpPr>
          <p:spPr bwMode="auto">
            <a:xfrm>
              <a:off x="1326735" y="2836100"/>
              <a:ext cx="2154065" cy="0"/>
            </a:xfrm>
            <a:prstGeom prst="line">
              <a:avLst/>
            </a:prstGeom>
            <a:noFill/>
            <a:ln w="3175">
              <a:solidFill>
                <a:srgbClr val="DDDDDD"/>
              </a:solidFill>
              <a:prstDash val="sysDot"/>
              <a:round/>
              <a:headEnd/>
              <a:tailEnd/>
            </a:ln>
          </p:spPr>
          <p:txBody>
            <a:bodyPr/>
            <a:lstStyle/>
            <a:p>
              <a:endParaRPr lang="en-US"/>
            </a:p>
          </p:txBody>
        </p:sp>
        <p:sp>
          <p:nvSpPr>
            <p:cNvPr id="16885" name="Line 201"/>
            <p:cNvSpPr>
              <a:spLocks noChangeShapeType="1"/>
            </p:cNvSpPr>
            <p:nvPr/>
          </p:nvSpPr>
          <p:spPr bwMode="auto">
            <a:xfrm>
              <a:off x="1326735" y="2890100"/>
              <a:ext cx="2154065" cy="0"/>
            </a:xfrm>
            <a:prstGeom prst="line">
              <a:avLst/>
            </a:prstGeom>
            <a:noFill/>
            <a:ln w="3175">
              <a:solidFill>
                <a:schemeClr val="tx1"/>
              </a:solidFill>
              <a:prstDash val="sysDot"/>
              <a:round/>
              <a:headEnd/>
              <a:tailEnd/>
            </a:ln>
          </p:spPr>
          <p:txBody>
            <a:bodyPr/>
            <a:lstStyle/>
            <a:p>
              <a:endParaRPr lang="en-US"/>
            </a:p>
          </p:txBody>
        </p:sp>
        <p:sp>
          <p:nvSpPr>
            <p:cNvPr id="16886" name="Line 201"/>
            <p:cNvSpPr>
              <a:spLocks noChangeShapeType="1"/>
            </p:cNvSpPr>
            <p:nvPr/>
          </p:nvSpPr>
          <p:spPr bwMode="auto">
            <a:xfrm>
              <a:off x="1326735" y="2944100"/>
              <a:ext cx="2154065" cy="0"/>
            </a:xfrm>
            <a:prstGeom prst="line">
              <a:avLst/>
            </a:prstGeom>
            <a:noFill/>
            <a:ln w="3175">
              <a:solidFill>
                <a:srgbClr val="DDDDDD"/>
              </a:solidFill>
              <a:prstDash val="sysDot"/>
              <a:round/>
              <a:headEnd/>
              <a:tailEnd/>
            </a:ln>
          </p:spPr>
          <p:txBody>
            <a:bodyPr/>
            <a:lstStyle/>
            <a:p>
              <a:endParaRPr lang="en-US"/>
            </a:p>
          </p:txBody>
        </p:sp>
        <p:sp>
          <p:nvSpPr>
            <p:cNvPr id="16887" name="Line 201"/>
            <p:cNvSpPr>
              <a:spLocks noChangeShapeType="1"/>
            </p:cNvSpPr>
            <p:nvPr/>
          </p:nvSpPr>
          <p:spPr bwMode="auto">
            <a:xfrm>
              <a:off x="1326735" y="2998100"/>
              <a:ext cx="2154065" cy="0"/>
            </a:xfrm>
            <a:prstGeom prst="line">
              <a:avLst/>
            </a:prstGeom>
            <a:noFill/>
            <a:ln w="3175">
              <a:solidFill>
                <a:srgbClr val="DDDDDD"/>
              </a:solidFill>
              <a:prstDash val="sysDot"/>
              <a:round/>
              <a:headEnd/>
              <a:tailEnd/>
            </a:ln>
          </p:spPr>
          <p:txBody>
            <a:bodyPr/>
            <a:lstStyle/>
            <a:p>
              <a:endParaRPr lang="en-US"/>
            </a:p>
          </p:txBody>
        </p:sp>
        <p:sp>
          <p:nvSpPr>
            <p:cNvPr id="16888" name="Line 201"/>
            <p:cNvSpPr>
              <a:spLocks noChangeShapeType="1"/>
            </p:cNvSpPr>
            <p:nvPr/>
          </p:nvSpPr>
          <p:spPr bwMode="auto">
            <a:xfrm>
              <a:off x="1326735" y="3106100"/>
              <a:ext cx="2154065" cy="0"/>
            </a:xfrm>
            <a:prstGeom prst="line">
              <a:avLst/>
            </a:prstGeom>
            <a:noFill/>
            <a:ln w="3175">
              <a:solidFill>
                <a:srgbClr val="DDDDDD"/>
              </a:solidFill>
              <a:prstDash val="sysDot"/>
              <a:round/>
              <a:headEnd/>
              <a:tailEnd/>
            </a:ln>
          </p:spPr>
          <p:txBody>
            <a:bodyPr/>
            <a:lstStyle/>
            <a:p>
              <a:endParaRPr lang="en-US"/>
            </a:p>
          </p:txBody>
        </p:sp>
        <p:sp>
          <p:nvSpPr>
            <p:cNvPr id="16889" name="Line 201"/>
            <p:cNvSpPr>
              <a:spLocks noChangeShapeType="1"/>
            </p:cNvSpPr>
            <p:nvPr/>
          </p:nvSpPr>
          <p:spPr bwMode="auto">
            <a:xfrm>
              <a:off x="1326735" y="3214100"/>
              <a:ext cx="2154065" cy="0"/>
            </a:xfrm>
            <a:prstGeom prst="line">
              <a:avLst/>
            </a:prstGeom>
            <a:noFill/>
            <a:ln w="3175">
              <a:solidFill>
                <a:srgbClr val="DDDDDD"/>
              </a:solidFill>
              <a:prstDash val="sysDot"/>
              <a:round/>
              <a:headEnd/>
              <a:tailEnd/>
            </a:ln>
          </p:spPr>
          <p:txBody>
            <a:bodyPr/>
            <a:lstStyle/>
            <a:p>
              <a:endParaRPr lang="en-US"/>
            </a:p>
          </p:txBody>
        </p:sp>
        <p:sp>
          <p:nvSpPr>
            <p:cNvPr id="16890" name="Line 201"/>
            <p:cNvSpPr>
              <a:spLocks noChangeShapeType="1"/>
            </p:cNvSpPr>
            <p:nvPr/>
          </p:nvSpPr>
          <p:spPr bwMode="auto">
            <a:xfrm>
              <a:off x="1326735" y="3160100"/>
              <a:ext cx="2154065" cy="0"/>
            </a:xfrm>
            <a:prstGeom prst="line">
              <a:avLst/>
            </a:prstGeom>
            <a:noFill/>
            <a:ln w="3175">
              <a:solidFill>
                <a:schemeClr val="tx1"/>
              </a:solidFill>
              <a:prstDash val="sysDot"/>
              <a:round/>
              <a:headEnd/>
              <a:tailEnd/>
            </a:ln>
          </p:spPr>
          <p:txBody>
            <a:bodyPr/>
            <a:lstStyle/>
            <a:p>
              <a:endParaRPr lang="en-US"/>
            </a:p>
          </p:txBody>
        </p:sp>
        <p:sp>
          <p:nvSpPr>
            <p:cNvPr id="16891" name="Line 201"/>
            <p:cNvSpPr>
              <a:spLocks noChangeShapeType="1"/>
            </p:cNvSpPr>
            <p:nvPr/>
          </p:nvSpPr>
          <p:spPr bwMode="auto">
            <a:xfrm>
              <a:off x="1326735" y="3052100"/>
              <a:ext cx="2154065" cy="0"/>
            </a:xfrm>
            <a:prstGeom prst="line">
              <a:avLst/>
            </a:prstGeom>
            <a:noFill/>
            <a:ln w="3175">
              <a:solidFill>
                <a:srgbClr val="DDDDDD"/>
              </a:solidFill>
              <a:prstDash val="sysDot"/>
              <a:round/>
              <a:headEnd/>
              <a:tailEnd/>
            </a:ln>
          </p:spPr>
          <p:txBody>
            <a:bodyPr/>
            <a:lstStyle/>
            <a:p>
              <a:endParaRPr lang="en-US"/>
            </a:p>
          </p:txBody>
        </p:sp>
        <p:sp>
          <p:nvSpPr>
            <p:cNvPr id="16892" name="Line 201"/>
            <p:cNvSpPr>
              <a:spLocks noChangeShapeType="1"/>
            </p:cNvSpPr>
            <p:nvPr/>
          </p:nvSpPr>
          <p:spPr bwMode="auto">
            <a:xfrm>
              <a:off x="1326735" y="3268100"/>
              <a:ext cx="2154065" cy="0"/>
            </a:xfrm>
            <a:prstGeom prst="line">
              <a:avLst/>
            </a:prstGeom>
            <a:noFill/>
            <a:ln w="3175">
              <a:solidFill>
                <a:srgbClr val="DDDDDD"/>
              </a:solidFill>
              <a:prstDash val="sysDot"/>
              <a:round/>
              <a:headEnd/>
              <a:tailEnd/>
            </a:ln>
          </p:spPr>
          <p:txBody>
            <a:bodyPr/>
            <a:lstStyle/>
            <a:p>
              <a:endParaRPr lang="en-US"/>
            </a:p>
          </p:txBody>
        </p:sp>
        <p:sp>
          <p:nvSpPr>
            <p:cNvPr id="16893" name="Line 201"/>
            <p:cNvSpPr>
              <a:spLocks noChangeShapeType="1"/>
            </p:cNvSpPr>
            <p:nvPr/>
          </p:nvSpPr>
          <p:spPr bwMode="auto">
            <a:xfrm>
              <a:off x="1326735" y="3322100"/>
              <a:ext cx="2154065" cy="0"/>
            </a:xfrm>
            <a:prstGeom prst="line">
              <a:avLst/>
            </a:prstGeom>
            <a:noFill/>
            <a:ln w="3175">
              <a:solidFill>
                <a:srgbClr val="DDDDDD"/>
              </a:solidFill>
              <a:prstDash val="sysDot"/>
              <a:round/>
              <a:headEnd/>
              <a:tailEnd/>
            </a:ln>
          </p:spPr>
          <p:txBody>
            <a:bodyPr/>
            <a:lstStyle/>
            <a:p>
              <a:endParaRPr lang="en-US"/>
            </a:p>
          </p:txBody>
        </p:sp>
        <p:sp>
          <p:nvSpPr>
            <p:cNvPr id="16894" name="Line 201"/>
            <p:cNvSpPr>
              <a:spLocks noChangeShapeType="1"/>
            </p:cNvSpPr>
            <p:nvPr/>
          </p:nvSpPr>
          <p:spPr bwMode="auto">
            <a:xfrm>
              <a:off x="1326735" y="3376100"/>
              <a:ext cx="2154065" cy="0"/>
            </a:xfrm>
            <a:prstGeom prst="line">
              <a:avLst/>
            </a:prstGeom>
            <a:noFill/>
            <a:ln w="9525">
              <a:solidFill>
                <a:srgbClr val="FF0000"/>
              </a:solidFill>
              <a:round/>
              <a:headEnd/>
              <a:tailEnd/>
            </a:ln>
          </p:spPr>
          <p:txBody>
            <a:bodyPr/>
            <a:lstStyle/>
            <a:p>
              <a:endParaRPr lang="en-US"/>
            </a:p>
          </p:txBody>
        </p:sp>
        <p:sp>
          <p:nvSpPr>
            <p:cNvPr id="16895" name="Line 201"/>
            <p:cNvSpPr>
              <a:spLocks noChangeShapeType="1"/>
            </p:cNvSpPr>
            <p:nvPr/>
          </p:nvSpPr>
          <p:spPr bwMode="auto">
            <a:xfrm>
              <a:off x="1326735" y="3430100"/>
              <a:ext cx="2154065" cy="0"/>
            </a:xfrm>
            <a:prstGeom prst="line">
              <a:avLst/>
            </a:prstGeom>
            <a:noFill/>
            <a:ln w="3175">
              <a:solidFill>
                <a:srgbClr val="DDDDDD"/>
              </a:solidFill>
              <a:prstDash val="sysDot"/>
              <a:round/>
              <a:headEnd/>
              <a:tailEnd/>
            </a:ln>
          </p:spPr>
          <p:txBody>
            <a:bodyPr/>
            <a:lstStyle/>
            <a:p>
              <a:endParaRPr lang="en-US"/>
            </a:p>
          </p:txBody>
        </p:sp>
        <p:sp>
          <p:nvSpPr>
            <p:cNvPr id="16896" name="Line 201"/>
            <p:cNvSpPr>
              <a:spLocks noChangeShapeType="1"/>
            </p:cNvSpPr>
            <p:nvPr/>
          </p:nvSpPr>
          <p:spPr bwMode="auto">
            <a:xfrm>
              <a:off x="1326735" y="3484100"/>
              <a:ext cx="2154065" cy="0"/>
            </a:xfrm>
            <a:prstGeom prst="line">
              <a:avLst/>
            </a:prstGeom>
            <a:noFill/>
            <a:ln w="3175">
              <a:solidFill>
                <a:srgbClr val="DDDDDD"/>
              </a:solidFill>
              <a:prstDash val="sysDot"/>
              <a:round/>
              <a:headEnd/>
              <a:tailEnd/>
            </a:ln>
          </p:spPr>
          <p:txBody>
            <a:bodyPr/>
            <a:lstStyle/>
            <a:p>
              <a:endParaRPr lang="en-US"/>
            </a:p>
          </p:txBody>
        </p:sp>
        <p:sp>
          <p:nvSpPr>
            <p:cNvPr id="16897" name="Line 201"/>
            <p:cNvSpPr>
              <a:spLocks noChangeShapeType="1"/>
            </p:cNvSpPr>
            <p:nvPr/>
          </p:nvSpPr>
          <p:spPr bwMode="auto">
            <a:xfrm>
              <a:off x="1326735" y="3538100"/>
              <a:ext cx="2154065" cy="0"/>
            </a:xfrm>
            <a:prstGeom prst="line">
              <a:avLst/>
            </a:prstGeom>
            <a:noFill/>
            <a:ln w="3175">
              <a:solidFill>
                <a:srgbClr val="DDDDDD"/>
              </a:solidFill>
              <a:prstDash val="sysDot"/>
              <a:round/>
              <a:headEnd/>
              <a:tailEnd/>
            </a:ln>
          </p:spPr>
          <p:txBody>
            <a:bodyPr/>
            <a:lstStyle/>
            <a:p>
              <a:endParaRPr lang="en-US"/>
            </a:p>
          </p:txBody>
        </p:sp>
        <p:sp>
          <p:nvSpPr>
            <p:cNvPr id="56" name="Line 201"/>
            <p:cNvSpPr>
              <a:spLocks noChangeShapeType="1"/>
            </p:cNvSpPr>
            <p:nvPr/>
          </p:nvSpPr>
          <p:spPr bwMode="auto">
            <a:xfrm>
              <a:off x="1326735" y="3592635"/>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899" name="Line 201"/>
            <p:cNvSpPr>
              <a:spLocks noChangeShapeType="1"/>
            </p:cNvSpPr>
            <p:nvPr/>
          </p:nvSpPr>
          <p:spPr bwMode="auto">
            <a:xfrm>
              <a:off x="1326735" y="3646100"/>
              <a:ext cx="2154065" cy="0"/>
            </a:xfrm>
            <a:prstGeom prst="line">
              <a:avLst/>
            </a:prstGeom>
            <a:noFill/>
            <a:ln w="3175">
              <a:solidFill>
                <a:schemeClr val="tx1"/>
              </a:solidFill>
              <a:prstDash val="sysDot"/>
              <a:round/>
              <a:headEnd/>
              <a:tailEnd/>
            </a:ln>
          </p:spPr>
          <p:txBody>
            <a:bodyPr/>
            <a:lstStyle/>
            <a:p>
              <a:endParaRPr lang="en-US"/>
            </a:p>
          </p:txBody>
        </p:sp>
        <p:sp>
          <p:nvSpPr>
            <p:cNvPr id="16900" name="Line 201"/>
            <p:cNvSpPr>
              <a:spLocks noChangeShapeType="1"/>
            </p:cNvSpPr>
            <p:nvPr/>
          </p:nvSpPr>
          <p:spPr bwMode="auto">
            <a:xfrm>
              <a:off x="1326735" y="3700100"/>
              <a:ext cx="2154065" cy="0"/>
            </a:xfrm>
            <a:prstGeom prst="line">
              <a:avLst/>
            </a:prstGeom>
            <a:noFill/>
            <a:ln w="3175">
              <a:solidFill>
                <a:srgbClr val="DDDDDD"/>
              </a:solidFill>
              <a:prstDash val="sysDot"/>
              <a:round/>
              <a:headEnd/>
              <a:tailEnd/>
            </a:ln>
          </p:spPr>
          <p:txBody>
            <a:bodyPr/>
            <a:lstStyle/>
            <a:p>
              <a:endParaRPr lang="en-US"/>
            </a:p>
          </p:txBody>
        </p:sp>
        <p:sp>
          <p:nvSpPr>
            <p:cNvPr id="16901" name="Line 201"/>
            <p:cNvSpPr>
              <a:spLocks noChangeShapeType="1"/>
            </p:cNvSpPr>
            <p:nvPr/>
          </p:nvSpPr>
          <p:spPr bwMode="auto">
            <a:xfrm>
              <a:off x="1326735" y="3754100"/>
              <a:ext cx="2154065" cy="0"/>
            </a:xfrm>
            <a:prstGeom prst="line">
              <a:avLst/>
            </a:prstGeom>
            <a:noFill/>
            <a:ln w="3175">
              <a:solidFill>
                <a:srgbClr val="DDDDDD"/>
              </a:solidFill>
              <a:prstDash val="sysDot"/>
              <a:round/>
              <a:headEnd/>
              <a:tailEnd/>
            </a:ln>
          </p:spPr>
          <p:txBody>
            <a:bodyPr/>
            <a:lstStyle/>
            <a:p>
              <a:endParaRPr lang="en-US"/>
            </a:p>
          </p:txBody>
        </p:sp>
        <p:sp>
          <p:nvSpPr>
            <p:cNvPr id="60" name="Line 201"/>
            <p:cNvSpPr>
              <a:spLocks noChangeShapeType="1"/>
            </p:cNvSpPr>
            <p:nvPr/>
          </p:nvSpPr>
          <p:spPr bwMode="auto">
            <a:xfrm>
              <a:off x="1326735" y="3808546"/>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03" name="Line 201"/>
            <p:cNvSpPr>
              <a:spLocks noChangeShapeType="1"/>
            </p:cNvSpPr>
            <p:nvPr/>
          </p:nvSpPr>
          <p:spPr bwMode="auto">
            <a:xfrm>
              <a:off x="1326735" y="3862100"/>
              <a:ext cx="2154065" cy="0"/>
            </a:xfrm>
            <a:prstGeom prst="line">
              <a:avLst/>
            </a:prstGeom>
            <a:noFill/>
            <a:ln w="3175">
              <a:solidFill>
                <a:schemeClr val="tx1"/>
              </a:solidFill>
              <a:prstDash val="sysDot"/>
              <a:round/>
              <a:headEnd/>
              <a:tailEnd/>
            </a:ln>
          </p:spPr>
          <p:txBody>
            <a:bodyPr/>
            <a:lstStyle/>
            <a:p>
              <a:endParaRPr lang="en-US"/>
            </a:p>
          </p:txBody>
        </p:sp>
        <p:sp>
          <p:nvSpPr>
            <p:cNvPr id="16904" name="Line 201"/>
            <p:cNvSpPr>
              <a:spLocks noChangeShapeType="1"/>
            </p:cNvSpPr>
            <p:nvPr/>
          </p:nvSpPr>
          <p:spPr bwMode="auto">
            <a:xfrm>
              <a:off x="1326735" y="3916100"/>
              <a:ext cx="2154065" cy="0"/>
            </a:xfrm>
            <a:prstGeom prst="line">
              <a:avLst/>
            </a:prstGeom>
            <a:noFill/>
            <a:ln w="3175">
              <a:solidFill>
                <a:srgbClr val="DDDDDD"/>
              </a:solidFill>
              <a:prstDash val="sysDot"/>
              <a:round/>
              <a:headEnd/>
              <a:tailEnd/>
            </a:ln>
          </p:spPr>
          <p:txBody>
            <a:bodyPr/>
            <a:lstStyle/>
            <a:p>
              <a:endParaRPr lang="en-US"/>
            </a:p>
          </p:txBody>
        </p:sp>
        <p:sp>
          <p:nvSpPr>
            <p:cNvPr id="16905" name="Line 201"/>
            <p:cNvSpPr>
              <a:spLocks noChangeShapeType="1"/>
            </p:cNvSpPr>
            <p:nvPr/>
          </p:nvSpPr>
          <p:spPr bwMode="auto">
            <a:xfrm>
              <a:off x="1326735" y="3970100"/>
              <a:ext cx="2154065" cy="0"/>
            </a:xfrm>
            <a:prstGeom prst="line">
              <a:avLst/>
            </a:prstGeom>
            <a:noFill/>
            <a:ln w="3175">
              <a:solidFill>
                <a:srgbClr val="DDDDDD"/>
              </a:solidFill>
              <a:prstDash val="sysDot"/>
              <a:round/>
              <a:headEnd/>
              <a:tailEnd/>
            </a:ln>
          </p:spPr>
          <p:txBody>
            <a:bodyPr/>
            <a:lstStyle/>
            <a:p>
              <a:endParaRPr lang="en-US"/>
            </a:p>
          </p:txBody>
        </p:sp>
        <p:sp>
          <p:nvSpPr>
            <p:cNvPr id="64" name="Line 201"/>
            <p:cNvSpPr>
              <a:spLocks noChangeShapeType="1"/>
            </p:cNvSpPr>
            <p:nvPr/>
          </p:nvSpPr>
          <p:spPr bwMode="auto">
            <a:xfrm>
              <a:off x="1326735" y="4024456"/>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07" name="Line 201"/>
            <p:cNvSpPr>
              <a:spLocks noChangeShapeType="1"/>
            </p:cNvSpPr>
            <p:nvPr/>
          </p:nvSpPr>
          <p:spPr bwMode="auto">
            <a:xfrm>
              <a:off x="1326735" y="4078100"/>
              <a:ext cx="2154065" cy="0"/>
            </a:xfrm>
            <a:prstGeom prst="line">
              <a:avLst/>
            </a:prstGeom>
            <a:noFill/>
            <a:ln w="3175">
              <a:solidFill>
                <a:schemeClr val="tx1"/>
              </a:solidFill>
              <a:prstDash val="sysDot"/>
              <a:round/>
              <a:headEnd/>
              <a:tailEnd/>
            </a:ln>
          </p:spPr>
          <p:txBody>
            <a:bodyPr/>
            <a:lstStyle/>
            <a:p>
              <a:endParaRPr lang="en-US"/>
            </a:p>
          </p:txBody>
        </p:sp>
        <p:sp>
          <p:nvSpPr>
            <p:cNvPr id="16908" name="Line 201"/>
            <p:cNvSpPr>
              <a:spLocks noChangeShapeType="1"/>
            </p:cNvSpPr>
            <p:nvPr/>
          </p:nvSpPr>
          <p:spPr bwMode="auto">
            <a:xfrm>
              <a:off x="1326735" y="4132100"/>
              <a:ext cx="2154065" cy="0"/>
            </a:xfrm>
            <a:prstGeom prst="line">
              <a:avLst/>
            </a:prstGeom>
            <a:noFill/>
            <a:ln w="3175">
              <a:solidFill>
                <a:srgbClr val="DDDDDD"/>
              </a:solidFill>
              <a:prstDash val="sysDot"/>
              <a:round/>
              <a:headEnd/>
              <a:tailEnd/>
            </a:ln>
          </p:spPr>
          <p:txBody>
            <a:bodyPr/>
            <a:lstStyle/>
            <a:p>
              <a:endParaRPr lang="en-US"/>
            </a:p>
          </p:txBody>
        </p:sp>
        <p:sp>
          <p:nvSpPr>
            <p:cNvPr id="16909" name="Line 201"/>
            <p:cNvSpPr>
              <a:spLocks noChangeShapeType="1"/>
            </p:cNvSpPr>
            <p:nvPr/>
          </p:nvSpPr>
          <p:spPr bwMode="auto">
            <a:xfrm>
              <a:off x="1326735" y="4186100"/>
              <a:ext cx="2154065" cy="0"/>
            </a:xfrm>
            <a:prstGeom prst="line">
              <a:avLst/>
            </a:prstGeom>
            <a:noFill/>
            <a:ln w="3175">
              <a:solidFill>
                <a:srgbClr val="DDDDDD"/>
              </a:solidFill>
              <a:prstDash val="sysDot"/>
              <a:round/>
              <a:headEnd/>
              <a:tailEnd/>
            </a:ln>
          </p:spPr>
          <p:txBody>
            <a:bodyPr/>
            <a:lstStyle/>
            <a:p>
              <a:endParaRPr lang="en-US"/>
            </a:p>
          </p:txBody>
        </p:sp>
        <p:sp>
          <p:nvSpPr>
            <p:cNvPr id="16910" name="Line 201"/>
            <p:cNvSpPr>
              <a:spLocks noChangeShapeType="1"/>
            </p:cNvSpPr>
            <p:nvPr/>
          </p:nvSpPr>
          <p:spPr bwMode="auto">
            <a:xfrm>
              <a:off x="1326735" y="4240100"/>
              <a:ext cx="2154065" cy="0"/>
            </a:xfrm>
            <a:prstGeom prst="line">
              <a:avLst/>
            </a:prstGeom>
            <a:noFill/>
            <a:ln w="3175">
              <a:solidFill>
                <a:srgbClr val="DDDDDD"/>
              </a:solidFill>
              <a:prstDash val="sysDot"/>
              <a:round/>
              <a:headEnd/>
              <a:tailEnd/>
            </a:ln>
          </p:spPr>
          <p:txBody>
            <a:bodyPr/>
            <a:lstStyle/>
            <a:p>
              <a:endParaRPr lang="en-US"/>
            </a:p>
          </p:txBody>
        </p:sp>
        <p:sp>
          <p:nvSpPr>
            <p:cNvPr id="69" name="Line 201"/>
            <p:cNvSpPr>
              <a:spLocks noChangeShapeType="1"/>
            </p:cNvSpPr>
            <p:nvPr/>
          </p:nvSpPr>
          <p:spPr bwMode="auto">
            <a:xfrm>
              <a:off x="1326735" y="4294344"/>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12" name="Line 201"/>
            <p:cNvSpPr>
              <a:spLocks noChangeShapeType="1"/>
            </p:cNvSpPr>
            <p:nvPr/>
          </p:nvSpPr>
          <p:spPr bwMode="auto">
            <a:xfrm>
              <a:off x="1326735" y="4348100"/>
              <a:ext cx="2154065" cy="0"/>
            </a:xfrm>
            <a:prstGeom prst="line">
              <a:avLst/>
            </a:prstGeom>
            <a:noFill/>
            <a:ln w="3175">
              <a:solidFill>
                <a:schemeClr val="tx1"/>
              </a:solidFill>
              <a:prstDash val="sysDot"/>
              <a:round/>
              <a:headEnd/>
              <a:tailEnd/>
            </a:ln>
          </p:spPr>
          <p:txBody>
            <a:bodyPr/>
            <a:lstStyle/>
            <a:p>
              <a:endParaRPr lang="en-US"/>
            </a:p>
          </p:txBody>
        </p:sp>
        <p:sp>
          <p:nvSpPr>
            <p:cNvPr id="16913" name="Line 201"/>
            <p:cNvSpPr>
              <a:spLocks noChangeShapeType="1"/>
            </p:cNvSpPr>
            <p:nvPr/>
          </p:nvSpPr>
          <p:spPr bwMode="auto">
            <a:xfrm>
              <a:off x="1326735" y="4402100"/>
              <a:ext cx="2154065" cy="0"/>
            </a:xfrm>
            <a:prstGeom prst="line">
              <a:avLst/>
            </a:prstGeom>
            <a:noFill/>
            <a:ln w="3175">
              <a:solidFill>
                <a:srgbClr val="DDDDDD"/>
              </a:solidFill>
              <a:prstDash val="sysDot"/>
              <a:round/>
              <a:headEnd/>
              <a:tailEnd/>
            </a:ln>
          </p:spPr>
          <p:txBody>
            <a:bodyPr/>
            <a:lstStyle/>
            <a:p>
              <a:endParaRPr lang="en-US"/>
            </a:p>
          </p:txBody>
        </p:sp>
        <p:sp>
          <p:nvSpPr>
            <p:cNvPr id="16914" name="Line 201"/>
            <p:cNvSpPr>
              <a:spLocks noChangeShapeType="1"/>
            </p:cNvSpPr>
            <p:nvPr/>
          </p:nvSpPr>
          <p:spPr bwMode="auto">
            <a:xfrm>
              <a:off x="1326735" y="4456100"/>
              <a:ext cx="2154065" cy="0"/>
            </a:xfrm>
            <a:prstGeom prst="line">
              <a:avLst/>
            </a:prstGeom>
            <a:noFill/>
            <a:ln w="3175">
              <a:solidFill>
                <a:srgbClr val="DDDDDD"/>
              </a:solidFill>
              <a:prstDash val="sysDot"/>
              <a:round/>
              <a:headEnd/>
              <a:tailEnd/>
            </a:ln>
          </p:spPr>
          <p:txBody>
            <a:bodyPr/>
            <a:lstStyle/>
            <a:p>
              <a:endParaRPr lang="en-US"/>
            </a:p>
          </p:txBody>
        </p:sp>
        <p:sp>
          <p:nvSpPr>
            <p:cNvPr id="73" name="Line 201"/>
            <p:cNvSpPr>
              <a:spLocks noChangeShapeType="1"/>
            </p:cNvSpPr>
            <p:nvPr/>
          </p:nvSpPr>
          <p:spPr bwMode="auto">
            <a:xfrm>
              <a:off x="1326735" y="4510255"/>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16" name="Line 201"/>
            <p:cNvSpPr>
              <a:spLocks noChangeShapeType="1"/>
            </p:cNvSpPr>
            <p:nvPr/>
          </p:nvSpPr>
          <p:spPr bwMode="auto">
            <a:xfrm>
              <a:off x="1326735" y="4564100"/>
              <a:ext cx="2154065" cy="0"/>
            </a:xfrm>
            <a:prstGeom prst="line">
              <a:avLst/>
            </a:prstGeom>
            <a:noFill/>
            <a:ln w="3175">
              <a:solidFill>
                <a:schemeClr val="tx1"/>
              </a:solidFill>
              <a:prstDash val="sysDot"/>
              <a:round/>
              <a:headEnd/>
              <a:tailEnd/>
            </a:ln>
          </p:spPr>
          <p:txBody>
            <a:bodyPr/>
            <a:lstStyle/>
            <a:p>
              <a:endParaRPr lang="en-US"/>
            </a:p>
          </p:txBody>
        </p:sp>
        <p:sp>
          <p:nvSpPr>
            <p:cNvPr id="75" name="Line 201"/>
            <p:cNvSpPr>
              <a:spLocks noChangeShapeType="1"/>
            </p:cNvSpPr>
            <p:nvPr/>
          </p:nvSpPr>
          <p:spPr bwMode="auto">
            <a:xfrm>
              <a:off x="1326735" y="4618210"/>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76" name="Line 201"/>
            <p:cNvSpPr>
              <a:spLocks noChangeShapeType="1"/>
            </p:cNvSpPr>
            <p:nvPr/>
          </p:nvSpPr>
          <p:spPr bwMode="auto">
            <a:xfrm>
              <a:off x="1326735" y="4672188"/>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77" name="Line 201"/>
            <p:cNvSpPr>
              <a:spLocks noChangeShapeType="1"/>
            </p:cNvSpPr>
            <p:nvPr/>
          </p:nvSpPr>
          <p:spPr bwMode="auto">
            <a:xfrm>
              <a:off x="1326735" y="4726165"/>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20" name="Line 201"/>
            <p:cNvSpPr>
              <a:spLocks noChangeShapeType="1"/>
            </p:cNvSpPr>
            <p:nvPr/>
          </p:nvSpPr>
          <p:spPr bwMode="auto">
            <a:xfrm>
              <a:off x="1326735" y="4780100"/>
              <a:ext cx="2154065" cy="0"/>
            </a:xfrm>
            <a:prstGeom prst="line">
              <a:avLst/>
            </a:prstGeom>
            <a:noFill/>
            <a:ln w="3175">
              <a:solidFill>
                <a:schemeClr val="tx1"/>
              </a:solidFill>
              <a:prstDash val="sysDot"/>
              <a:round/>
              <a:headEnd/>
              <a:tailEnd/>
            </a:ln>
          </p:spPr>
          <p:txBody>
            <a:bodyPr/>
            <a:lstStyle/>
            <a:p>
              <a:endParaRPr lang="en-US"/>
            </a:p>
          </p:txBody>
        </p:sp>
        <p:sp>
          <p:nvSpPr>
            <p:cNvPr id="79" name="Line 201"/>
            <p:cNvSpPr>
              <a:spLocks noChangeShapeType="1"/>
            </p:cNvSpPr>
            <p:nvPr/>
          </p:nvSpPr>
          <p:spPr bwMode="auto">
            <a:xfrm>
              <a:off x="1326735" y="4834120"/>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0" name="Line 201"/>
            <p:cNvSpPr>
              <a:spLocks noChangeShapeType="1"/>
            </p:cNvSpPr>
            <p:nvPr/>
          </p:nvSpPr>
          <p:spPr bwMode="auto">
            <a:xfrm>
              <a:off x="1326735" y="4888098"/>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1" name="Line 201"/>
            <p:cNvSpPr>
              <a:spLocks noChangeShapeType="1"/>
            </p:cNvSpPr>
            <p:nvPr/>
          </p:nvSpPr>
          <p:spPr bwMode="auto">
            <a:xfrm>
              <a:off x="1326735" y="4942076"/>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2" name="Line 201"/>
            <p:cNvSpPr>
              <a:spLocks noChangeShapeType="1"/>
            </p:cNvSpPr>
            <p:nvPr/>
          </p:nvSpPr>
          <p:spPr bwMode="auto">
            <a:xfrm>
              <a:off x="1326735" y="4996053"/>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3" name="Line 201"/>
            <p:cNvSpPr>
              <a:spLocks noChangeShapeType="1"/>
            </p:cNvSpPr>
            <p:nvPr/>
          </p:nvSpPr>
          <p:spPr bwMode="auto">
            <a:xfrm>
              <a:off x="1326735" y="5104008"/>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26" name="Line 201"/>
            <p:cNvSpPr>
              <a:spLocks noChangeShapeType="1"/>
            </p:cNvSpPr>
            <p:nvPr/>
          </p:nvSpPr>
          <p:spPr bwMode="auto">
            <a:xfrm>
              <a:off x="1326735" y="5050100"/>
              <a:ext cx="2154065" cy="0"/>
            </a:xfrm>
            <a:prstGeom prst="line">
              <a:avLst/>
            </a:prstGeom>
            <a:noFill/>
            <a:ln w="3175">
              <a:solidFill>
                <a:schemeClr val="tx1"/>
              </a:solidFill>
              <a:prstDash val="sysDot"/>
              <a:round/>
              <a:headEnd/>
              <a:tailEnd/>
            </a:ln>
          </p:spPr>
          <p:txBody>
            <a:bodyPr/>
            <a:lstStyle/>
            <a:p>
              <a:endParaRPr lang="en-US"/>
            </a:p>
          </p:txBody>
        </p:sp>
        <p:sp>
          <p:nvSpPr>
            <p:cNvPr id="85" name="Line 201"/>
            <p:cNvSpPr>
              <a:spLocks noChangeShapeType="1"/>
            </p:cNvSpPr>
            <p:nvPr/>
          </p:nvSpPr>
          <p:spPr bwMode="auto">
            <a:xfrm>
              <a:off x="1326735" y="5157986"/>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6" name="Line 201"/>
            <p:cNvSpPr>
              <a:spLocks noChangeShapeType="1"/>
            </p:cNvSpPr>
            <p:nvPr/>
          </p:nvSpPr>
          <p:spPr bwMode="auto">
            <a:xfrm>
              <a:off x="1326735" y="5211964"/>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29" name="Line 201"/>
            <p:cNvSpPr>
              <a:spLocks noChangeShapeType="1"/>
            </p:cNvSpPr>
            <p:nvPr/>
          </p:nvSpPr>
          <p:spPr bwMode="auto">
            <a:xfrm>
              <a:off x="1326735" y="5266100"/>
              <a:ext cx="2154065" cy="0"/>
            </a:xfrm>
            <a:prstGeom prst="line">
              <a:avLst/>
            </a:prstGeom>
            <a:noFill/>
            <a:ln w="3175">
              <a:solidFill>
                <a:schemeClr val="tx1"/>
              </a:solidFill>
              <a:prstDash val="sysDot"/>
              <a:round/>
              <a:headEnd/>
              <a:tailEnd/>
            </a:ln>
          </p:spPr>
          <p:txBody>
            <a:bodyPr/>
            <a:lstStyle/>
            <a:p>
              <a:endParaRPr lang="en-US"/>
            </a:p>
          </p:txBody>
        </p:sp>
        <p:sp>
          <p:nvSpPr>
            <p:cNvPr id="88" name="Line 201"/>
            <p:cNvSpPr>
              <a:spLocks noChangeShapeType="1"/>
            </p:cNvSpPr>
            <p:nvPr/>
          </p:nvSpPr>
          <p:spPr bwMode="auto">
            <a:xfrm>
              <a:off x="1326735" y="5319919"/>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89" name="Line 201"/>
            <p:cNvSpPr>
              <a:spLocks noChangeShapeType="1"/>
            </p:cNvSpPr>
            <p:nvPr/>
          </p:nvSpPr>
          <p:spPr bwMode="auto">
            <a:xfrm>
              <a:off x="1326735" y="5427874"/>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90" name="Line 201"/>
            <p:cNvSpPr>
              <a:spLocks noChangeShapeType="1"/>
            </p:cNvSpPr>
            <p:nvPr/>
          </p:nvSpPr>
          <p:spPr bwMode="auto">
            <a:xfrm>
              <a:off x="1326735" y="5535829"/>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33" name="Line 201"/>
            <p:cNvSpPr>
              <a:spLocks noChangeShapeType="1"/>
            </p:cNvSpPr>
            <p:nvPr/>
          </p:nvSpPr>
          <p:spPr bwMode="auto">
            <a:xfrm>
              <a:off x="1326735" y="5482100"/>
              <a:ext cx="2154065" cy="0"/>
            </a:xfrm>
            <a:prstGeom prst="line">
              <a:avLst/>
            </a:prstGeom>
            <a:noFill/>
            <a:ln w="3175">
              <a:solidFill>
                <a:schemeClr val="tx1"/>
              </a:solidFill>
              <a:prstDash val="sysDot"/>
              <a:round/>
              <a:headEnd/>
              <a:tailEnd/>
            </a:ln>
          </p:spPr>
          <p:txBody>
            <a:bodyPr/>
            <a:lstStyle/>
            <a:p>
              <a:endParaRPr lang="en-US"/>
            </a:p>
          </p:txBody>
        </p:sp>
        <p:sp>
          <p:nvSpPr>
            <p:cNvPr id="92" name="Line 201"/>
            <p:cNvSpPr>
              <a:spLocks noChangeShapeType="1"/>
            </p:cNvSpPr>
            <p:nvPr/>
          </p:nvSpPr>
          <p:spPr bwMode="auto">
            <a:xfrm>
              <a:off x="1326735" y="5373896"/>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93" name="Line 201"/>
            <p:cNvSpPr>
              <a:spLocks noChangeShapeType="1"/>
            </p:cNvSpPr>
            <p:nvPr/>
          </p:nvSpPr>
          <p:spPr bwMode="auto">
            <a:xfrm>
              <a:off x="1326735" y="5589807"/>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94" name="Line 201"/>
            <p:cNvSpPr>
              <a:spLocks noChangeShapeType="1"/>
            </p:cNvSpPr>
            <p:nvPr/>
          </p:nvSpPr>
          <p:spPr bwMode="auto">
            <a:xfrm>
              <a:off x="1326735" y="5643784"/>
              <a:ext cx="2154235"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04" name="Line 201"/>
            <p:cNvSpPr>
              <a:spLocks noChangeShapeType="1"/>
            </p:cNvSpPr>
            <p:nvPr/>
          </p:nvSpPr>
          <p:spPr bwMode="auto">
            <a:xfrm>
              <a:off x="1333653" y="5696174"/>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38" name="Line 201"/>
            <p:cNvSpPr>
              <a:spLocks noChangeShapeType="1"/>
            </p:cNvSpPr>
            <p:nvPr/>
          </p:nvSpPr>
          <p:spPr bwMode="auto">
            <a:xfrm>
              <a:off x="1333500" y="5749950"/>
              <a:ext cx="2154065" cy="0"/>
            </a:xfrm>
            <a:prstGeom prst="line">
              <a:avLst/>
            </a:prstGeom>
            <a:noFill/>
            <a:ln w="3175">
              <a:solidFill>
                <a:schemeClr val="tx1"/>
              </a:solidFill>
              <a:prstDash val="sysDot"/>
              <a:round/>
              <a:headEnd/>
              <a:tailEnd/>
            </a:ln>
          </p:spPr>
          <p:txBody>
            <a:bodyPr/>
            <a:lstStyle/>
            <a:p>
              <a:endParaRPr lang="en-US"/>
            </a:p>
          </p:txBody>
        </p:sp>
        <p:sp>
          <p:nvSpPr>
            <p:cNvPr id="206" name="Line 201"/>
            <p:cNvSpPr>
              <a:spLocks noChangeShapeType="1"/>
            </p:cNvSpPr>
            <p:nvPr/>
          </p:nvSpPr>
          <p:spPr bwMode="auto">
            <a:xfrm>
              <a:off x="1333653" y="5804129"/>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07" name="Line 201"/>
            <p:cNvSpPr>
              <a:spLocks noChangeShapeType="1"/>
            </p:cNvSpPr>
            <p:nvPr/>
          </p:nvSpPr>
          <p:spPr bwMode="auto">
            <a:xfrm>
              <a:off x="1333653" y="5858107"/>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41" name="Line 201"/>
            <p:cNvSpPr>
              <a:spLocks noChangeShapeType="1"/>
            </p:cNvSpPr>
            <p:nvPr/>
          </p:nvSpPr>
          <p:spPr bwMode="auto">
            <a:xfrm>
              <a:off x="1333500" y="5965950"/>
              <a:ext cx="2154065" cy="0"/>
            </a:xfrm>
            <a:prstGeom prst="line">
              <a:avLst/>
            </a:prstGeom>
            <a:noFill/>
            <a:ln w="3175">
              <a:solidFill>
                <a:schemeClr val="tx1"/>
              </a:solidFill>
              <a:prstDash val="sysDot"/>
              <a:round/>
              <a:headEnd/>
              <a:tailEnd/>
            </a:ln>
          </p:spPr>
          <p:txBody>
            <a:bodyPr/>
            <a:lstStyle/>
            <a:p>
              <a:endParaRPr lang="en-US"/>
            </a:p>
          </p:txBody>
        </p:sp>
        <p:sp>
          <p:nvSpPr>
            <p:cNvPr id="209" name="Line 201"/>
            <p:cNvSpPr>
              <a:spLocks noChangeShapeType="1"/>
            </p:cNvSpPr>
            <p:nvPr/>
          </p:nvSpPr>
          <p:spPr bwMode="auto">
            <a:xfrm>
              <a:off x="1333653" y="5912084"/>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10" name="Line 201"/>
            <p:cNvSpPr>
              <a:spLocks noChangeShapeType="1"/>
            </p:cNvSpPr>
            <p:nvPr/>
          </p:nvSpPr>
          <p:spPr bwMode="auto">
            <a:xfrm>
              <a:off x="1333653" y="6020040"/>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11" name="Line 201"/>
            <p:cNvSpPr>
              <a:spLocks noChangeShapeType="1"/>
            </p:cNvSpPr>
            <p:nvPr/>
          </p:nvSpPr>
          <p:spPr bwMode="auto">
            <a:xfrm>
              <a:off x="1333653" y="6074017"/>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12" name="Line 201"/>
            <p:cNvSpPr>
              <a:spLocks noChangeShapeType="1"/>
            </p:cNvSpPr>
            <p:nvPr/>
          </p:nvSpPr>
          <p:spPr bwMode="auto">
            <a:xfrm>
              <a:off x="1333653" y="6127995"/>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16946" name="Line 201"/>
            <p:cNvSpPr>
              <a:spLocks noChangeShapeType="1"/>
            </p:cNvSpPr>
            <p:nvPr/>
          </p:nvSpPr>
          <p:spPr bwMode="auto">
            <a:xfrm>
              <a:off x="1333500" y="6181950"/>
              <a:ext cx="2154065" cy="0"/>
            </a:xfrm>
            <a:prstGeom prst="line">
              <a:avLst/>
            </a:prstGeom>
            <a:noFill/>
            <a:ln w="9525">
              <a:solidFill>
                <a:srgbClr val="FF0000"/>
              </a:solidFill>
              <a:round/>
              <a:headEnd/>
              <a:tailEnd/>
            </a:ln>
          </p:spPr>
          <p:txBody>
            <a:bodyPr/>
            <a:lstStyle/>
            <a:p>
              <a:endParaRPr lang="en-US"/>
            </a:p>
          </p:txBody>
        </p:sp>
        <p:sp>
          <p:nvSpPr>
            <p:cNvPr id="217" name="Line 201"/>
            <p:cNvSpPr>
              <a:spLocks noChangeShapeType="1"/>
            </p:cNvSpPr>
            <p:nvPr/>
          </p:nvSpPr>
          <p:spPr bwMode="auto">
            <a:xfrm>
              <a:off x="1333653" y="6235950"/>
              <a:ext cx="2153774" cy="0"/>
            </a:xfrm>
            <a:prstGeom prst="line">
              <a:avLst/>
            </a:prstGeom>
            <a:noFill/>
            <a:ln w="3175">
              <a:solidFill>
                <a:schemeClr val="bg1">
                  <a:lumMod val="85000"/>
                </a:schemeClr>
              </a:solidFill>
              <a:prstDash val="sysDot"/>
              <a:round/>
              <a:headEnd/>
              <a:tailEnd/>
            </a:ln>
            <a:effectLst/>
          </p:spPr>
          <p:txBody>
            <a:bodyPr/>
            <a:lstStyle/>
            <a:p>
              <a:pPr algn="r" fontAlgn="auto">
                <a:spcBef>
                  <a:spcPts val="0"/>
                </a:spcBef>
                <a:spcAft>
                  <a:spcPts val="0"/>
                </a:spcAft>
                <a:defRPr/>
              </a:pPr>
              <a:endParaRPr lang="en-US" sz="1200">
                <a:latin typeface="+mn-lt"/>
              </a:endParaRPr>
            </a:p>
          </p:txBody>
        </p:sp>
        <p:sp>
          <p:nvSpPr>
            <p:cNvPr id="230" name="Rectangle 229"/>
            <p:cNvSpPr/>
            <p:nvPr/>
          </p:nvSpPr>
          <p:spPr bwMode="auto">
            <a:xfrm>
              <a:off x="1333653" y="3321159"/>
              <a:ext cx="2158847" cy="107955"/>
            </a:xfrm>
            <a:prstGeom prst="rect">
              <a:avLst/>
            </a:prstGeom>
            <a:solidFill>
              <a:schemeClr val="bg1">
                <a:lumMod val="50000"/>
                <a:alpha val="40000"/>
              </a:schemeClr>
            </a:solidFill>
            <a:ln w="3175">
              <a:solidFill>
                <a:srgbClr val="DDDDDD"/>
              </a:solidFill>
              <a:prstDash val="sysDot"/>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t>
              </a:r>
            </a:p>
          </p:txBody>
        </p:sp>
        <p:sp>
          <p:nvSpPr>
            <p:cNvPr id="231" name="Rectangle 230"/>
            <p:cNvSpPr/>
            <p:nvPr/>
          </p:nvSpPr>
          <p:spPr bwMode="auto">
            <a:xfrm>
              <a:off x="1333653" y="6127995"/>
              <a:ext cx="2158847" cy="107955"/>
            </a:xfrm>
            <a:prstGeom prst="rect">
              <a:avLst/>
            </a:prstGeom>
            <a:solidFill>
              <a:schemeClr val="bg1">
                <a:lumMod val="50000"/>
                <a:alpha val="40000"/>
              </a:schemeClr>
            </a:solidFill>
            <a:ln w="3175">
              <a:solidFill>
                <a:srgbClr val="DDDDDD"/>
              </a:solidFill>
              <a:prstDash val="sysDot"/>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t>
              </a:r>
            </a:p>
          </p:txBody>
        </p:sp>
      </p:grpSp>
      <p:sp>
        <p:nvSpPr>
          <p:cNvPr id="530" name="Rectangle 529"/>
          <p:cNvSpPr/>
          <p:nvPr/>
        </p:nvSpPr>
        <p:spPr>
          <a:xfrm>
            <a:off x="1101725" y="1546225"/>
            <a:ext cx="593725" cy="1673225"/>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60" name="Rectangle 559"/>
          <p:cNvSpPr/>
          <p:nvPr/>
        </p:nvSpPr>
        <p:spPr>
          <a:xfrm>
            <a:off x="1101725" y="3219450"/>
            <a:ext cx="593725" cy="215900"/>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nvGrpSpPr>
          <p:cNvPr id="16390" name="Group 295"/>
          <p:cNvGrpSpPr>
            <a:grpSpLocks/>
          </p:cNvGrpSpPr>
          <p:nvPr/>
        </p:nvGrpSpPr>
        <p:grpSpPr bwMode="auto">
          <a:xfrm>
            <a:off x="1011238" y="1276350"/>
            <a:ext cx="7215187" cy="3292475"/>
            <a:chOff x="1099275" y="1431925"/>
            <a:chExt cx="7215325" cy="3292477"/>
          </a:xfrm>
        </p:grpSpPr>
        <p:grpSp>
          <p:nvGrpSpPr>
            <p:cNvPr id="16819" name="Group 273"/>
            <p:cNvGrpSpPr>
              <a:grpSpLocks/>
            </p:cNvGrpSpPr>
            <p:nvPr/>
          </p:nvGrpSpPr>
          <p:grpSpPr bwMode="auto">
            <a:xfrm>
              <a:off x="1099275" y="1431925"/>
              <a:ext cx="7197000" cy="3076576"/>
              <a:chOff x="1099275" y="1431925"/>
              <a:chExt cx="7197000" cy="3076576"/>
            </a:xfrm>
          </p:grpSpPr>
          <p:sp>
            <p:nvSpPr>
              <p:cNvPr id="263" name="Rectangle 262"/>
              <p:cNvSpPr>
                <a:spLocks noChangeArrowheads="1"/>
              </p:cNvSpPr>
              <p:nvPr/>
            </p:nvSpPr>
            <p:spPr bwMode="auto">
              <a:xfrm flipV="1">
                <a:off x="2024805" y="3321051"/>
                <a:ext cx="719152" cy="3238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4" name="Rectangle 263"/>
              <p:cNvSpPr>
                <a:spLocks noChangeArrowheads="1"/>
              </p:cNvSpPr>
              <p:nvPr/>
            </p:nvSpPr>
            <p:spPr bwMode="auto">
              <a:xfrm flipV="1">
                <a:off x="5725339" y="3213101"/>
                <a:ext cx="719151" cy="3238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5" name="Rectangle 264"/>
              <p:cNvSpPr>
                <a:spLocks noChangeArrowheads="1"/>
              </p:cNvSpPr>
              <p:nvPr/>
            </p:nvSpPr>
            <p:spPr bwMode="auto">
              <a:xfrm flipV="1">
                <a:off x="4799808" y="3051176"/>
                <a:ext cx="720739" cy="3238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6" name="Rectangle 265"/>
              <p:cNvSpPr>
                <a:spLocks noChangeArrowheads="1"/>
              </p:cNvSpPr>
              <p:nvPr/>
            </p:nvSpPr>
            <p:spPr bwMode="auto">
              <a:xfrm flipV="1">
                <a:off x="1099275" y="3536951"/>
                <a:ext cx="719151" cy="43180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7" name="Rectangle 266"/>
              <p:cNvSpPr>
                <a:spLocks noChangeArrowheads="1"/>
              </p:cNvSpPr>
              <p:nvPr/>
            </p:nvSpPr>
            <p:spPr bwMode="auto">
              <a:xfrm flipV="1">
                <a:off x="2950335" y="2943226"/>
                <a:ext cx="719151" cy="3238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8" name="Rectangle 267"/>
              <p:cNvSpPr>
                <a:spLocks noChangeArrowheads="1"/>
              </p:cNvSpPr>
              <p:nvPr/>
            </p:nvSpPr>
            <p:spPr bwMode="auto">
              <a:xfrm flipV="1">
                <a:off x="6654044" y="1431925"/>
                <a:ext cx="720739" cy="5397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69" name="Rectangle 268"/>
              <p:cNvSpPr>
                <a:spLocks noChangeArrowheads="1"/>
              </p:cNvSpPr>
              <p:nvPr/>
            </p:nvSpPr>
            <p:spPr bwMode="auto">
              <a:xfrm flipV="1">
                <a:off x="3874278" y="2295526"/>
                <a:ext cx="720739" cy="64770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0" name="Rectangle 269"/>
              <p:cNvSpPr>
                <a:spLocks noChangeArrowheads="1"/>
              </p:cNvSpPr>
              <p:nvPr/>
            </p:nvSpPr>
            <p:spPr bwMode="auto">
              <a:xfrm flipV="1">
                <a:off x="2950335" y="4238627"/>
                <a:ext cx="719151" cy="21590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1" name="Rectangle 270"/>
              <p:cNvSpPr>
                <a:spLocks noChangeArrowheads="1"/>
              </p:cNvSpPr>
              <p:nvPr/>
            </p:nvSpPr>
            <p:spPr bwMode="auto">
              <a:xfrm flipV="1">
                <a:off x="7576399" y="2781301"/>
                <a:ext cx="719151" cy="593725"/>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2" name="Rectangle 271"/>
              <p:cNvSpPr>
                <a:spLocks noChangeArrowheads="1"/>
              </p:cNvSpPr>
              <p:nvPr/>
            </p:nvSpPr>
            <p:spPr bwMode="auto">
              <a:xfrm flipV="1">
                <a:off x="6654044" y="3105151"/>
                <a:ext cx="720739" cy="32385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3" name="Rectangle 272"/>
              <p:cNvSpPr>
                <a:spLocks noChangeArrowheads="1"/>
              </p:cNvSpPr>
              <p:nvPr/>
            </p:nvSpPr>
            <p:spPr bwMode="auto">
              <a:xfrm flipV="1">
                <a:off x="3874278" y="4292602"/>
                <a:ext cx="720739" cy="215900"/>
              </a:xfrm>
              <a:prstGeom prst="rect">
                <a:avLst/>
              </a:prstGeom>
              <a:noFill/>
              <a:ln w="19050" algn="ctr">
                <a:solidFill>
                  <a:schemeClr val="tx1"/>
                </a:solidFill>
                <a:prstDash val="sys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grpSp>
        <p:grpSp>
          <p:nvGrpSpPr>
            <p:cNvPr id="16820" name="Group 285"/>
            <p:cNvGrpSpPr>
              <a:grpSpLocks/>
            </p:cNvGrpSpPr>
            <p:nvPr/>
          </p:nvGrpSpPr>
          <p:grpSpPr bwMode="auto">
            <a:xfrm>
              <a:off x="1099275" y="1971675"/>
              <a:ext cx="7197000" cy="2752727"/>
              <a:chOff x="1099275" y="1971675"/>
              <a:chExt cx="7197000" cy="2752727"/>
            </a:xfrm>
          </p:grpSpPr>
          <p:sp>
            <p:nvSpPr>
              <p:cNvPr id="275" name="Rectangle 274"/>
              <p:cNvSpPr>
                <a:spLocks noChangeArrowheads="1"/>
              </p:cNvSpPr>
              <p:nvPr/>
            </p:nvSpPr>
            <p:spPr bwMode="auto">
              <a:xfrm flipV="1">
                <a:off x="5725339" y="3536951"/>
                <a:ext cx="719151" cy="701676"/>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6" name="Rectangle 275"/>
              <p:cNvSpPr>
                <a:spLocks noChangeArrowheads="1"/>
              </p:cNvSpPr>
              <p:nvPr/>
            </p:nvSpPr>
            <p:spPr bwMode="auto">
              <a:xfrm flipV="1">
                <a:off x="4799808" y="3375026"/>
                <a:ext cx="720739" cy="863601"/>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7" name="Rectangle 276"/>
              <p:cNvSpPr>
                <a:spLocks noChangeArrowheads="1"/>
              </p:cNvSpPr>
              <p:nvPr/>
            </p:nvSpPr>
            <p:spPr bwMode="auto">
              <a:xfrm flipV="1">
                <a:off x="6654044" y="1971675"/>
                <a:ext cx="720739" cy="377825"/>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dirty="0">
                  <a:solidFill>
                    <a:schemeClr val="dk1"/>
                  </a:solidFill>
                  <a:latin typeface="+mn-lt"/>
                </a:endParaRPr>
              </a:p>
            </p:txBody>
          </p:sp>
          <p:sp>
            <p:nvSpPr>
              <p:cNvPr id="278" name="Rectangle 277"/>
              <p:cNvSpPr>
                <a:spLocks noChangeArrowheads="1"/>
              </p:cNvSpPr>
              <p:nvPr/>
            </p:nvSpPr>
            <p:spPr bwMode="auto">
              <a:xfrm flipV="1">
                <a:off x="2024805" y="3644901"/>
                <a:ext cx="719152" cy="755651"/>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79" name="Rectangle 278"/>
              <p:cNvSpPr>
                <a:spLocks noChangeArrowheads="1"/>
              </p:cNvSpPr>
              <p:nvPr/>
            </p:nvSpPr>
            <p:spPr bwMode="auto">
              <a:xfrm flipV="1">
                <a:off x="3874278" y="2943226"/>
                <a:ext cx="720739" cy="593725"/>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0" name="Rectangle 279"/>
              <p:cNvSpPr>
                <a:spLocks noChangeArrowheads="1"/>
              </p:cNvSpPr>
              <p:nvPr/>
            </p:nvSpPr>
            <p:spPr bwMode="auto">
              <a:xfrm flipV="1">
                <a:off x="2950335" y="3267076"/>
                <a:ext cx="719151" cy="269875"/>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1" name="Rectangle 280"/>
              <p:cNvSpPr>
                <a:spLocks noChangeArrowheads="1"/>
              </p:cNvSpPr>
              <p:nvPr/>
            </p:nvSpPr>
            <p:spPr bwMode="auto">
              <a:xfrm flipV="1">
                <a:off x="6654044" y="3429001"/>
                <a:ext cx="720739" cy="755651"/>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2" name="Rectangle 281"/>
              <p:cNvSpPr>
                <a:spLocks noChangeArrowheads="1"/>
              </p:cNvSpPr>
              <p:nvPr/>
            </p:nvSpPr>
            <p:spPr bwMode="auto">
              <a:xfrm flipV="1">
                <a:off x="7576399" y="3375026"/>
                <a:ext cx="719151" cy="809626"/>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3" name="Rectangle 282"/>
              <p:cNvSpPr>
                <a:spLocks noChangeArrowheads="1"/>
              </p:cNvSpPr>
              <p:nvPr/>
            </p:nvSpPr>
            <p:spPr bwMode="auto">
              <a:xfrm flipV="1">
                <a:off x="1099275" y="3968751"/>
                <a:ext cx="719151" cy="647700"/>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4" name="Rectangle 283"/>
              <p:cNvSpPr>
                <a:spLocks noChangeArrowheads="1"/>
              </p:cNvSpPr>
              <p:nvPr/>
            </p:nvSpPr>
            <p:spPr bwMode="auto">
              <a:xfrm flipV="1">
                <a:off x="3874278" y="4508502"/>
                <a:ext cx="720739" cy="215900"/>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85" name="Rectangle 284"/>
              <p:cNvSpPr>
                <a:spLocks noChangeArrowheads="1"/>
              </p:cNvSpPr>
              <p:nvPr/>
            </p:nvSpPr>
            <p:spPr bwMode="auto">
              <a:xfrm flipV="1">
                <a:off x="2950335" y="4454527"/>
                <a:ext cx="719151" cy="269875"/>
              </a:xfrm>
              <a:prstGeom prst="rect">
                <a:avLst/>
              </a:prstGeom>
              <a:noFill/>
              <a:ln w="19050" algn="ctr">
                <a:solidFill>
                  <a:schemeClr val="tx1"/>
                </a:solidFill>
                <a:prstDash val="lgDash"/>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grpSp>
        <p:grpSp>
          <p:nvGrpSpPr>
            <p:cNvPr id="16821" name="Group 294"/>
            <p:cNvGrpSpPr>
              <a:grpSpLocks/>
            </p:cNvGrpSpPr>
            <p:nvPr/>
          </p:nvGrpSpPr>
          <p:grpSpPr bwMode="auto">
            <a:xfrm>
              <a:off x="1099275" y="1971675"/>
              <a:ext cx="7215325" cy="1296988"/>
              <a:chOff x="1099275" y="1971675"/>
              <a:chExt cx="7215325" cy="1296988"/>
            </a:xfrm>
          </p:grpSpPr>
          <p:cxnSp>
            <p:nvCxnSpPr>
              <p:cNvPr id="16822" name="Straight Connector 287"/>
              <p:cNvCxnSpPr>
                <a:cxnSpLocks noChangeShapeType="1"/>
              </p:cNvCxnSpPr>
              <p:nvPr/>
            </p:nvCxnSpPr>
            <p:spPr bwMode="auto">
              <a:xfrm>
                <a:off x="1099275" y="3267075"/>
                <a:ext cx="720000" cy="1588"/>
              </a:xfrm>
              <a:prstGeom prst="line">
                <a:avLst/>
              </a:prstGeom>
              <a:noFill/>
              <a:ln w="19050" algn="ctr">
                <a:solidFill>
                  <a:schemeClr val="tx1"/>
                </a:solidFill>
                <a:prstDash val="dash"/>
                <a:round/>
                <a:headEnd/>
                <a:tailEnd/>
              </a:ln>
            </p:spPr>
          </p:cxnSp>
          <p:cxnSp>
            <p:nvCxnSpPr>
              <p:cNvPr id="16823" name="Straight Connector 288"/>
              <p:cNvCxnSpPr>
                <a:cxnSpLocks noChangeShapeType="1"/>
              </p:cNvCxnSpPr>
              <p:nvPr/>
            </p:nvCxnSpPr>
            <p:spPr bwMode="auto">
              <a:xfrm>
                <a:off x="2035175" y="2943225"/>
                <a:ext cx="720000" cy="1588"/>
              </a:xfrm>
              <a:prstGeom prst="line">
                <a:avLst/>
              </a:prstGeom>
              <a:noFill/>
              <a:ln w="19050" algn="ctr">
                <a:solidFill>
                  <a:schemeClr val="tx1"/>
                </a:solidFill>
                <a:prstDash val="dash"/>
                <a:round/>
                <a:headEnd/>
                <a:tailEnd/>
              </a:ln>
            </p:spPr>
          </p:cxnSp>
          <p:cxnSp>
            <p:nvCxnSpPr>
              <p:cNvPr id="16824" name="Straight Connector 289"/>
              <p:cNvCxnSpPr>
                <a:cxnSpLocks noChangeShapeType="1"/>
              </p:cNvCxnSpPr>
              <p:nvPr/>
            </p:nvCxnSpPr>
            <p:spPr bwMode="auto">
              <a:xfrm>
                <a:off x="2952750" y="2673350"/>
                <a:ext cx="720000" cy="1588"/>
              </a:xfrm>
              <a:prstGeom prst="line">
                <a:avLst/>
              </a:prstGeom>
              <a:noFill/>
              <a:ln w="19050" algn="ctr">
                <a:solidFill>
                  <a:schemeClr val="tx1"/>
                </a:solidFill>
                <a:prstDash val="dash"/>
                <a:round/>
                <a:headEnd/>
                <a:tailEnd/>
              </a:ln>
            </p:spPr>
          </p:cxnSp>
          <p:cxnSp>
            <p:nvCxnSpPr>
              <p:cNvPr id="16825" name="Straight Connector 290"/>
              <p:cNvCxnSpPr>
                <a:cxnSpLocks noChangeShapeType="1"/>
              </p:cNvCxnSpPr>
              <p:nvPr/>
            </p:nvCxnSpPr>
            <p:spPr bwMode="auto">
              <a:xfrm>
                <a:off x="3870325" y="1971675"/>
                <a:ext cx="720000" cy="1588"/>
              </a:xfrm>
              <a:prstGeom prst="line">
                <a:avLst/>
              </a:prstGeom>
              <a:noFill/>
              <a:ln w="19050" algn="ctr">
                <a:solidFill>
                  <a:schemeClr val="tx1"/>
                </a:solidFill>
                <a:prstDash val="dash"/>
                <a:round/>
                <a:headEnd/>
                <a:tailEnd/>
              </a:ln>
            </p:spPr>
          </p:cxnSp>
          <p:cxnSp>
            <p:nvCxnSpPr>
              <p:cNvPr id="16826" name="Straight Connector 291"/>
              <p:cNvCxnSpPr>
                <a:cxnSpLocks noChangeShapeType="1"/>
              </p:cNvCxnSpPr>
              <p:nvPr/>
            </p:nvCxnSpPr>
            <p:spPr bwMode="auto">
              <a:xfrm>
                <a:off x="4823550" y="2781300"/>
                <a:ext cx="720000" cy="1588"/>
              </a:xfrm>
              <a:prstGeom prst="line">
                <a:avLst/>
              </a:prstGeom>
              <a:noFill/>
              <a:ln w="19050" algn="ctr">
                <a:solidFill>
                  <a:schemeClr val="tx1"/>
                </a:solidFill>
                <a:prstDash val="dash"/>
                <a:round/>
                <a:headEnd/>
                <a:tailEnd/>
              </a:ln>
            </p:spPr>
          </p:cxnSp>
          <p:cxnSp>
            <p:nvCxnSpPr>
              <p:cNvPr id="16827" name="Straight Connector 292"/>
              <p:cNvCxnSpPr>
                <a:cxnSpLocks noChangeShapeType="1"/>
              </p:cNvCxnSpPr>
              <p:nvPr/>
            </p:nvCxnSpPr>
            <p:spPr bwMode="auto">
              <a:xfrm>
                <a:off x="5759450" y="2889250"/>
                <a:ext cx="720000" cy="1588"/>
              </a:xfrm>
              <a:prstGeom prst="line">
                <a:avLst/>
              </a:prstGeom>
              <a:noFill/>
              <a:ln w="19050" algn="ctr">
                <a:solidFill>
                  <a:schemeClr val="tx1"/>
                </a:solidFill>
                <a:prstDash val="dash"/>
                <a:round/>
                <a:headEnd/>
                <a:tailEnd/>
              </a:ln>
            </p:spPr>
          </p:cxnSp>
          <p:cxnSp>
            <p:nvCxnSpPr>
              <p:cNvPr id="16828" name="Straight Connector 293"/>
              <p:cNvCxnSpPr>
                <a:cxnSpLocks noChangeShapeType="1"/>
              </p:cNvCxnSpPr>
              <p:nvPr/>
            </p:nvCxnSpPr>
            <p:spPr bwMode="auto">
              <a:xfrm>
                <a:off x="7594600" y="2241550"/>
                <a:ext cx="720000" cy="1588"/>
              </a:xfrm>
              <a:prstGeom prst="line">
                <a:avLst/>
              </a:prstGeom>
              <a:noFill/>
              <a:ln w="19050" algn="ctr">
                <a:solidFill>
                  <a:schemeClr val="tx1"/>
                </a:solidFill>
                <a:prstDash val="dash"/>
                <a:round/>
                <a:headEnd/>
                <a:tailEnd/>
              </a:ln>
            </p:spPr>
          </p:cxnSp>
        </p:grpSp>
      </p:grpSp>
      <p:sp>
        <p:nvSpPr>
          <p:cNvPr id="259" name="Rectangle 258"/>
          <p:cNvSpPr/>
          <p:nvPr/>
        </p:nvSpPr>
        <p:spPr bwMode="auto">
          <a:xfrm rot="16200000" flipH="1">
            <a:off x="-836613" y="2306638"/>
            <a:ext cx="2320925" cy="260350"/>
          </a:xfrm>
          <a:prstGeom prst="rect">
            <a:avLst/>
          </a:prstGeom>
          <a:solidFill>
            <a:schemeClr val="bg1">
              <a:lumMod val="75000"/>
            </a:schemeClr>
          </a:solidFill>
          <a:ln w="9525">
            <a:solidFill>
              <a:schemeClr val="tx1">
                <a:lumMod val="95000"/>
                <a:lumOff val="5000"/>
              </a:schemeClr>
            </a:solidFill>
            <a:prstDash val="solid"/>
            <a:round/>
            <a:headEnd/>
            <a:tailEnd/>
          </a:ln>
          <a:effectLst/>
        </p:spPr>
        <p:txBody>
          <a:bodyPr wrap="none" lIns="0" tIns="0" rIns="0" bIns="0" anchor="ctr"/>
          <a:lstStyle/>
          <a:p>
            <a:pPr algn="ctr">
              <a:defRPr/>
            </a:pPr>
            <a:r>
              <a:rPr lang="en-US" sz="1200">
                <a:latin typeface="Times New Roman" pitchFamily="18" charset="0"/>
                <a:cs typeface="Times New Roman" pitchFamily="18" charset="0"/>
              </a:rPr>
              <a:t>2007</a:t>
            </a:r>
          </a:p>
        </p:txBody>
      </p:sp>
      <p:sp>
        <p:nvSpPr>
          <p:cNvPr id="260" name="Rectangle 259"/>
          <p:cNvSpPr/>
          <p:nvPr/>
        </p:nvSpPr>
        <p:spPr bwMode="auto">
          <a:xfrm rot="16200000" flipH="1">
            <a:off x="-1079500" y="4870450"/>
            <a:ext cx="2806700" cy="260350"/>
          </a:xfrm>
          <a:prstGeom prst="rect">
            <a:avLst/>
          </a:prstGeom>
          <a:solidFill>
            <a:schemeClr val="bg1">
              <a:lumMod val="75000"/>
            </a:schemeClr>
          </a:solidFill>
          <a:ln w="9525">
            <a:solidFill>
              <a:schemeClr val="tx1">
                <a:lumMod val="95000"/>
                <a:lumOff val="5000"/>
              </a:schemeClr>
            </a:solidFill>
            <a:prstDash val="solid"/>
            <a:round/>
            <a:headEnd/>
            <a:tailEnd/>
          </a:ln>
          <a:effectLst/>
        </p:spPr>
        <p:txBody>
          <a:bodyPr wrap="none" lIns="0" tIns="0" rIns="0" bIns="0" anchor="ctr"/>
          <a:lstStyle/>
          <a:p>
            <a:pPr algn="ctr">
              <a:defRPr/>
            </a:pPr>
            <a:r>
              <a:rPr lang="en-US" sz="1200">
                <a:latin typeface="Times New Roman" pitchFamily="18" charset="0"/>
                <a:cs typeface="Times New Roman" pitchFamily="18" charset="0"/>
              </a:rPr>
              <a:t>2008</a:t>
            </a:r>
          </a:p>
        </p:txBody>
      </p:sp>
      <p:sp>
        <p:nvSpPr>
          <p:cNvPr id="261" name="Rectangle 260"/>
          <p:cNvSpPr/>
          <p:nvPr/>
        </p:nvSpPr>
        <p:spPr bwMode="auto">
          <a:xfrm rot="16200000" flipH="1">
            <a:off x="7681912" y="2306638"/>
            <a:ext cx="2320925" cy="260350"/>
          </a:xfrm>
          <a:prstGeom prst="rect">
            <a:avLst/>
          </a:prstGeom>
          <a:solidFill>
            <a:schemeClr val="bg1">
              <a:lumMod val="75000"/>
            </a:schemeClr>
          </a:solidFill>
          <a:ln w="9525">
            <a:solidFill>
              <a:schemeClr val="tx1">
                <a:lumMod val="95000"/>
                <a:lumOff val="5000"/>
              </a:schemeClr>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2007</a:t>
            </a:r>
          </a:p>
        </p:txBody>
      </p:sp>
      <p:sp>
        <p:nvSpPr>
          <p:cNvPr id="262" name="Rectangle 261"/>
          <p:cNvSpPr/>
          <p:nvPr/>
        </p:nvSpPr>
        <p:spPr bwMode="auto">
          <a:xfrm rot="16200000" flipH="1">
            <a:off x="7439025" y="4870450"/>
            <a:ext cx="2806700" cy="260350"/>
          </a:xfrm>
          <a:prstGeom prst="rect">
            <a:avLst/>
          </a:prstGeom>
          <a:solidFill>
            <a:schemeClr val="bg1">
              <a:lumMod val="75000"/>
            </a:schemeClr>
          </a:solidFill>
          <a:ln w="9525">
            <a:solidFill>
              <a:schemeClr val="tx1">
                <a:lumMod val="95000"/>
                <a:lumOff val="5000"/>
              </a:schemeClr>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2008</a:t>
            </a:r>
            <a:endParaRPr lang="en-US" sz="1200" dirty="0">
              <a:latin typeface="Times New Roman" pitchFamily="18" charset="0"/>
              <a:cs typeface="Times New Roman" pitchFamily="18" charset="0"/>
            </a:endParaRPr>
          </a:p>
        </p:txBody>
      </p:sp>
      <p:grpSp>
        <p:nvGrpSpPr>
          <p:cNvPr id="7" name="Group 226"/>
          <p:cNvGrpSpPr/>
          <p:nvPr/>
        </p:nvGrpSpPr>
        <p:grpSpPr>
          <a:xfrm>
            <a:off x="454025" y="1276100"/>
            <a:ext cx="377825" cy="5127625"/>
            <a:chOff x="793750" y="1054100"/>
            <a:chExt cx="377825" cy="5127625"/>
          </a:xfrm>
          <a:solidFill>
            <a:schemeClr val="bg1">
              <a:lumMod val="75000"/>
            </a:schemeClr>
          </a:solidFill>
        </p:grpSpPr>
        <p:sp>
          <p:nvSpPr>
            <p:cNvPr id="97" name="Rectangle 96"/>
            <p:cNvSpPr/>
            <p:nvPr/>
          </p:nvSpPr>
          <p:spPr bwMode="auto">
            <a:xfrm>
              <a:off x="793750" y="10541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Mar.</a:t>
              </a:r>
            </a:p>
          </p:txBody>
        </p:sp>
        <p:sp>
          <p:nvSpPr>
            <p:cNvPr id="195" name="Rectangle 194"/>
            <p:cNvSpPr/>
            <p:nvPr/>
          </p:nvSpPr>
          <p:spPr bwMode="auto">
            <a:xfrm>
              <a:off x="793750" y="12699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Apr.</a:t>
              </a:r>
            </a:p>
          </p:txBody>
        </p:sp>
        <p:sp>
          <p:nvSpPr>
            <p:cNvPr id="196" name="Rectangle 195"/>
            <p:cNvSpPr/>
            <p:nvPr/>
          </p:nvSpPr>
          <p:spPr bwMode="auto">
            <a:xfrm>
              <a:off x="793750" y="14858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May</a:t>
              </a:r>
            </a:p>
          </p:txBody>
        </p:sp>
        <p:sp>
          <p:nvSpPr>
            <p:cNvPr id="197" name="Rectangle 196"/>
            <p:cNvSpPr/>
            <p:nvPr/>
          </p:nvSpPr>
          <p:spPr bwMode="auto">
            <a:xfrm>
              <a:off x="793750" y="1701699"/>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Jun.</a:t>
              </a:r>
            </a:p>
          </p:txBody>
        </p:sp>
        <p:sp>
          <p:nvSpPr>
            <p:cNvPr id="198" name="Rectangle 197"/>
            <p:cNvSpPr/>
            <p:nvPr/>
          </p:nvSpPr>
          <p:spPr bwMode="auto">
            <a:xfrm>
              <a:off x="793750" y="1971675"/>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Jul.</a:t>
              </a:r>
            </a:p>
          </p:txBody>
        </p:sp>
        <p:sp>
          <p:nvSpPr>
            <p:cNvPr id="199" name="Rectangle 198"/>
            <p:cNvSpPr/>
            <p:nvPr/>
          </p:nvSpPr>
          <p:spPr bwMode="auto">
            <a:xfrm>
              <a:off x="793750" y="2187575"/>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Aug.</a:t>
              </a:r>
            </a:p>
          </p:txBody>
        </p:sp>
        <p:sp>
          <p:nvSpPr>
            <p:cNvPr id="200" name="Rectangle 199"/>
            <p:cNvSpPr/>
            <p:nvPr/>
          </p:nvSpPr>
          <p:spPr bwMode="auto">
            <a:xfrm>
              <a:off x="793750" y="267335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Oct.</a:t>
              </a:r>
            </a:p>
          </p:txBody>
        </p:sp>
        <p:sp>
          <p:nvSpPr>
            <p:cNvPr id="201" name="Rectangle 200"/>
            <p:cNvSpPr/>
            <p:nvPr/>
          </p:nvSpPr>
          <p:spPr bwMode="auto">
            <a:xfrm>
              <a:off x="793750" y="240347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Sep.</a:t>
              </a:r>
            </a:p>
          </p:txBody>
        </p:sp>
        <p:sp>
          <p:nvSpPr>
            <p:cNvPr id="202" name="Rectangle 201"/>
            <p:cNvSpPr/>
            <p:nvPr/>
          </p:nvSpPr>
          <p:spPr bwMode="auto">
            <a:xfrm>
              <a:off x="793750" y="288925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Nov.</a:t>
              </a:r>
            </a:p>
          </p:txBody>
        </p:sp>
        <p:sp>
          <p:nvSpPr>
            <p:cNvPr id="203" name="Rectangle 202"/>
            <p:cNvSpPr/>
            <p:nvPr/>
          </p:nvSpPr>
          <p:spPr bwMode="auto">
            <a:xfrm>
              <a:off x="793750" y="3159126"/>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Dec.</a:t>
              </a:r>
            </a:p>
          </p:txBody>
        </p:sp>
        <p:sp>
          <p:nvSpPr>
            <p:cNvPr id="220" name="Rectangle 219"/>
            <p:cNvSpPr/>
            <p:nvPr/>
          </p:nvSpPr>
          <p:spPr bwMode="auto">
            <a:xfrm>
              <a:off x="793750" y="337502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Jan.</a:t>
              </a:r>
            </a:p>
          </p:txBody>
        </p:sp>
        <p:sp>
          <p:nvSpPr>
            <p:cNvPr id="221" name="Rectangle 220"/>
            <p:cNvSpPr/>
            <p:nvPr/>
          </p:nvSpPr>
          <p:spPr bwMode="auto">
            <a:xfrm>
              <a:off x="793750" y="407670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Apr.</a:t>
              </a:r>
            </a:p>
          </p:txBody>
        </p:sp>
        <p:sp>
          <p:nvSpPr>
            <p:cNvPr id="222" name="Rectangle 221"/>
            <p:cNvSpPr/>
            <p:nvPr/>
          </p:nvSpPr>
          <p:spPr bwMode="auto">
            <a:xfrm>
              <a:off x="793750" y="364490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Feb.</a:t>
              </a:r>
            </a:p>
          </p:txBody>
        </p:sp>
        <p:sp>
          <p:nvSpPr>
            <p:cNvPr id="223" name="Rectangle 222"/>
            <p:cNvSpPr/>
            <p:nvPr/>
          </p:nvSpPr>
          <p:spPr bwMode="auto">
            <a:xfrm>
              <a:off x="793750" y="386080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Mar.</a:t>
              </a:r>
            </a:p>
          </p:txBody>
        </p:sp>
        <p:sp>
          <p:nvSpPr>
            <p:cNvPr id="224" name="Rectangle 223"/>
            <p:cNvSpPr/>
            <p:nvPr/>
          </p:nvSpPr>
          <p:spPr bwMode="auto">
            <a:xfrm>
              <a:off x="793750" y="434657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May</a:t>
              </a:r>
            </a:p>
          </p:txBody>
        </p:sp>
        <p:sp>
          <p:nvSpPr>
            <p:cNvPr id="225" name="Rectangle 224"/>
            <p:cNvSpPr/>
            <p:nvPr/>
          </p:nvSpPr>
          <p:spPr bwMode="auto">
            <a:xfrm>
              <a:off x="793750" y="456247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Jun.</a:t>
              </a:r>
            </a:p>
          </p:txBody>
        </p:sp>
        <p:sp>
          <p:nvSpPr>
            <p:cNvPr id="226" name="Rectangle 225"/>
            <p:cNvSpPr/>
            <p:nvPr/>
          </p:nvSpPr>
          <p:spPr bwMode="auto">
            <a:xfrm>
              <a:off x="793750" y="477837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Jul.</a:t>
              </a:r>
            </a:p>
          </p:txBody>
        </p:sp>
        <p:sp>
          <p:nvSpPr>
            <p:cNvPr id="214" name="Rectangle 213"/>
            <p:cNvSpPr/>
            <p:nvPr/>
          </p:nvSpPr>
          <p:spPr bwMode="auto">
            <a:xfrm>
              <a:off x="793750" y="504825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Aug.</a:t>
              </a:r>
            </a:p>
          </p:txBody>
        </p:sp>
        <p:sp>
          <p:nvSpPr>
            <p:cNvPr id="215" name="Rectangle 214"/>
            <p:cNvSpPr/>
            <p:nvPr/>
          </p:nvSpPr>
          <p:spPr bwMode="auto">
            <a:xfrm>
              <a:off x="793750" y="526415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Sep.</a:t>
              </a:r>
            </a:p>
          </p:txBody>
        </p:sp>
        <p:sp>
          <p:nvSpPr>
            <p:cNvPr id="216" name="Rectangle 215"/>
            <p:cNvSpPr/>
            <p:nvPr/>
          </p:nvSpPr>
          <p:spPr bwMode="auto">
            <a:xfrm>
              <a:off x="793750" y="574992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Nov.</a:t>
              </a:r>
            </a:p>
          </p:txBody>
        </p:sp>
        <p:sp>
          <p:nvSpPr>
            <p:cNvPr id="218" name="Rectangle 217"/>
            <p:cNvSpPr/>
            <p:nvPr/>
          </p:nvSpPr>
          <p:spPr bwMode="auto">
            <a:xfrm>
              <a:off x="793750" y="596582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Dec.</a:t>
              </a:r>
            </a:p>
          </p:txBody>
        </p:sp>
        <p:sp>
          <p:nvSpPr>
            <p:cNvPr id="219" name="Rectangle 218"/>
            <p:cNvSpPr/>
            <p:nvPr/>
          </p:nvSpPr>
          <p:spPr bwMode="auto">
            <a:xfrm>
              <a:off x="793750" y="547995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Oct.</a:t>
              </a:r>
            </a:p>
          </p:txBody>
        </p:sp>
      </p:grpSp>
      <p:grpSp>
        <p:nvGrpSpPr>
          <p:cNvPr id="8" name="Group 1032"/>
          <p:cNvGrpSpPr/>
          <p:nvPr/>
        </p:nvGrpSpPr>
        <p:grpSpPr>
          <a:xfrm>
            <a:off x="8334375" y="1276350"/>
            <a:ext cx="377825" cy="5127625"/>
            <a:chOff x="793750" y="1054100"/>
            <a:chExt cx="377825" cy="5127625"/>
          </a:xfrm>
          <a:solidFill>
            <a:schemeClr val="bg1">
              <a:lumMod val="75000"/>
            </a:schemeClr>
          </a:solidFill>
        </p:grpSpPr>
        <p:sp>
          <p:nvSpPr>
            <p:cNvPr id="1034" name="Rectangle 1033"/>
            <p:cNvSpPr/>
            <p:nvPr/>
          </p:nvSpPr>
          <p:spPr bwMode="auto">
            <a:xfrm>
              <a:off x="793750" y="10541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Mar.</a:t>
              </a:r>
            </a:p>
          </p:txBody>
        </p:sp>
        <p:sp>
          <p:nvSpPr>
            <p:cNvPr id="1035" name="Rectangle 1034"/>
            <p:cNvSpPr/>
            <p:nvPr/>
          </p:nvSpPr>
          <p:spPr bwMode="auto">
            <a:xfrm>
              <a:off x="793750" y="12699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Apr.</a:t>
              </a:r>
            </a:p>
          </p:txBody>
        </p:sp>
        <p:sp>
          <p:nvSpPr>
            <p:cNvPr id="1036" name="Rectangle 1035"/>
            <p:cNvSpPr/>
            <p:nvPr/>
          </p:nvSpPr>
          <p:spPr bwMode="auto">
            <a:xfrm>
              <a:off x="793750" y="148580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May</a:t>
              </a:r>
            </a:p>
          </p:txBody>
        </p:sp>
        <p:sp>
          <p:nvSpPr>
            <p:cNvPr id="1037" name="Rectangle 1036"/>
            <p:cNvSpPr/>
            <p:nvPr/>
          </p:nvSpPr>
          <p:spPr bwMode="auto">
            <a:xfrm>
              <a:off x="793750" y="1701699"/>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Jun.</a:t>
              </a:r>
            </a:p>
          </p:txBody>
        </p:sp>
        <p:sp>
          <p:nvSpPr>
            <p:cNvPr id="1038" name="Rectangle 1037"/>
            <p:cNvSpPr/>
            <p:nvPr/>
          </p:nvSpPr>
          <p:spPr bwMode="auto">
            <a:xfrm>
              <a:off x="793750" y="1971675"/>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Jul.</a:t>
              </a:r>
            </a:p>
          </p:txBody>
        </p:sp>
        <p:sp>
          <p:nvSpPr>
            <p:cNvPr id="1039" name="Rectangle 1038"/>
            <p:cNvSpPr/>
            <p:nvPr/>
          </p:nvSpPr>
          <p:spPr bwMode="auto">
            <a:xfrm>
              <a:off x="793750" y="2187575"/>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Aug.</a:t>
              </a:r>
            </a:p>
          </p:txBody>
        </p:sp>
        <p:sp>
          <p:nvSpPr>
            <p:cNvPr id="1040" name="Rectangle 1039"/>
            <p:cNvSpPr/>
            <p:nvPr/>
          </p:nvSpPr>
          <p:spPr bwMode="auto">
            <a:xfrm>
              <a:off x="793750" y="2673350"/>
              <a:ext cx="377825" cy="2160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Oct.</a:t>
              </a:r>
            </a:p>
          </p:txBody>
        </p:sp>
        <p:sp>
          <p:nvSpPr>
            <p:cNvPr id="1041" name="Rectangle 1040"/>
            <p:cNvSpPr/>
            <p:nvPr/>
          </p:nvSpPr>
          <p:spPr bwMode="auto">
            <a:xfrm>
              <a:off x="793750" y="240347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Sep.</a:t>
              </a:r>
            </a:p>
          </p:txBody>
        </p:sp>
        <p:sp>
          <p:nvSpPr>
            <p:cNvPr id="1042" name="Rectangle 1041"/>
            <p:cNvSpPr/>
            <p:nvPr/>
          </p:nvSpPr>
          <p:spPr bwMode="auto">
            <a:xfrm>
              <a:off x="793750" y="288925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dirty="0">
                  <a:latin typeface="Times New Roman" pitchFamily="18" charset="0"/>
                  <a:cs typeface="Times New Roman" pitchFamily="18" charset="0"/>
                </a:rPr>
                <a:t>Nov.</a:t>
              </a:r>
            </a:p>
          </p:txBody>
        </p:sp>
        <p:sp>
          <p:nvSpPr>
            <p:cNvPr id="1043" name="Rectangle 1042"/>
            <p:cNvSpPr/>
            <p:nvPr/>
          </p:nvSpPr>
          <p:spPr bwMode="auto">
            <a:xfrm>
              <a:off x="793750" y="3159126"/>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Dec.</a:t>
              </a:r>
            </a:p>
          </p:txBody>
        </p:sp>
        <p:sp>
          <p:nvSpPr>
            <p:cNvPr id="1044" name="Rectangle 1043"/>
            <p:cNvSpPr/>
            <p:nvPr/>
          </p:nvSpPr>
          <p:spPr bwMode="auto">
            <a:xfrm>
              <a:off x="793750" y="337502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Jan.</a:t>
              </a:r>
            </a:p>
          </p:txBody>
        </p:sp>
        <p:sp>
          <p:nvSpPr>
            <p:cNvPr id="1045" name="Rectangle 1044"/>
            <p:cNvSpPr/>
            <p:nvPr/>
          </p:nvSpPr>
          <p:spPr bwMode="auto">
            <a:xfrm>
              <a:off x="793750" y="407670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Apr.</a:t>
              </a:r>
            </a:p>
          </p:txBody>
        </p:sp>
        <p:sp>
          <p:nvSpPr>
            <p:cNvPr id="1046" name="Rectangle 1045"/>
            <p:cNvSpPr/>
            <p:nvPr/>
          </p:nvSpPr>
          <p:spPr bwMode="auto">
            <a:xfrm>
              <a:off x="793750" y="364490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Feb.</a:t>
              </a:r>
            </a:p>
          </p:txBody>
        </p:sp>
        <p:sp>
          <p:nvSpPr>
            <p:cNvPr id="1047" name="Rectangle 1046"/>
            <p:cNvSpPr/>
            <p:nvPr/>
          </p:nvSpPr>
          <p:spPr bwMode="auto">
            <a:xfrm>
              <a:off x="793750" y="386080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Mar.</a:t>
              </a:r>
            </a:p>
          </p:txBody>
        </p:sp>
        <p:sp>
          <p:nvSpPr>
            <p:cNvPr id="1048" name="Rectangle 1047"/>
            <p:cNvSpPr/>
            <p:nvPr/>
          </p:nvSpPr>
          <p:spPr bwMode="auto">
            <a:xfrm>
              <a:off x="793750" y="434657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May</a:t>
              </a:r>
            </a:p>
          </p:txBody>
        </p:sp>
        <p:sp>
          <p:nvSpPr>
            <p:cNvPr id="1049" name="Rectangle 1048"/>
            <p:cNvSpPr/>
            <p:nvPr/>
          </p:nvSpPr>
          <p:spPr bwMode="auto">
            <a:xfrm>
              <a:off x="793750" y="456247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Jun.</a:t>
              </a:r>
            </a:p>
          </p:txBody>
        </p:sp>
        <p:sp>
          <p:nvSpPr>
            <p:cNvPr id="1050" name="Rectangle 1049"/>
            <p:cNvSpPr/>
            <p:nvPr/>
          </p:nvSpPr>
          <p:spPr bwMode="auto">
            <a:xfrm>
              <a:off x="793750" y="4778375"/>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Jul.</a:t>
              </a:r>
            </a:p>
          </p:txBody>
        </p:sp>
        <p:sp>
          <p:nvSpPr>
            <p:cNvPr id="1051" name="Rectangle 1050"/>
            <p:cNvSpPr/>
            <p:nvPr/>
          </p:nvSpPr>
          <p:spPr bwMode="auto">
            <a:xfrm>
              <a:off x="793750" y="504825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Aug.</a:t>
              </a:r>
            </a:p>
          </p:txBody>
        </p:sp>
        <p:sp>
          <p:nvSpPr>
            <p:cNvPr id="1052" name="Rectangle 1051"/>
            <p:cNvSpPr/>
            <p:nvPr/>
          </p:nvSpPr>
          <p:spPr bwMode="auto">
            <a:xfrm>
              <a:off x="793750" y="5264150"/>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Sep.</a:t>
              </a:r>
            </a:p>
          </p:txBody>
        </p:sp>
        <p:sp>
          <p:nvSpPr>
            <p:cNvPr id="1053" name="Rectangle 1052"/>
            <p:cNvSpPr/>
            <p:nvPr/>
          </p:nvSpPr>
          <p:spPr bwMode="auto">
            <a:xfrm>
              <a:off x="793750" y="574992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Nov.</a:t>
              </a:r>
            </a:p>
          </p:txBody>
        </p:sp>
        <p:sp>
          <p:nvSpPr>
            <p:cNvPr id="1054" name="Rectangle 1053"/>
            <p:cNvSpPr/>
            <p:nvPr/>
          </p:nvSpPr>
          <p:spPr bwMode="auto">
            <a:xfrm>
              <a:off x="793750" y="5965825"/>
              <a:ext cx="377825" cy="215900"/>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Dec.</a:t>
              </a:r>
            </a:p>
          </p:txBody>
        </p:sp>
        <p:sp>
          <p:nvSpPr>
            <p:cNvPr id="1055" name="Rectangle 1054"/>
            <p:cNvSpPr/>
            <p:nvPr/>
          </p:nvSpPr>
          <p:spPr bwMode="auto">
            <a:xfrm>
              <a:off x="793750" y="5479950"/>
              <a:ext cx="377825" cy="269975"/>
            </a:xfrm>
            <a:prstGeom prst="rect">
              <a:avLst/>
            </a:prstGeom>
            <a:grpFill/>
            <a:ln w="3175">
              <a:solidFill>
                <a:schemeClr val="tx1"/>
              </a:solidFill>
              <a:prstDash val="solid"/>
              <a:round/>
              <a:headEnd/>
              <a:tailEnd/>
            </a:ln>
            <a:effectLst/>
          </p:spPr>
          <p:txBody>
            <a:bodyPr wrap="none" lIns="0" tIns="0" rIns="0" bIns="0" anchor="ctr"/>
            <a:lstStyle/>
            <a:p>
              <a:pPr algn="ctr" fontAlgn="auto">
                <a:spcBef>
                  <a:spcPts val="0"/>
                </a:spcBef>
                <a:spcAft>
                  <a:spcPts val="0"/>
                </a:spcAft>
                <a:defRPr/>
              </a:pPr>
              <a:r>
                <a:rPr lang="en-US" sz="1200">
                  <a:latin typeface="Times New Roman" pitchFamily="18" charset="0"/>
                  <a:cs typeface="Times New Roman" pitchFamily="18" charset="0"/>
                </a:rPr>
                <a:t>Oct.</a:t>
              </a:r>
            </a:p>
          </p:txBody>
        </p:sp>
      </p:grpSp>
      <p:sp>
        <p:nvSpPr>
          <p:cNvPr id="522" name="Rectangle 521"/>
          <p:cNvSpPr/>
          <p:nvPr/>
        </p:nvSpPr>
        <p:spPr>
          <a:xfrm>
            <a:off x="1101725"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0000"/>
                </a:solidFill>
                <a:cs typeface="Times New Roman" pitchFamily="18" charset="0"/>
              </a:rPr>
              <a:t>12</a:t>
            </a:r>
          </a:p>
        </p:txBody>
      </p:sp>
      <p:sp>
        <p:nvSpPr>
          <p:cNvPr id="523" name="Rectangle 522"/>
          <p:cNvSpPr/>
          <p:nvPr/>
        </p:nvSpPr>
        <p:spPr>
          <a:xfrm>
            <a:off x="2027238"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23</a:t>
            </a:r>
          </a:p>
        </p:txBody>
      </p:sp>
      <p:sp>
        <p:nvSpPr>
          <p:cNvPr id="524" name="Rectangle 523"/>
          <p:cNvSpPr/>
          <p:nvPr/>
        </p:nvSpPr>
        <p:spPr>
          <a:xfrm>
            <a:off x="2952750"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34</a:t>
            </a:r>
          </a:p>
        </p:txBody>
      </p:sp>
      <p:sp>
        <p:nvSpPr>
          <p:cNvPr id="525" name="Rectangle 524"/>
          <p:cNvSpPr/>
          <p:nvPr/>
        </p:nvSpPr>
        <p:spPr>
          <a:xfrm>
            <a:off x="3878263"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45</a:t>
            </a:r>
          </a:p>
        </p:txBody>
      </p:sp>
      <p:sp>
        <p:nvSpPr>
          <p:cNvPr id="526" name="Rectangle 525"/>
          <p:cNvSpPr/>
          <p:nvPr/>
        </p:nvSpPr>
        <p:spPr>
          <a:xfrm>
            <a:off x="4802188" y="1060450"/>
            <a:ext cx="595312"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56</a:t>
            </a:r>
          </a:p>
        </p:txBody>
      </p:sp>
      <p:sp>
        <p:nvSpPr>
          <p:cNvPr id="527" name="Rectangle 526"/>
          <p:cNvSpPr/>
          <p:nvPr/>
        </p:nvSpPr>
        <p:spPr>
          <a:xfrm>
            <a:off x="5727700"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67</a:t>
            </a:r>
          </a:p>
        </p:txBody>
      </p:sp>
      <p:sp>
        <p:nvSpPr>
          <p:cNvPr id="528" name="Rectangle 527"/>
          <p:cNvSpPr/>
          <p:nvPr/>
        </p:nvSpPr>
        <p:spPr>
          <a:xfrm>
            <a:off x="6657975"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78</a:t>
            </a:r>
          </a:p>
        </p:txBody>
      </p:sp>
      <p:sp>
        <p:nvSpPr>
          <p:cNvPr id="529" name="Rectangle 528"/>
          <p:cNvSpPr/>
          <p:nvPr/>
        </p:nvSpPr>
        <p:spPr>
          <a:xfrm>
            <a:off x="7578725" y="1060450"/>
            <a:ext cx="593725" cy="161925"/>
          </a:xfrm>
          <a:prstGeom prst="rect">
            <a:avLst/>
          </a:prstGeom>
          <a:solidFill>
            <a:schemeClr val="accent3">
              <a:lumMod val="7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0000"/>
                </a:solidFill>
                <a:cs typeface="Times New Roman" pitchFamily="18" charset="0"/>
              </a:rPr>
              <a:t>81</a:t>
            </a:r>
          </a:p>
        </p:txBody>
      </p:sp>
      <p:sp>
        <p:nvSpPr>
          <p:cNvPr id="531" name="Rectangle 530"/>
          <p:cNvSpPr/>
          <p:nvPr/>
        </p:nvSpPr>
        <p:spPr>
          <a:xfrm>
            <a:off x="2019300" y="1276350"/>
            <a:ext cx="593725" cy="1619250"/>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63" name="Rectangle 562"/>
          <p:cNvSpPr/>
          <p:nvPr/>
        </p:nvSpPr>
        <p:spPr>
          <a:xfrm>
            <a:off x="4772025" y="1276350"/>
            <a:ext cx="593725" cy="1349375"/>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64" name="Rectangle 563"/>
          <p:cNvSpPr/>
          <p:nvPr/>
        </p:nvSpPr>
        <p:spPr>
          <a:xfrm>
            <a:off x="5689600" y="1276350"/>
            <a:ext cx="593725" cy="1619250"/>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49" name="Rectangle 548"/>
          <p:cNvSpPr/>
          <p:nvPr/>
        </p:nvSpPr>
        <p:spPr>
          <a:xfrm>
            <a:off x="2936875" y="1276350"/>
            <a:ext cx="593725" cy="1619250"/>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40" name="Rectangle 539"/>
          <p:cNvSpPr/>
          <p:nvPr/>
        </p:nvSpPr>
        <p:spPr>
          <a:xfrm>
            <a:off x="3854450" y="1276350"/>
            <a:ext cx="593725" cy="377825"/>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98" name="Rectangle 597"/>
          <p:cNvSpPr/>
          <p:nvPr/>
        </p:nvSpPr>
        <p:spPr>
          <a:xfrm>
            <a:off x="7578725" y="1276350"/>
            <a:ext cx="593725" cy="593725"/>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61" name="Rectangle 560"/>
          <p:cNvSpPr/>
          <p:nvPr/>
        </p:nvSpPr>
        <p:spPr>
          <a:xfrm>
            <a:off x="2019300" y="2895600"/>
            <a:ext cx="593725" cy="26987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76" name="Rectangle 575"/>
          <p:cNvSpPr/>
          <p:nvPr/>
        </p:nvSpPr>
        <p:spPr>
          <a:xfrm>
            <a:off x="4772025" y="2625725"/>
            <a:ext cx="593725" cy="215900"/>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77" name="Rectangle 576"/>
          <p:cNvSpPr/>
          <p:nvPr/>
        </p:nvSpPr>
        <p:spPr>
          <a:xfrm>
            <a:off x="5689600" y="2895600"/>
            <a:ext cx="593725" cy="16192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96" name="Rectangle 595"/>
          <p:cNvSpPr/>
          <p:nvPr/>
        </p:nvSpPr>
        <p:spPr>
          <a:xfrm>
            <a:off x="2936875" y="2679700"/>
            <a:ext cx="593725" cy="26987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15" name="Rectangle 614"/>
          <p:cNvSpPr/>
          <p:nvPr/>
        </p:nvSpPr>
        <p:spPr>
          <a:xfrm>
            <a:off x="3854450" y="1654175"/>
            <a:ext cx="593725" cy="16192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01" name="Rectangle 600"/>
          <p:cNvSpPr/>
          <p:nvPr/>
        </p:nvSpPr>
        <p:spPr>
          <a:xfrm>
            <a:off x="7578725" y="1870075"/>
            <a:ext cx="593725" cy="16192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56" name="Rectangle 555"/>
          <p:cNvSpPr>
            <a:spLocks noChangeArrowheads="1"/>
          </p:cNvSpPr>
          <p:nvPr/>
        </p:nvSpPr>
        <p:spPr bwMode="auto">
          <a:xfrm flipV="1">
            <a:off x="1101725" y="3759200"/>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58" name="Rectangle 557"/>
          <p:cNvSpPr>
            <a:spLocks noChangeArrowheads="1"/>
          </p:cNvSpPr>
          <p:nvPr/>
        </p:nvSpPr>
        <p:spPr bwMode="auto">
          <a:xfrm flipV="1">
            <a:off x="2019300" y="3435350"/>
            <a:ext cx="593725" cy="107950"/>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2" name="Rectangle 571"/>
          <p:cNvSpPr>
            <a:spLocks noChangeArrowheads="1"/>
          </p:cNvSpPr>
          <p:nvPr/>
        </p:nvSpPr>
        <p:spPr bwMode="auto">
          <a:xfrm flipV="1">
            <a:off x="4772025" y="3057525"/>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4" name="Rectangle 573"/>
          <p:cNvSpPr>
            <a:spLocks noChangeArrowheads="1"/>
          </p:cNvSpPr>
          <p:nvPr/>
        </p:nvSpPr>
        <p:spPr bwMode="auto">
          <a:xfrm flipV="1">
            <a:off x="5689600" y="3165475"/>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84" name="Rectangle 583"/>
          <p:cNvSpPr>
            <a:spLocks noChangeArrowheads="1"/>
          </p:cNvSpPr>
          <p:nvPr/>
        </p:nvSpPr>
        <p:spPr bwMode="auto">
          <a:xfrm flipV="1">
            <a:off x="3854450" y="1978025"/>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22" name="Rectangle 621"/>
          <p:cNvSpPr>
            <a:spLocks noChangeArrowheads="1"/>
          </p:cNvSpPr>
          <p:nvPr/>
        </p:nvSpPr>
        <p:spPr bwMode="auto">
          <a:xfrm flipV="1">
            <a:off x="2936875" y="3435350"/>
            <a:ext cx="593725" cy="107950"/>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28" name="Rectangle 627"/>
          <p:cNvSpPr>
            <a:spLocks noChangeArrowheads="1"/>
          </p:cNvSpPr>
          <p:nvPr/>
        </p:nvSpPr>
        <p:spPr bwMode="auto">
          <a:xfrm flipV="1">
            <a:off x="7578725" y="2679700"/>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41" name="Rectangle 540"/>
          <p:cNvSpPr>
            <a:spLocks noChangeArrowheads="1"/>
          </p:cNvSpPr>
          <p:nvPr/>
        </p:nvSpPr>
        <p:spPr bwMode="auto">
          <a:xfrm flipV="1">
            <a:off x="1101725" y="3435350"/>
            <a:ext cx="593725" cy="10795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50" name="Rectangle 549"/>
          <p:cNvSpPr>
            <a:spLocks noChangeArrowheads="1"/>
          </p:cNvSpPr>
          <p:nvPr/>
        </p:nvSpPr>
        <p:spPr bwMode="auto">
          <a:xfrm flipV="1">
            <a:off x="2019300" y="3165475"/>
            <a:ext cx="593725" cy="10795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11" name="Rectangle 610"/>
          <p:cNvSpPr>
            <a:spLocks noChangeArrowheads="1"/>
          </p:cNvSpPr>
          <p:nvPr/>
        </p:nvSpPr>
        <p:spPr bwMode="auto">
          <a:xfrm flipV="1">
            <a:off x="3854450" y="1816100"/>
            <a:ext cx="593725" cy="161925"/>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12" name="Rectangle 611"/>
          <p:cNvSpPr>
            <a:spLocks noChangeArrowheads="1"/>
          </p:cNvSpPr>
          <p:nvPr/>
        </p:nvSpPr>
        <p:spPr bwMode="auto">
          <a:xfrm flipV="1">
            <a:off x="2936875" y="2949575"/>
            <a:ext cx="593725" cy="10795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13" name="Rectangle 612"/>
          <p:cNvSpPr>
            <a:spLocks noChangeArrowheads="1"/>
          </p:cNvSpPr>
          <p:nvPr/>
        </p:nvSpPr>
        <p:spPr bwMode="auto">
          <a:xfrm flipV="1">
            <a:off x="4772025" y="2841625"/>
            <a:ext cx="593725" cy="21590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16" name="Rectangle 615"/>
          <p:cNvSpPr>
            <a:spLocks noChangeArrowheads="1"/>
          </p:cNvSpPr>
          <p:nvPr/>
        </p:nvSpPr>
        <p:spPr bwMode="auto">
          <a:xfrm flipV="1">
            <a:off x="5689600" y="3057525"/>
            <a:ext cx="593725" cy="10795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36" name="Rectangle 635"/>
          <p:cNvSpPr>
            <a:spLocks noChangeArrowheads="1"/>
          </p:cNvSpPr>
          <p:nvPr/>
        </p:nvSpPr>
        <p:spPr bwMode="auto">
          <a:xfrm flipV="1">
            <a:off x="7578725" y="2085975"/>
            <a:ext cx="593725" cy="107950"/>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37" name="Rectangle 636"/>
          <p:cNvSpPr/>
          <p:nvPr/>
        </p:nvSpPr>
        <p:spPr>
          <a:xfrm rot="10800000" flipV="1">
            <a:off x="6661150" y="2463800"/>
            <a:ext cx="593725" cy="701675"/>
          </a:xfrm>
          <a:prstGeom prst="rect">
            <a:avLst/>
          </a:prstGeom>
          <a:solidFill>
            <a:srgbClr val="FFFFC9"/>
          </a:solidFill>
          <a:ln w="6350">
            <a:solidFill>
              <a:schemeClr val="tx1"/>
            </a:solidFill>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800" dirty="0"/>
          </a:p>
        </p:txBody>
      </p:sp>
      <p:sp>
        <p:nvSpPr>
          <p:cNvPr id="581" name="Rectangle 580"/>
          <p:cNvSpPr/>
          <p:nvPr/>
        </p:nvSpPr>
        <p:spPr>
          <a:xfrm rot="10800000" flipV="1">
            <a:off x="1101725" y="4460875"/>
            <a:ext cx="7070725" cy="215900"/>
          </a:xfrm>
          <a:prstGeom prst="rect">
            <a:avLst/>
          </a:prstGeom>
          <a:solidFill>
            <a:srgbClr val="7021FF"/>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r-CH" sz="1200" dirty="0">
                <a:solidFill>
                  <a:schemeClr val="bg1"/>
                </a:solidFill>
              </a:rPr>
              <a:t>                                                                                             Machine   </a:t>
            </a:r>
            <a:r>
              <a:rPr lang="fr-CH" sz="1200" dirty="0" err="1">
                <a:solidFill>
                  <a:schemeClr val="bg1"/>
                </a:solidFill>
              </a:rPr>
              <a:t>Checkout</a:t>
            </a:r>
            <a:r>
              <a:rPr lang="fr-CH" sz="1200" dirty="0">
                <a:solidFill>
                  <a:schemeClr val="bg1"/>
                </a:solidFill>
              </a:rPr>
              <a:t> </a:t>
            </a:r>
            <a:endParaRPr lang="en-US" sz="1200" dirty="0">
              <a:solidFill>
                <a:schemeClr val="bg1"/>
              </a:solidFill>
            </a:endParaRPr>
          </a:p>
        </p:txBody>
      </p:sp>
      <p:sp>
        <p:nvSpPr>
          <p:cNvPr id="565" name="Rectangle 564"/>
          <p:cNvSpPr/>
          <p:nvPr/>
        </p:nvSpPr>
        <p:spPr>
          <a:xfrm rot="10800000" flipV="1">
            <a:off x="5689600" y="3327400"/>
            <a:ext cx="593725" cy="21590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568" name="Rectangle 567"/>
          <p:cNvSpPr/>
          <p:nvPr/>
        </p:nvSpPr>
        <p:spPr>
          <a:xfrm rot="10800000" flipV="1">
            <a:off x="4772025" y="3219450"/>
            <a:ext cx="593725" cy="32385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595" name="Rectangle 594"/>
          <p:cNvSpPr>
            <a:spLocks noChangeArrowheads="1"/>
          </p:cNvSpPr>
          <p:nvPr/>
        </p:nvSpPr>
        <p:spPr bwMode="auto">
          <a:xfrm flipV="1">
            <a:off x="6657975" y="1276350"/>
            <a:ext cx="593725" cy="593725"/>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88" name="Rectangle 587"/>
          <p:cNvSpPr>
            <a:spLocks noChangeArrowheads="1"/>
          </p:cNvSpPr>
          <p:nvPr/>
        </p:nvSpPr>
        <p:spPr bwMode="auto">
          <a:xfrm flipV="1">
            <a:off x="3854450" y="2139950"/>
            <a:ext cx="593725" cy="539750"/>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32" name="Rectangle 631"/>
          <p:cNvSpPr/>
          <p:nvPr/>
        </p:nvSpPr>
        <p:spPr>
          <a:xfrm rot="10800000" flipV="1">
            <a:off x="6657975" y="3327400"/>
            <a:ext cx="593725" cy="21590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597" name="Rectangle 596"/>
          <p:cNvSpPr>
            <a:spLocks noChangeArrowheads="1"/>
          </p:cNvSpPr>
          <p:nvPr/>
        </p:nvSpPr>
        <p:spPr bwMode="auto">
          <a:xfrm flipV="1">
            <a:off x="6657975" y="1870075"/>
            <a:ext cx="593725" cy="323850"/>
          </a:xfrm>
          <a:prstGeom prst="rect">
            <a:avLst/>
          </a:prstGeom>
          <a:solidFill>
            <a:srgbClr val="FF0000"/>
          </a:solidFill>
          <a:ln w="6350" algn="ctr">
            <a:noFill/>
            <a:miter lim="800000"/>
            <a:headEnd/>
            <a:tailEnd/>
          </a:ln>
        </p:spPr>
        <p:txBody>
          <a:bodyPr rot="10800000" anchor="ctr"/>
          <a:lstStyle/>
          <a:p>
            <a:pPr algn="ctr" fontAlgn="auto">
              <a:spcBef>
                <a:spcPts val="0"/>
              </a:spcBef>
              <a:spcAft>
                <a:spcPts val="0"/>
              </a:spcAft>
              <a:defRPr/>
            </a:pPr>
            <a:endParaRPr lang="en-US" dirty="0">
              <a:solidFill>
                <a:schemeClr val="dk1"/>
              </a:solidFill>
              <a:latin typeface="+mn-lt"/>
            </a:endParaRPr>
          </a:p>
        </p:txBody>
      </p:sp>
      <p:sp>
        <p:nvSpPr>
          <p:cNvPr id="551" name="Rectangle 550"/>
          <p:cNvSpPr>
            <a:spLocks noChangeArrowheads="1"/>
          </p:cNvSpPr>
          <p:nvPr/>
        </p:nvSpPr>
        <p:spPr bwMode="auto">
          <a:xfrm flipV="1">
            <a:off x="2017713" y="4137025"/>
            <a:ext cx="593725" cy="647700"/>
          </a:xfrm>
          <a:prstGeom prst="rect">
            <a:avLst/>
          </a:prstGeom>
          <a:solidFill>
            <a:srgbClr val="FF0000"/>
          </a:solidFill>
          <a:ln w="6350" algn="ctr">
            <a:noFill/>
            <a:miter lim="800000"/>
            <a:headEnd/>
            <a:tailEnd/>
          </a:ln>
        </p:spPr>
        <p:txBody>
          <a:bodyPr rot="10800000" anchor="ctr"/>
          <a:lstStyle/>
          <a:p>
            <a:pPr algn="ctr" fontAlgn="auto">
              <a:spcBef>
                <a:spcPts val="0"/>
              </a:spcBef>
              <a:spcAft>
                <a:spcPts val="0"/>
              </a:spcAft>
              <a:defRPr/>
            </a:pPr>
            <a:endParaRPr lang="en-US" sz="1400" dirty="0">
              <a:solidFill>
                <a:schemeClr val="dk1"/>
              </a:solidFill>
              <a:latin typeface="+mn-lt"/>
            </a:endParaRPr>
          </a:p>
        </p:txBody>
      </p:sp>
      <p:sp>
        <p:nvSpPr>
          <p:cNvPr id="640" name="Rectangle 639"/>
          <p:cNvSpPr/>
          <p:nvPr/>
        </p:nvSpPr>
        <p:spPr>
          <a:xfrm rot="10800000" flipV="1">
            <a:off x="7578725" y="3921125"/>
            <a:ext cx="593725" cy="701675"/>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400" dirty="0"/>
          </a:p>
        </p:txBody>
      </p:sp>
      <p:sp>
        <p:nvSpPr>
          <p:cNvPr id="537" name="Rectangle 536"/>
          <p:cNvSpPr/>
          <p:nvPr/>
        </p:nvSpPr>
        <p:spPr>
          <a:xfrm rot="10800000" flipV="1">
            <a:off x="1101725" y="4244975"/>
            <a:ext cx="593725" cy="701675"/>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400" dirty="0"/>
          </a:p>
        </p:txBody>
      </p:sp>
      <p:sp>
        <p:nvSpPr>
          <p:cNvPr id="553" name="Rectangle 552"/>
          <p:cNvSpPr/>
          <p:nvPr/>
        </p:nvSpPr>
        <p:spPr>
          <a:xfrm rot="10800000" flipV="1">
            <a:off x="3854450" y="3219450"/>
            <a:ext cx="593725" cy="323850"/>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p>
        </p:txBody>
      </p:sp>
      <p:sp>
        <p:nvSpPr>
          <p:cNvPr id="609" name="Rectangle 608"/>
          <p:cNvSpPr/>
          <p:nvPr/>
        </p:nvSpPr>
        <p:spPr>
          <a:xfrm rot="10800000" flipV="1">
            <a:off x="2936875" y="4460875"/>
            <a:ext cx="593725" cy="485775"/>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400" dirty="0"/>
          </a:p>
        </p:txBody>
      </p:sp>
      <p:sp>
        <p:nvSpPr>
          <p:cNvPr id="567" name="Rectangle 566"/>
          <p:cNvSpPr>
            <a:spLocks noChangeArrowheads="1"/>
          </p:cNvSpPr>
          <p:nvPr/>
        </p:nvSpPr>
        <p:spPr bwMode="auto">
          <a:xfrm flipV="1">
            <a:off x="993775" y="2355850"/>
            <a:ext cx="107950" cy="70167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69" name="Rectangle 568"/>
          <p:cNvSpPr>
            <a:spLocks noChangeArrowheads="1"/>
          </p:cNvSpPr>
          <p:nvPr/>
        </p:nvSpPr>
        <p:spPr bwMode="auto">
          <a:xfrm flipV="1">
            <a:off x="1695450" y="2463800"/>
            <a:ext cx="107950" cy="647700"/>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1" name="Rectangle 570"/>
          <p:cNvSpPr>
            <a:spLocks noChangeArrowheads="1"/>
          </p:cNvSpPr>
          <p:nvPr/>
        </p:nvSpPr>
        <p:spPr bwMode="auto">
          <a:xfrm flipV="1">
            <a:off x="1911350" y="2193925"/>
            <a:ext cx="107950" cy="59372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3" name="Rectangle 572"/>
          <p:cNvSpPr>
            <a:spLocks noChangeArrowheads="1"/>
          </p:cNvSpPr>
          <p:nvPr/>
        </p:nvSpPr>
        <p:spPr bwMode="auto">
          <a:xfrm flipV="1">
            <a:off x="4448175" y="2679700"/>
            <a:ext cx="107950" cy="26987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9" name="Rectangle 578"/>
          <p:cNvSpPr>
            <a:spLocks noChangeArrowheads="1"/>
          </p:cNvSpPr>
          <p:nvPr/>
        </p:nvSpPr>
        <p:spPr bwMode="auto">
          <a:xfrm flipV="1">
            <a:off x="4681538" y="2193925"/>
            <a:ext cx="107950" cy="37782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27" name="Rectangle 626"/>
          <p:cNvSpPr>
            <a:spLocks noChangeArrowheads="1"/>
          </p:cNvSpPr>
          <p:nvPr/>
        </p:nvSpPr>
        <p:spPr bwMode="auto">
          <a:xfrm flipV="1">
            <a:off x="7470775" y="2085975"/>
            <a:ext cx="107950" cy="37782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35" name="Rectangle 634"/>
          <p:cNvSpPr>
            <a:spLocks noChangeArrowheads="1"/>
          </p:cNvSpPr>
          <p:nvPr/>
        </p:nvSpPr>
        <p:spPr bwMode="auto">
          <a:xfrm flipV="1">
            <a:off x="8172450" y="2085975"/>
            <a:ext cx="107950" cy="37782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39" name="Rectangle 638"/>
          <p:cNvSpPr>
            <a:spLocks noChangeArrowheads="1"/>
          </p:cNvSpPr>
          <p:nvPr/>
        </p:nvSpPr>
        <p:spPr bwMode="auto">
          <a:xfrm flipV="1">
            <a:off x="7259638" y="2463800"/>
            <a:ext cx="103187" cy="59372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grpSp>
        <p:nvGrpSpPr>
          <p:cNvPr id="16453" name="Group 443"/>
          <p:cNvGrpSpPr>
            <a:grpSpLocks/>
          </p:cNvGrpSpPr>
          <p:nvPr/>
        </p:nvGrpSpPr>
        <p:grpSpPr bwMode="auto">
          <a:xfrm>
            <a:off x="188913" y="3543300"/>
            <a:ext cx="8799512" cy="107950"/>
            <a:chOff x="259200" y="874200"/>
            <a:chExt cx="8798400" cy="108000"/>
          </a:xfrm>
        </p:grpSpPr>
        <p:sp>
          <p:nvSpPr>
            <p:cNvPr id="441" name="Rectangle 440"/>
            <p:cNvSpPr/>
            <p:nvPr/>
          </p:nvSpPr>
          <p:spPr>
            <a:xfrm rot="10800000" flipV="1">
              <a:off x="902056" y="874200"/>
              <a:ext cx="7501577" cy="108000"/>
            </a:xfrm>
            <a:prstGeom prst="rect">
              <a:avLst/>
            </a:prstGeom>
            <a:solidFill>
              <a:schemeClr val="bg1">
                <a:lumMod val="65000"/>
              </a:schemeClr>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schemeClr val="bg1"/>
                </a:solidFill>
              </a:endParaRPr>
            </a:p>
          </p:txBody>
        </p:sp>
        <p:sp>
          <p:nvSpPr>
            <p:cNvPr id="442" name="Rectangle 441"/>
            <p:cNvSpPr/>
            <p:nvPr/>
          </p:nvSpPr>
          <p:spPr>
            <a:xfrm rot="10800000" flipV="1">
              <a:off x="259200" y="926612"/>
              <a:ext cx="8798400" cy="3176"/>
            </a:xfrm>
            <a:prstGeom prst="rect">
              <a:avLst/>
            </a:prstGeom>
            <a:solidFill>
              <a:srgbClr val="FF0000"/>
            </a:solidFill>
            <a:ln w="63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schemeClr val="bg1"/>
                </a:solidFill>
              </a:endParaRPr>
            </a:p>
          </p:txBody>
        </p:sp>
      </p:grpSp>
      <p:sp>
        <p:nvSpPr>
          <p:cNvPr id="590" name="Rectangle 589"/>
          <p:cNvSpPr>
            <a:spLocks noChangeArrowheads="1"/>
          </p:cNvSpPr>
          <p:nvPr/>
        </p:nvSpPr>
        <p:spPr bwMode="auto">
          <a:xfrm flipV="1">
            <a:off x="4232275" y="2679700"/>
            <a:ext cx="215900" cy="53975"/>
          </a:xfrm>
          <a:prstGeom prst="rect">
            <a:avLst/>
          </a:prstGeom>
          <a:solidFill>
            <a:srgbClr val="FF99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26" name="Rectangle 625"/>
          <p:cNvSpPr>
            <a:spLocks noChangeArrowheads="1"/>
          </p:cNvSpPr>
          <p:nvPr/>
        </p:nvSpPr>
        <p:spPr bwMode="auto">
          <a:xfrm flipV="1">
            <a:off x="6657975" y="2247900"/>
            <a:ext cx="593725" cy="215900"/>
          </a:xfrm>
          <a:prstGeom prst="rect">
            <a:avLst/>
          </a:prstGeom>
          <a:solidFill>
            <a:srgbClr val="FF99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445" name="TextBox 444"/>
          <p:cNvSpPr txBox="1"/>
          <p:nvPr/>
        </p:nvSpPr>
        <p:spPr>
          <a:xfrm rot="19584615">
            <a:off x="6559550" y="2574925"/>
            <a:ext cx="719138" cy="198438"/>
          </a:xfrm>
          <a:prstGeom prst="rect">
            <a:avLst/>
          </a:prstGeom>
          <a:noFill/>
        </p:spPr>
        <p:txBody>
          <a:bodyPr wrap="none">
            <a:spAutoFit/>
          </a:bodyPr>
          <a:lstStyle/>
          <a:p>
            <a:pPr>
              <a:defRPr/>
            </a:pPr>
            <a:r>
              <a:rPr lang="fr-CH" sz="700" dirty="0">
                <a:latin typeface="+mj-lt"/>
              </a:rPr>
              <a:t>Consolidation</a:t>
            </a:r>
            <a:endParaRPr lang="en-US" sz="700" dirty="0">
              <a:latin typeface="+mj-lt"/>
            </a:endParaRPr>
          </a:p>
        </p:txBody>
      </p:sp>
      <p:sp>
        <p:nvSpPr>
          <p:cNvPr id="297" name="Rectangle 296"/>
          <p:cNvSpPr>
            <a:spLocks noChangeArrowheads="1"/>
          </p:cNvSpPr>
          <p:nvPr/>
        </p:nvSpPr>
        <p:spPr bwMode="auto">
          <a:xfrm flipV="1">
            <a:off x="831850" y="3651250"/>
            <a:ext cx="7502525" cy="107950"/>
          </a:xfrm>
          <a:prstGeom prst="rect">
            <a:avLst/>
          </a:prstGeom>
          <a:solidFill>
            <a:schemeClr val="tx1">
              <a:alpha val="54901"/>
            </a:schemeClr>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98" name="Rectangle 297"/>
          <p:cNvSpPr>
            <a:spLocks noChangeArrowheads="1"/>
          </p:cNvSpPr>
          <p:nvPr/>
        </p:nvSpPr>
        <p:spPr bwMode="auto">
          <a:xfrm flipV="1">
            <a:off x="2019300" y="3813175"/>
            <a:ext cx="593725" cy="323850"/>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sz="1400" i="1" dirty="0">
              <a:solidFill>
                <a:schemeClr val="dk1"/>
              </a:solidFill>
              <a:latin typeface="+mn-lt"/>
            </a:endParaRPr>
          </a:p>
        </p:txBody>
      </p:sp>
      <p:sp>
        <p:nvSpPr>
          <p:cNvPr id="299" name="Rectangle 298"/>
          <p:cNvSpPr/>
          <p:nvPr/>
        </p:nvSpPr>
        <p:spPr>
          <a:xfrm rot="10800000" flipV="1">
            <a:off x="1101725" y="3921125"/>
            <a:ext cx="593725" cy="32385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300" name="Rectangle 299"/>
          <p:cNvSpPr/>
          <p:nvPr/>
        </p:nvSpPr>
        <p:spPr>
          <a:xfrm rot="10800000" flipV="1">
            <a:off x="2936875" y="4137025"/>
            <a:ext cx="593725" cy="32385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301" name="Rectangle 300"/>
          <p:cNvSpPr/>
          <p:nvPr/>
        </p:nvSpPr>
        <p:spPr>
          <a:xfrm rot="10800000" flipV="1">
            <a:off x="4772025" y="3975100"/>
            <a:ext cx="593725" cy="647700"/>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400" dirty="0"/>
          </a:p>
        </p:txBody>
      </p:sp>
      <p:sp>
        <p:nvSpPr>
          <p:cNvPr id="302" name="Rectangle 301"/>
          <p:cNvSpPr>
            <a:spLocks noChangeArrowheads="1"/>
          </p:cNvSpPr>
          <p:nvPr/>
        </p:nvSpPr>
        <p:spPr bwMode="auto">
          <a:xfrm flipV="1">
            <a:off x="4772025" y="3813175"/>
            <a:ext cx="593725" cy="161925"/>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303" name="Rectangle 302"/>
          <p:cNvSpPr/>
          <p:nvPr/>
        </p:nvSpPr>
        <p:spPr>
          <a:xfrm rot="10800000" flipV="1">
            <a:off x="6661150" y="3813175"/>
            <a:ext cx="593725" cy="647700"/>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p>
        </p:txBody>
      </p:sp>
      <p:sp>
        <p:nvSpPr>
          <p:cNvPr id="305" name="Rectangle 304"/>
          <p:cNvSpPr>
            <a:spLocks noChangeArrowheads="1"/>
          </p:cNvSpPr>
          <p:nvPr/>
        </p:nvSpPr>
        <p:spPr bwMode="auto">
          <a:xfrm flipV="1">
            <a:off x="5689600" y="3813175"/>
            <a:ext cx="593725" cy="215900"/>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306" name="Rectangle 305"/>
          <p:cNvSpPr/>
          <p:nvPr/>
        </p:nvSpPr>
        <p:spPr>
          <a:xfrm rot="10800000" flipV="1">
            <a:off x="5689600" y="4029075"/>
            <a:ext cx="593725" cy="485775"/>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400" dirty="0"/>
          </a:p>
        </p:txBody>
      </p:sp>
      <p:sp>
        <p:nvSpPr>
          <p:cNvPr id="307" name="Rectangle 306"/>
          <p:cNvSpPr>
            <a:spLocks noChangeArrowheads="1"/>
          </p:cNvSpPr>
          <p:nvPr/>
        </p:nvSpPr>
        <p:spPr bwMode="auto">
          <a:xfrm flipV="1">
            <a:off x="6661150" y="3651250"/>
            <a:ext cx="593725" cy="161925"/>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296" name="Rectangle 295"/>
          <p:cNvSpPr/>
          <p:nvPr/>
        </p:nvSpPr>
        <p:spPr>
          <a:xfrm>
            <a:off x="7578725" y="2895600"/>
            <a:ext cx="593725" cy="323850"/>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309" name="Rectangle 308"/>
          <p:cNvSpPr/>
          <p:nvPr/>
        </p:nvSpPr>
        <p:spPr>
          <a:xfrm>
            <a:off x="7578725" y="3219450"/>
            <a:ext cx="593725" cy="107950"/>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310" name="Rectangle 309"/>
          <p:cNvSpPr/>
          <p:nvPr/>
        </p:nvSpPr>
        <p:spPr>
          <a:xfrm rot="10800000" flipV="1">
            <a:off x="7578725" y="3651250"/>
            <a:ext cx="593725" cy="269875"/>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i="1" dirty="0"/>
          </a:p>
        </p:txBody>
      </p:sp>
      <p:sp>
        <p:nvSpPr>
          <p:cNvPr id="16470" name="Lightning Bolt 314"/>
          <p:cNvSpPr>
            <a:spLocks noChangeArrowheads="1"/>
          </p:cNvSpPr>
          <p:nvPr/>
        </p:nvSpPr>
        <p:spPr bwMode="auto">
          <a:xfrm>
            <a:off x="3260725" y="3975100"/>
            <a:ext cx="720725" cy="161925"/>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16471" name="Lightning Bolt 314"/>
          <p:cNvSpPr>
            <a:spLocks noChangeArrowheads="1"/>
          </p:cNvSpPr>
          <p:nvPr/>
        </p:nvSpPr>
        <p:spPr bwMode="auto">
          <a:xfrm>
            <a:off x="2073275" y="3273425"/>
            <a:ext cx="377825" cy="161925"/>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16472" name="Lightning Bolt 314"/>
          <p:cNvSpPr>
            <a:spLocks noChangeArrowheads="1"/>
          </p:cNvSpPr>
          <p:nvPr/>
        </p:nvSpPr>
        <p:spPr bwMode="auto">
          <a:xfrm>
            <a:off x="7092950" y="3003550"/>
            <a:ext cx="720725" cy="161925"/>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304" name="Rectangle 303"/>
          <p:cNvSpPr>
            <a:spLocks noChangeArrowheads="1"/>
          </p:cNvSpPr>
          <p:nvPr/>
        </p:nvSpPr>
        <p:spPr bwMode="auto">
          <a:xfrm flipV="1">
            <a:off x="7578725" y="3327400"/>
            <a:ext cx="593725" cy="5397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308" name="Rectangle 307"/>
          <p:cNvSpPr>
            <a:spLocks noChangeArrowheads="1"/>
          </p:cNvSpPr>
          <p:nvPr/>
        </p:nvSpPr>
        <p:spPr bwMode="auto">
          <a:xfrm flipV="1">
            <a:off x="7578725" y="3435350"/>
            <a:ext cx="593725" cy="107950"/>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grpSp>
        <p:nvGrpSpPr>
          <p:cNvPr id="16475" name="Group 228"/>
          <p:cNvGrpSpPr>
            <a:grpSpLocks/>
          </p:cNvGrpSpPr>
          <p:nvPr/>
        </p:nvGrpSpPr>
        <p:grpSpPr bwMode="auto">
          <a:xfrm>
            <a:off x="777875" y="1276350"/>
            <a:ext cx="71438" cy="5127625"/>
            <a:chOff x="1225550" y="1054100"/>
            <a:chExt cx="72000" cy="5127625"/>
          </a:xfrm>
        </p:grpSpPr>
        <p:sp>
          <p:nvSpPr>
            <p:cNvPr id="312" name="Rectangle 311"/>
            <p:cNvSpPr/>
            <p:nvPr/>
          </p:nvSpPr>
          <p:spPr bwMode="auto">
            <a:xfrm>
              <a:off x="1225550" y="1054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dirty="0">
                  <a:latin typeface="Times New Roman" pitchFamily="18" charset="0"/>
                  <a:cs typeface="Times New Roman" pitchFamily="18" charset="0"/>
                </a:rPr>
                <a:t>10</a:t>
              </a:r>
            </a:p>
          </p:txBody>
        </p:sp>
        <p:sp>
          <p:nvSpPr>
            <p:cNvPr id="313" name="Rectangle 312"/>
            <p:cNvSpPr/>
            <p:nvPr/>
          </p:nvSpPr>
          <p:spPr bwMode="auto">
            <a:xfrm>
              <a:off x="1225550" y="1108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dirty="0">
                  <a:latin typeface="Times New Roman" pitchFamily="18" charset="0"/>
                  <a:cs typeface="Times New Roman" pitchFamily="18" charset="0"/>
                </a:rPr>
                <a:t>11</a:t>
              </a:r>
            </a:p>
          </p:txBody>
        </p:sp>
        <p:sp>
          <p:nvSpPr>
            <p:cNvPr id="314" name="Rectangle 313"/>
            <p:cNvSpPr/>
            <p:nvPr/>
          </p:nvSpPr>
          <p:spPr bwMode="auto">
            <a:xfrm>
              <a:off x="1225550" y="1162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12</a:t>
              </a:r>
            </a:p>
          </p:txBody>
        </p:sp>
        <p:sp>
          <p:nvSpPr>
            <p:cNvPr id="317" name="Rectangle 316"/>
            <p:cNvSpPr/>
            <p:nvPr/>
          </p:nvSpPr>
          <p:spPr bwMode="auto">
            <a:xfrm>
              <a:off x="1225550" y="1216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13</a:t>
              </a:r>
            </a:p>
          </p:txBody>
        </p:sp>
        <p:sp>
          <p:nvSpPr>
            <p:cNvPr id="319" name="Rectangle 318"/>
            <p:cNvSpPr/>
            <p:nvPr/>
          </p:nvSpPr>
          <p:spPr bwMode="auto">
            <a:xfrm>
              <a:off x="1225550" y="1270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14</a:t>
              </a:r>
            </a:p>
          </p:txBody>
        </p:sp>
        <p:sp>
          <p:nvSpPr>
            <p:cNvPr id="320" name="Rectangle 319"/>
            <p:cNvSpPr/>
            <p:nvPr/>
          </p:nvSpPr>
          <p:spPr bwMode="auto">
            <a:xfrm>
              <a:off x="1225550" y="1323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15</a:t>
              </a:r>
            </a:p>
          </p:txBody>
        </p:sp>
        <p:sp>
          <p:nvSpPr>
            <p:cNvPr id="321" name="Rectangle 320"/>
            <p:cNvSpPr/>
            <p:nvPr/>
          </p:nvSpPr>
          <p:spPr bwMode="auto">
            <a:xfrm>
              <a:off x="1225550" y="1377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16</a:t>
              </a:r>
            </a:p>
          </p:txBody>
        </p:sp>
        <p:sp>
          <p:nvSpPr>
            <p:cNvPr id="322" name="Rectangle 321"/>
            <p:cNvSpPr/>
            <p:nvPr/>
          </p:nvSpPr>
          <p:spPr bwMode="auto">
            <a:xfrm>
              <a:off x="1225550" y="1431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17</a:t>
              </a:r>
            </a:p>
          </p:txBody>
        </p:sp>
        <p:sp>
          <p:nvSpPr>
            <p:cNvPr id="323" name="Rectangle 322"/>
            <p:cNvSpPr/>
            <p:nvPr/>
          </p:nvSpPr>
          <p:spPr bwMode="auto">
            <a:xfrm>
              <a:off x="1225550" y="1539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19</a:t>
              </a:r>
            </a:p>
          </p:txBody>
        </p:sp>
        <p:sp>
          <p:nvSpPr>
            <p:cNvPr id="324" name="Rectangle 323"/>
            <p:cNvSpPr/>
            <p:nvPr/>
          </p:nvSpPr>
          <p:spPr bwMode="auto">
            <a:xfrm>
              <a:off x="1225550" y="1485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18</a:t>
              </a:r>
            </a:p>
          </p:txBody>
        </p:sp>
        <p:sp>
          <p:nvSpPr>
            <p:cNvPr id="325" name="Rectangle 324"/>
            <p:cNvSpPr/>
            <p:nvPr/>
          </p:nvSpPr>
          <p:spPr bwMode="auto">
            <a:xfrm>
              <a:off x="1225550" y="1593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20</a:t>
              </a:r>
            </a:p>
          </p:txBody>
        </p:sp>
        <p:sp>
          <p:nvSpPr>
            <p:cNvPr id="326" name="Rectangle 325"/>
            <p:cNvSpPr/>
            <p:nvPr/>
          </p:nvSpPr>
          <p:spPr bwMode="auto">
            <a:xfrm>
              <a:off x="1225550" y="1647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21</a:t>
              </a:r>
            </a:p>
          </p:txBody>
        </p:sp>
        <p:sp>
          <p:nvSpPr>
            <p:cNvPr id="327" name="Rectangle 326"/>
            <p:cNvSpPr/>
            <p:nvPr/>
          </p:nvSpPr>
          <p:spPr bwMode="auto">
            <a:xfrm>
              <a:off x="1225550" y="1701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22</a:t>
              </a:r>
            </a:p>
          </p:txBody>
        </p:sp>
        <p:sp>
          <p:nvSpPr>
            <p:cNvPr id="328" name="Rectangle 327"/>
            <p:cNvSpPr/>
            <p:nvPr/>
          </p:nvSpPr>
          <p:spPr bwMode="auto">
            <a:xfrm>
              <a:off x="1225550" y="1755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23</a:t>
              </a:r>
            </a:p>
          </p:txBody>
        </p:sp>
        <p:sp>
          <p:nvSpPr>
            <p:cNvPr id="329" name="Rectangle 328"/>
            <p:cNvSpPr/>
            <p:nvPr/>
          </p:nvSpPr>
          <p:spPr bwMode="auto">
            <a:xfrm>
              <a:off x="1225550" y="1809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24</a:t>
              </a:r>
            </a:p>
          </p:txBody>
        </p:sp>
        <p:sp>
          <p:nvSpPr>
            <p:cNvPr id="330" name="Rectangle 329"/>
            <p:cNvSpPr/>
            <p:nvPr/>
          </p:nvSpPr>
          <p:spPr bwMode="auto">
            <a:xfrm>
              <a:off x="1225550" y="18637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25</a:t>
              </a:r>
            </a:p>
          </p:txBody>
        </p:sp>
        <p:sp>
          <p:nvSpPr>
            <p:cNvPr id="331" name="Rectangle 330"/>
            <p:cNvSpPr/>
            <p:nvPr/>
          </p:nvSpPr>
          <p:spPr bwMode="auto">
            <a:xfrm>
              <a:off x="1225550" y="19177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26</a:t>
              </a:r>
            </a:p>
          </p:txBody>
        </p:sp>
        <p:sp>
          <p:nvSpPr>
            <p:cNvPr id="332" name="Rectangle 331"/>
            <p:cNvSpPr/>
            <p:nvPr/>
          </p:nvSpPr>
          <p:spPr bwMode="auto">
            <a:xfrm>
              <a:off x="1225550" y="19716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27</a:t>
              </a:r>
            </a:p>
          </p:txBody>
        </p:sp>
        <p:sp>
          <p:nvSpPr>
            <p:cNvPr id="333" name="Rectangle 332"/>
            <p:cNvSpPr/>
            <p:nvPr/>
          </p:nvSpPr>
          <p:spPr bwMode="auto">
            <a:xfrm>
              <a:off x="1225550" y="20796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29</a:t>
              </a:r>
            </a:p>
          </p:txBody>
        </p:sp>
        <p:sp>
          <p:nvSpPr>
            <p:cNvPr id="334" name="Rectangle 333"/>
            <p:cNvSpPr/>
            <p:nvPr/>
          </p:nvSpPr>
          <p:spPr bwMode="auto">
            <a:xfrm>
              <a:off x="1225550" y="20256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28</a:t>
              </a:r>
            </a:p>
          </p:txBody>
        </p:sp>
        <p:sp>
          <p:nvSpPr>
            <p:cNvPr id="335" name="Rectangle 334"/>
            <p:cNvSpPr/>
            <p:nvPr/>
          </p:nvSpPr>
          <p:spPr bwMode="auto">
            <a:xfrm>
              <a:off x="1225550" y="21336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30</a:t>
              </a:r>
            </a:p>
          </p:txBody>
        </p:sp>
        <p:sp>
          <p:nvSpPr>
            <p:cNvPr id="336" name="Rectangle 335"/>
            <p:cNvSpPr/>
            <p:nvPr/>
          </p:nvSpPr>
          <p:spPr bwMode="auto">
            <a:xfrm>
              <a:off x="1225550" y="21875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31</a:t>
              </a:r>
            </a:p>
          </p:txBody>
        </p:sp>
        <p:sp>
          <p:nvSpPr>
            <p:cNvPr id="337" name="Rectangle 336"/>
            <p:cNvSpPr/>
            <p:nvPr/>
          </p:nvSpPr>
          <p:spPr bwMode="auto">
            <a:xfrm>
              <a:off x="1225550" y="22415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32</a:t>
              </a:r>
            </a:p>
          </p:txBody>
        </p:sp>
        <p:sp>
          <p:nvSpPr>
            <p:cNvPr id="338" name="Rectangle 337"/>
            <p:cNvSpPr/>
            <p:nvPr/>
          </p:nvSpPr>
          <p:spPr bwMode="auto">
            <a:xfrm>
              <a:off x="1225550" y="22955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33</a:t>
              </a:r>
            </a:p>
          </p:txBody>
        </p:sp>
        <p:sp>
          <p:nvSpPr>
            <p:cNvPr id="339" name="Rectangle 338"/>
            <p:cNvSpPr/>
            <p:nvPr/>
          </p:nvSpPr>
          <p:spPr bwMode="auto">
            <a:xfrm>
              <a:off x="1225550" y="23495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34</a:t>
              </a:r>
            </a:p>
          </p:txBody>
        </p:sp>
        <p:sp>
          <p:nvSpPr>
            <p:cNvPr id="340" name="Rectangle 339"/>
            <p:cNvSpPr/>
            <p:nvPr/>
          </p:nvSpPr>
          <p:spPr bwMode="auto">
            <a:xfrm>
              <a:off x="1225550" y="24034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35</a:t>
              </a:r>
            </a:p>
          </p:txBody>
        </p:sp>
        <p:sp>
          <p:nvSpPr>
            <p:cNvPr id="341" name="Rectangle 340"/>
            <p:cNvSpPr/>
            <p:nvPr/>
          </p:nvSpPr>
          <p:spPr bwMode="auto">
            <a:xfrm>
              <a:off x="1225550" y="24574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36</a:t>
              </a:r>
            </a:p>
          </p:txBody>
        </p:sp>
        <p:sp>
          <p:nvSpPr>
            <p:cNvPr id="342" name="Rectangle 341"/>
            <p:cNvSpPr/>
            <p:nvPr/>
          </p:nvSpPr>
          <p:spPr bwMode="auto">
            <a:xfrm>
              <a:off x="1225550" y="25114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37</a:t>
              </a:r>
            </a:p>
          </p:txBody>
        </p:sp>
        <p:sp>
          <p:nvSpPr>
            <p:cNvPr id="343" name="Rectangle 342"/>
            <p:cNvSpPr/>
            <p:nvPr/>
          </p:nvSpPr>
          <p:spPr bwMode="auto">
            <a:xfrm>
              <a:off x="1225550" y="26193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39</a:t>
              </a:r>
            </a:p>
          </p:txBody>
        </p:sp>
        <p:sp>
          <p:nvSpPr>
            <p:cNvPr id="344" name="Rectangle 343"/>
            <p:cNvSpPr/>
            <p:nvPr/>
          </p:nvSpPr>
          <p:spPr bwMode="auto">
            <a:xfrm>
              <a:off x="1225550" y="25654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38</a:t>
              </a:r>
            </a:p>
          </p:txBody>
        </p:sp>
        <p:sp>
          <p:nvSpPr>
            <p:cNvPr id="345" name="Rectangle 344"/>
            <p:cNvSpPr/>
            <p:nvPr/>
          </p:nvSpPr>
          <p:spPr bwMode="auto">
            <a:xfrm>
              <a:off x="1225550" y="26733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40</a:t>
              </a:r>
            </a:p>
          </p:txBody>
        </p:sp>
        <p:sp>
          <p:nvSpPr>
            <p:cNvPr id="346" name="Rectangle 345"/>
            <p:cNvSpPr/>
            <p:nvPr/>
          </p:nvSpPr>
          <p:spPr bwMode="auto">
            <a:xfrm>
              <a:off x="1225550" y="27273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41</a:t>
              </a:r>
            </a:p>
          </p:txBody>
        </p:sp>
        <p:sp>
          <p:nvSpPr>
            <p:cNvPr id="347" name="Rectangle 346"/>
            <p:cNvSpPr/>
            <p:nvPr/>
          </p:nvSpPr>
          <p:spPr bwMode="auto">
            <a:xfrm>
              <a:off x="1225550" y="27813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42</a:t>
              </a:r>
            </a:p>
          </p:txBody>
        </p:sp>
        <p:sp>
          <p:nvSpPr>
            <p:cNvPr id="348" name="Rectangle 347"/>
            <p:cNvSpPr/>
            <p:nvPr/>
          </p:nvSpPr>
          <p:spPr bwMode="auto">
            <a:xfrm>
              <a:off x="1225550" y="28352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43</a:t>
              </a:r>
            </a:p>
          </p:txBody>
        </p:sp>
        <p:sp>
          <p:nvSpPr>
            <p:cNvPr id="349" name="Rectangle 348"/>
            <p:cNvSpPr/>
            <p:nvPr/>
          </p:nvSpPr>
          <p:spPr bwMode="auto">
            <a:xfrm>
              <a:off x="1225550" y="28892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44</a:t>
              </a:r>
            </a:p>
          </p:txBody>
        </p:sp>
        <p:sp>
          <p:nvSpPr>
            <p:cNvPr id="350" name="Rectangle 349"/>
            <p:cNvSpPr/>
            <p:nvPr/>
          </p:nvSpPr>
          <p:spPr bwMode="auto">
            <a:xfrm>
              <a:off x="1225550" y="29432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45</a:t>
              </a:r>
            </a:p>
          </p:txBody>
        </p:sp>
        <p:sp>
          <p:nvSpPr>
            <p:cNvPr id="351" name="Rectangle 350"/>
            <p:cNvSpPr/>
            <p:nvPr/>
          </p:nvSpPr>
          <p:spPr bwMode="auto">
            <a:xfrm>
              <a:off x="1225550" y="29972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46</a:t>
              </a:r>
            </a:p>
          </p:txBody>
        </p:sp>
        <p:sp>
          <p:nvSpPr>
            <p:cNvPr id="352" name="Rectangle 351"/>
            <p:cNvSpPr/>
            <p:nvPr/>
          </p:nvSpPr>
          <p:spPr bwMode="auto">
            <a:xfrm>
              <a:off x="1225550" y="30511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47</a:t>
              </a:r>
            </a:p>
          </p:txBody>
        </p:sp>
        <p:sp>
          <p:nvSpPr>
            <p:cNvPr id="353" name="Rectangle 352"/>
            <p:cNvSpPr/>
            <p:nvPr/>
          </p:nvSpPr>
          <p:spPr bwMode="auto">
            <a:xfrm>
              <a:off x="1225550" y="31591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49</a:t>
              </a:r>
            </a:p>
          </p:txBody>
        </p:sp>
        <p:sp>
          <p:nvSpPr>
            <p:cNvPr id="354" name="Rectangle 353"/>
            <p:cNvSpPr/>
            <p:nvPr/>
          </p:nvSpPr>
          <p:spPr bwMode="auto">
            <a:xfrm>
              <a:off x="1225550" y="31051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48</a:t>
              </a:r>
            </a:p>
          </p:txBody>
        </p:sp>
        <p:sp>
          <p:nvSpPr>
            <p:cNvPr id="355" name="Rectangle 354"/>
            <p:cNvSpPr/>
            <p:nvPr/>
          </p:nvSpPr>
          <p:spPr bwMode="auto">
            <a:xfrm>
              <a:off x="1225550" y="3213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50</a:t>
              </a:r>
            </a:p>
          </p:txBody>
        </p:sp>
        <p:sp>
          <p:nvSpPr>
            <p:cNvPr id="356" name="Rectangle 355"/>
            <p:cNvSpPr/>
            <p:nvPr/>
          </p:nvSpPr>
          <p:spPr bwMode="auto">
            <a:xfrm>
              <a:off x="1225550" y="3267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51</a:t>
              </a:r>
            </a:p>
          </p:txBody>
        </p:sp>
        <p:sp>
          <p:nvSpPr>
            <p:cNvPr id="357" name="Rectangle 356"/>
            <p:cNvSpPr/>
            <p:nvPr/>
          </p:nvSpPr>
          <p:spPr bwMode="auto">
            <a:xfrm>
              <a:off x="1225550" y="3321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52</a:t>
              </a:r>
            </a:p>
          </p:txBody>
        </p:sp>
        <p:sp>
          <p:nvSpPr>
            <p:cNvPr id="358" name="Rectangle 357"/>
            <p:cNvSpPr/>
            <p:nvPr/>
          </p:nvSpPr>
          <p:spPr bwMode="auto">
            <a:xfrm>
              <a:off x="1225550" y="3375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01</a:t>
              </a:r>
            </a:p>
          </p:txBody>
        </p:sp>
        <p:sp>
          <p:nvSpPr>
            <p:cNvPr id="359" name="Rectangle 358"/>
            <p:cNvSpPr/>
            <p:nvPr/>
          </p:nvSpPr>
          <p:spPr bwMode="auto">
            <a:xfrm>
              <a:off x="1225550" y="3429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02</a:t>
              </a:r>
            </a:p>
          </p:txBody>
        </p:sp>
        <p:sp>
          <p:nvSpPr>
            <p:cNvPr id="360" name="Rectangle 359"/>
            <p:cNvSpPr/>
            <p:nvPr/>
          </p:nvSpPr>
          <p:spPr bwMode="auto">
            <a:xfrm>
              <a:off x="1225550" y="3482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03</a:t>
              </a:r>
            </a:p>
          </p:txBody>
        </p:sp>
        <p:sp>
          <p:nvSpPr>
            <p:cNvPr id="361" name="Rectangle 360"/>
            <p:cNvSpPr/>
            <p:nvPr/>
          </p:nvSpPr>
          <p:spPr bwMode="auto">
            <a:xfrm>
              <a:off x="1225550" y="3536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04</a:t>
              </a:r>
            </a:p>
          </p:txBody>
        </p:sp>
        <p:sp>
          <p:nvSpPr>
            <p:cNvPr id="362" name="Rectangle 361"/>
            <p:cNvSpPr/>
            <p:nvPr/>
          </p:nvSpPr>
          <p:spPr bwMode="auto">
            <a:xfrm>
              <a:off x="1225550" y="3590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05</a:t>
              </a:r>
            </a:p>
          </p:txBody>
        </p:sp>
        <p:sp>
          <p:nvSpPr>
            <p:cNvPr id="363" name="Rectangle 362"/>
            <p:cNvSpPr/>
            <p:nvPr/>
          </p:nvSpPr>
          <p:spPr bwMode="auto">
            <a:xfrm>
              <a:off x="1225550" y="3698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07</a:t>
              </a:r>
            </a:p>
          </p:txBody>
        </p:sp>
        <p:sp>
          <p:nvSpPr>
            <p:cNvPr id="364" name="Rectangle 363"/>
            <p:cNvSpPr/>
            <p:nvPr/>
          </p:nvSpPr>
          <p:spPr bwMode="auto">
            <a:xfrm>
              <a:off x="1225550" y="3644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06</a:t>
              </a:r>
            </a:p>
          </p:txBody>
        </p:sp>
        <p:sp>
          <p:nvSpPr>
            <p:cNvPr id="365" name="Rectangle 364"/>
            <p:cNvSpPr/>
            <p:nvPr/>
          </p:nvSpPr>
          <p:spPr bwMode="auto">
            <a:xfrm>
              <a:off x="1225550" y="3752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08</a:t>
              </a:r>
            </a:p>
          </p:txBody>
        </p:sp>
        <p:sp>
          <p:nvSpPr>
            <p:cNvPr id="366" name="Rectangle 365"/>
            <p:cNvSpPr/>
            <p:nvPr/>
          </p:nvSpPr>
          <p:spPr bwMode="auto">
            <a:xfrm>
              <a:off x="1225550" y="3806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09</a:t>
              </a:r>
            </a:p>
          </p:txBody>
        </p:sp>
        <p:sp>
          <p:nvSpPr>
            <p:cNvPr id="367" name="Rectangle 366"/>
            <p:cNvSpPr/>
            <p:nvPr/>
          </p:nvSpPr>
          <p:spPr bwMode="auto">
            <a:xfrm>
              <a:off x="1225550" y="3860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10</a:t>
              </a:r>
            </a:p>
          </p:txBody>
        </p:sp>
        <p:sp>
          <p:nvSpPr>
            <p:cNvPr id="368" name="Rectangle 367"/>
            <p:cNvSpPr/>
            <p:nvPr/>
          </p:nvSpPr>
          <p:spPr bwMode="auto">
            <a:xfrm>
              <a:off x="1225550" y="3914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11</a:t>
              </a:r>
            </a:p>
          </p:txBody>
        </p:sp>
        <p:sp>
          <p:nvSpPr>
            <p:cNvPr id="369" name="Rectangle 368"/>
            <p:cNvSpPr/>
            <p:nvPr/>
          </p:nvSpPr>
          <p:spPr bwMode="auto">
            <a:xfrm>
              <a:off x="1225550" y="3968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12</a:t>
              </a:r>
            </a:p>
          </p:txBody>
        </p:sp>
        <p:sp>
          <p:nvSpPr>
            <p:cNvPr id="370" name="Rectangle 369"/>
            <p:cNvSpPr/>
            <p:nvPr/>
          </p:nvSpPr>
          <p:spPr bwMode="auto">
            <a:xfrm>
              <a:off x="1225550" y="40227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13</a:t>
              </a:r>
            </a:p>
          </p:txBody>
        </p:sp>
        <p:sp>
          <p:nvSpPr>
            <p:cNvPr id="371" name="Rectangle 370"/>
            <p:cNvSpPr/>
            <p:nvPr/>
          </p:nvSpPr>
          <p:spPr bwMode="auto">
            <a:xfrm>
              <a:off x="1225550" y="40767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14</a:t>
              </a:r>
            </a:p>
          </p:txBody>
        </p:sp>
        <p:sp>
          <p:nvSpPr>
            <p:cNvPr id="372" name="Rectangle 371"/>
            <p:cNvSpPr/>
            <p:nvPr/>
          </p:nvSpPr>
          <p:spPr bwMode="auto">
            <a:xfrm>
              <a:off x="1225550" y="41306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15</a:t>
              </a:r>
            </a:p>
          </p:txBody>
        </p:sp>
        <p:sp>
          <p:nvSpPr>
            <p:cNvPr id="373" name="Rectangle 372"/>
            <p:cNvSpPr/>
            <p:nvPr/>
          </p:nvSpPr>
          <p:spPr bwMode="auto">
            <a:xfrm>
              <a:off x="1225550" y="41846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16</a:t>
              </a:r>
            </a:p>
          </p:txBody>
        </p:sp>
        <p:sp>
          <p:nvSpPr>
            <p:cNvPr id="374" name="Rectangle 373"/>
            <p:cNvSpPr/>
            <p:nvPr/>
          </p:nvSpPr>
          <p:spPr bwMode="auto">
            <a:xfrm>
              <a:off x="1225550" y="42386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17</a:t>
              </a:r>
            </a:p>
          </p:txBody>
        </p:sp>
        <p:sp>
          <p:nvSpPr>
            <p:cNvPr id="375" name="Rectangle 374"/>
            <p:cNvSpPr/>
            <p:nvPr/>
          </p:nvSpPr>
          <p:spPr bwMode="auto">
            <a:xfrm>
              <a:off x="1225550" y="43465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19</a:t>
              </a:r>
            </a:p>
          </p:txBody>
        </p:sp>
        <p:sp>
          <p:nvSpPr>
            <p:cNvPr id="376" name="Rectangle 375"/>
            <p:cNvSpPr/>
            <p:nvPr/>
          </p:nvSpPr>
          <p:spPr bwMode="auto">
            <a:xfrm>
              <a:off x="1225550" y="42926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18</a:t>
              </a:r>
            </a:p>
          </p:txBody>
        </p:sp>
        <p:sp>
          <p:nvSpPr>
            <p:cNvPr id="377" name="Rectangle 376"/>
            <p:cNvSpPr/>
            <p:nvPr/>
          </p:nvSpPr>
          <p:spPr bwMode="auto">
            <a:xfrm>
              <a:off x="1225550" y="44005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20</a:t>
              </a:r>
            </a:p>
          </p:txBody>
        </p:sp>
        <p:sp>
          <p:nvSpPr>
            <p:cNvPr id="378" name="Rectangle 377"/>
            <p:cNvSpPr/>
            <p:nvPr/>
          </p:nvSpPr>
          <p:spPr bwMode="auto">
            <a:xfrm>
              <a:off x="1225550" y="44545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21</a:t>
              </a:r>
            </a:p>
          </p:txBody>
        </p:sp>
        <p:sp>
          <p:nvSpPr>
            <p:cNvPr id="379" name="Rectangle 378"/>
            <p:cNvSpPr/>
            <p:nvPr/>
          </p:nvSpPr>
          <p:spPr bwMode="auto">
            <a:xfrm>
              <a:off x="1225550" y="45085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22</a:t>
              </a:r>
            </a:p>
          </p:txBody>
        </p:sp>
        <p:sp>
          <p:nvSpPr>
            <p:cNvPr id="380" name="Rectangle 379"/>
            <p:cNvSpPr/>
            <p:nvPr/>
          </p:nvSpPr>
          <p:spPr bwMode="auto">
            <a:xfrm>
              <a:off x="1225550" y="45624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23</a:t>
              </a:r>
            </a:p>
          </p:txBody>
        </p:sp>
        <p:sp>
          <p:nvSpPr>
            <p:cNvPr id="381" name="Rectangle 380"/>
            <p:cNvSpPr/>
            <p:nvPr/>
          </p:nvSpPr>
          <p:spPr bwMode="auto">
            <a:xfrm>
              <a:off x="1225550" y="46164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24</a:t>
              </a:r>
            </a:p>
          </p:txBody>
        </p:sp>
        <p:sp>
          <p:nvSpPr>
            <p:cNvPr id="382" name="Rectangle 381"/>
            <p:cNvSpPr/>
            <p:nvPr/>
          </p:nvSpPr>
          <p:spPr bwMode="auto">
            <a:xfrm>
              <a:off x="1225550" y="46704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25</a:t>
              </a:r>
            </a:p>
          </p:txBody>
        </p:sp>
        <p:sp>
          <p:nvSpPr>
            <p:cNvPr id="383" name="Rectangle 382"/>
            <p:cNvSpPr/>
            <p:nvPr/>
          </p:nvSpPr>
          <p:spPr bwMode="auto">
            <a:xfrm>
              <a:off x="1225550" y="47244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26</a:t>
              </a:r>
            </a:p>
          </p:txBody>
        </p:sp>
        <p:sp>
          <p:nvSpPr>
            <p:cNvPr id="384" name="Rectangle 383"/>
            <p:cNvSpPr/>
            <p:nvPr/>
          </p:nvSpPr>
          <p:spPr bwMode="auto">
            <a:xfrm>
              <a:off x="1225550" y="47783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27</a:t>
              </a:r>
            </a:p>
          </p:txBody>
        </p:sp>
        <p:sp>
          <p:nvSpPr>
            <p:cNvPr id="385" name="Rectangle 384"/>
            <p:cNvSpPr/>
            <p:nvPr/>
          </p:nvSpPr>
          <p:spPr bwMode="auto">
            <a:xfrm>
              <a:off x="1225550" y="48863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29</a:t>
              </a:r>
            </a:p>
          </p:txBody>
        </p:sp>
        <p:sp>
          <p:nvSpPr>
            <p:cNvPr id="386" name="Rectangle 385"/>
            <p:cNvSpPr/>
            <p:nvPr/>
          </p:nvSpPr>
          <p:spPr bwMode="auto">
            <a:xfrm>
              <a:off x="1225550" y="48323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28</a:t>
              </a:r>
            </a:p>
          </p:txBody>
        </p:sp>
        <p:sp>
          <p:nvSpPr>
            <p:cNvPr id="387" name="Rectangle 386"/>
            <p:cNvSpPr/>
            <p:nvPr/>
          </p:nvSpPr>
          <p:spPr bwMode="auto">
            <a:xfrm>
              <a:off x="1225550" y="49403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30</a:t>
              </a:r>
            </a:p>
          </p:txBody>
        </p:sp>
        <p:sp>
          <p:nvSpPr>
            <p:cNvPr id="388" name="Rectangle 387"/>
            <p:cNvSpPr/>
            <p:nvPr/>
          </p:nvSpPr>
          <p:spPr bwMode="auto">
            <a:xfrm>
              <a:off x="1225550" y="49942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31</a:t>
              </a:r>
            </a:p>
          </p:txBody>
        </p:sp>
        <p:sp>
          <p:nvSpPr>
            <p:cNvPr id="389" name="Rectangle 388"/>
            <p:cNvSpPr/>
            <p:nvPr/>
          </p:nvSpPr>
          <p:spPr bwMode="auto">
            <a:xfrm>
              <a:off x="1225550" y="50482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32</a:t>
              </a:r>
            </a:p>
          </p:txBody>
        </p:sp>
        <p:sp>
          <p:nvSpPr>
            <p:cNvPr id="390" name="Rectangle 389"/>
            <p:cNvSpPr/>
            <p:nvPr/>
          </p:nvSpPr>
          <p:spPr bwMode="auto">
            <a:xfrm>
              <a:off x="1225550" y="51022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33</a:t>
              </a:r>
            </a:p>
          </p:txBody>
        </p:sp>
        <p:sp>
          <p:nvSpPr>
            <p:cNvPr id="391" name="Rectangle 390"/>
            <p:cNvSpPr/>
            <p:nvPr/>
          </p:nvSpPr>
          <p:spPr bwMode="auto">
            <a:xfrm>
              <a:off x="1225550" y="51562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34</a:t>
              </a:r>
            </a:p>
          </p:txBody>
        </p:sp>
        <p:sp>
          <p:nvSpPr>
            <p:cNvPr id="392" name="Rectangle 391"/>
            <p:cNvSpPr/>
            <p:nvPr/>
          </p:nvSpPr>
          <p:spPr bwMode="auto">
            <a:xfrm>
              <a:off x="1225550" y="52101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35</a:t>
              </a:r>
            </a:p>
          </p:txBody>
        </p:sp>
        <p:sp>
          <p:nvSpPr>
            <p:cNvPr id="393" name="Rectangle 392"/>
            <p:cNvSpPr/>
            <p:nvPr/>
          </p:nvSpPr>
          <p:spPr bwMode="auto">
            <a:xfrm>
              <a:off x="1225550" y="52641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36</a:t>
              </a:r>
            </a:p>
          </p:txBody>
        </p:sp>
        <p:sp>
          <p:nvSpPr>
            <p:cNvPr id="394" name="Rectangle 393"/>
            <p:cNvSpPr/>
            <p:nvPr/>
          </p:nvSpPr>
          <p:spPr bwMode="auto">
            <a:xfrm>
              <a:off x="1225550" y="53181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37</a:t>
              </a:r>
            </a:p>
          </p:txBody>
        </p:sp>
        <p:sp>
          <p:nvSpPr>
            <p:cNvPr id="395" name="Rectangle 394"/>
            <p:cNvSpPr/>
            <p:nvPr/>
          </p:nvSpPr>
          <p:spPr bwMode="auto">
            <a:xfrm>
              <a:off x="1225550" y="5426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39</a:t>
              </a:r>
            </a:p>
          </p:txBody>
        </p:sp>
        <p:sp>
          <p:nvSpPr>
            <p:cNvPr id="396" name="Rectangle 395"/>
            <p:cNvSpPr/>
            <p:nvPr/>
          </p:nvSpPr>
          <p:spPr bwMode="auto">
            <a:xfrm>
              <a:off x="1225550" y="5372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38</a:t>
              </a:r>
            </a:p>
          </p:txBody>
        </p:sp>
        <p:sp>
          <p:nvSpPr>
            <p:cNvPr id="397" name="Rectangle 396"/>
            <p:cNvSpPr/>
            <p:nvPr/>
          </p:nvSpPr>
          <p:spPr bwMode="auto">
            <a:xfrm>
              <a:off x="1225550" y="5480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40</a:t>
              </a:r>
            </a:p>
          </p:txBody>
        </p:sp>
        <p:sp>
          <p:nvSpPr>
            <p:cNvPr id="398" name="Rectangle 397"/>
            <p:cNvSpPr/>
            <p:nvPr/>
          </p:nvSpPr>
          <p:spPr bwMode="auto">
            <a:xfrm>
              <a:off x="1225550" y="5534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41</a:t>
              </a:r>
            </a:p>
          </p:txBody>
        </p:sp>
        <p:sp>
          <p:nvSpPr>
            <p:cNvPr id="399" name="Rectangle 398"/>
            <p:cNvSpPr/>
            <p:nvPr/>
          </p:nvSpPr>
          <p:spPr bwMode="auto">
            <a:xfrm>
              <a:off x="1225550" y="5588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42</a:t>
              </a:r>
            </a:p>
          </p:txBody>
        </p:sp>
        <p:sp>
          <p:nvSpPr>
            <p:cNvPr id="400" name="Rectangle 399"/>
            <p:cNvSpPr/>
            <p:nvPr/>
          </p:nvSpPr>
          <p:spPr bwMode="auto">
            <a:xfrm>
              <a:off x="1225550" y="5641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43</a:t>
              </a:r>
            </a:p>
          </p:txBody>
        </p:sp>
        <p:sp>
          <p:nvSpPr>
            <p:cNvPr id="401" name="Rectangle 400"/>
            <p:cNvSpPr/>
            <p:nvPr/>
          </p:nvSpPr>
          <p:spPr bwMode="auto">
            <a:xfrm>
              <a:off x="1225550" y="5695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44</a:t>
              </a:r>
            </a:p>
          </p:txBody>
        </p:sp>
        <p:sp>
          <p:nvSpPr>
            <p:cNvPr id="402" name="Rectangle 401"/>
            <p:cNvSpPr/>
            <p:nvPr/>
          </p:nvSpPr>
          <p:spPr bwMode="auto">
            <a:xfrm>
              <a:off x="1225550" y="5749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45</a:t>
              </a:r>
            </a:p>
          </p:txBody>
        </p:sp>
        <p:sp>
          <p:nvSpPr>
            <p:cNvPr id="403" name="Rectangle 402"/>
            <p:cNvSpPr/>
            <p:nvPr/>
          </p:nvSpPr>
          <p:spPr bwMode="auto">
            <a:xfrm>
              <a:off x="1225550" y="5803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46</a:t>
              </a:r>
            </a:p>
          </p:txBody>
        </p:sp>
        <p:sp>
          <p:nvSpPr>
            <p:cNvPr id="404" name="Rectangle 403"/>
            <p:cNvSpPr/>
            <p:nvPr/>
          </p:nvSpPr>
          <p:spPr bwMode="auto">
            <a:xfrm>
              <a:off x="1225550" y="5857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47</a:t>
              </a:r>
            </a:p>
          </p:txBody>
        </p:sp>
        <p:sp>
          <p:nvSpPr>
            <p:cNvPr id="405" name="Rectangle 404"/>
            <p:cNvSpPr/>
            <p:nvPr/>
          </p:nvSpPr>
          <p:spPr bwMode="auto">
            <a:xfrm>
              <a:off x="1225550" y="5965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49</a:t>
              </a:r>
            </a:p>
          </p:txBody>
        </p:sp>
        <p:sp>
          <p:nvSpPr>
            <p:cNvPr id="406" name="Rectangle 405"/>
            <p:cNvSpPr/>
            <p:nvPr/>
          </p:nvSpPr>
          <p:spPr bwMode="auto">
            <a:xfrm>
              <a:off x="1225550" y="5911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48</a:t>
              </a:r>
            </a:p>
          </p:txBody>
        </p:sp>
        <p:sp>
          <p:nvSpPr>
            <p:cNvPr id="407" name="Rectangle 406"/>
            <p:cNvSpPr/>
            <p:nvPr/>
          </p:nvSpPr>
          <p:spPr bwMode="auto">
            <a:xfrm>
              <a:off x="1225550" y="6019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50</a:t>
              </a:r>
            </a:p>
          </p:txBody>
        </p:sp>
        <p:sp>
          <p:nvSpPr>
            <p:cNvPr id="408" name="Rectangle 407"/>
            <p:cNvSpPr/>
            <p:nvPr/>
          </p:nvSpPr>
          <p:spPr bwMode="auto">
            <a:xfrm>
              <a:off x="1225550" y="6073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51</a:t>
              </a:r>
            </a:p>
          </p:txBody>
        </p:sp>
        <p:sp>
          <p:nvSpPr>
            <p:cNvPr id="409" name="Rectangle 408"/>
            <p:cNvSpPr/>
            <p:nvPr/>
          </p:nvSpPr>
          <p:spPr bwMode="auto">
            <a:xfrm>
              <a:off x="1225550" y="6127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52</a:t>
              </a:r>
            </a:p>
          </p:txBody>
        </p:sp>
      </p:grpSp>
      <p:grpSp>
        <p:nvGrpSpPr>
          <p:cNvPr id="16476" name="Group 228"/>
          <p:cNvGrpSpPr>
            <a:grpSpLocks/>
          </p:cNvGrpSpPr>
          <p:nvPr/>
        </p:nvGrpSpPr>
        <p:grpSpPr bwMode="auto">
          <a:xfrm>
            <a:off x="8262938" y="1276350"/>
            <a:ext cx="71437" cy="5127625"/>
            <a:chOff x="1225550" y="1054100"/>
            <a:chExt cx="72000" cy="5127625"/>
          </a:xfrm>
        </p:grpSpPr>
        <p:sp>
          <p:nvSpPr>
            <p:cNvPr id="411" name="Rectangle 410"/>
            <p:cNvSpPr/>
            <p:nvPr/>
          </p:nvSpPr>
          <p:spPr bwMode="auto">
            <a:xfrm>
              <a:off x="1225550" y="1054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dirty="0">
                  <a:latin typeface="Times New Roman" pitchFamily="18" charset="0"/>
                  <a:cs typeface="Times New Roman" pitchFamily="18" charset="0"/>
                </a:rPr>
                <a:t>10</a:t>
              </a:r>
            </a:p>
          </p:txBody>
        </p:sp>
        <p:sp>
          <p:nvSpPr>
            <p:cNvPr id="412" name="Rectangle 411"/>
            <p:cNvSpPr/>
            <p:nvPr/>
          </p:nvSpPr>
          <p:spPr bwMode="auto">
            <a:xfrm>
              <a:off x="1225550" y="1108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dirty="0">
                  <a:latin typeface="Times New Roman" pitchFamily="18" charset="0"/>
                  <a:cs typeface="Times New Roman" pitchFamily="18" charset="0"/>
                </a:rPr>
                <a:t>11</a:t>
              </a:r>
            </a:p>
          </p:txBody>
        </p:sp>
        <p:sp>
          <p:nvSpPr>
            <p:cNvPr id="413" name="Rectangle 412"/>
            <p:cNvSpPr/>
            <p:nvPr/>
          </p:nvSpPr>
          <p:spPr bwMode="auto">
            <a:xfrm>
              <a:off x="1225550" y="1162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12</a:t>
              </a:r>
            </a:p>
          </p:txBody>
        </p:sp>
        <p:sp>
          <p:nvSpPr>
            <p:cNvPr id="414" name="Rectangle 413"/>
            <p:cNvSpPr/>
            <p:nvPr/>
          </p:nvSpPr>
          <p:spPr bwMode="auto">
            <a:xfrm>
              <a:off x="1225550" y="1216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13</a:t>
              </a:r>
            </a:p>
          </p:txBody>
        </p:sp>
        <p:sp>
          <p:nvSpPr>
            <p:cNvPr id="415" name="Rectangle 414"/>
            <p:cNvSpPr/>
            <p:nvPr/>
          </p:nvSpPr>
          <p:spPr bwMode="auto">
            <a:xfrm>
              <a:off x="1225550" y="1270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14</a:t>
              </a:r>
            </a:p>
          </p:txBody>
        </p:sp>
        <p:sp>
          <p:nvSpPr>
            <p:cNvPr id="416" name="Rectangle 415"/>
            <p:cNvSpPr/>
            <p:nvPr/>
          </p:nvSpPr>
          <p:spPr bwMode="auto">
            <a:xfrm>
              <a:off x="1225550" y="1323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15</a:t>
              </a:r>
            </a:p>
          </p:txBody>
        </p:sp>
        <p:sp>
          <p:nvSpPr>
            <p:cNvPr id="417" name="Rectangle 416"/>
            <p:cNvSpPr/>
            <p:nvPr/>
          </p:nvSpPr>
          <p:spPr bwMode="auto">
            <a:xfrm>
              <a:off x="1225550" y="1377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16</a:t>
              </a:r>
            </a:p>
          </p:txBody>
        </p:sp>
        <p:sp>
          <p:nvSpPr>
            <p:cNvPr id="418" name="Rectangle 417"/>
            <p:cNvSpPr/>
            <p:nvPr/>
          </p:nvSpPr>
          <p:spPr bwMode="auto">
            <a:xfrm>
              <a:off x="1225550" y="1431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17</a:t>
              </a:r>
            </a:p>
          </p:txBody>
        </p:sp>
        <p:sp>
          <p:nvSpPr>
            <p:cNvPr id="419" name="Rectangle 418"/>
            <p:cNvSpPr/>
            <p:nvPr/>
          </p:nvSpPr>
          <p:spPr bwMode="auto">
            <a:xfrm>
              <a:off x="1225550" y="1539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19</a:t>
              </a:r>
            </a:p>
          </p:txBody>
        </p:sp>
        <p:sp>
          <p:nvSpPr>
            <p:cNvPr id="420" name="Rectangle 419"/>
            <p:cNvSpPr/>
            <p:nvPr/>
          </p:nvSpPr>
          <p:spPr bwMode="auto">
            <a:xfrm>
              <a:off x="1225550" y="1485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18</a:t>
              </a:r>
            </a:p>
          </p:txBody>
        </p:sp>
        <p:sp>
          <p:nvSpPr>
            <p:cNvPr id="421" name="Rectangle 420"/>
            <p:cNvSpPr/>
            <p:nvPr/>
          </p:nvSpPr>
          <p:spPr bwMode="auto">
            <a:xfrm>
              <a:off x="1225550" y="1593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20</a:t>
              </a:r>
            </a:p>
          </p:txBody>
        </p:sp>
        <p:sp>
          <p:nvSpPr>
            <p:cNvPr id="422" name="Rectangle 421"/>
            <p:cNvSpPr/>
            <p:nvPr/>
          </p:nvSpPr>
          <p:spPr bwMode="auto">
            <a:xfrm>
              <a:off x="1225550" y="1647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21</a:t>
              </a:r>
            </a:p>
          </p:txBody>
        </p:sp>
        <p:sp>
          <p:nvSpPr>
            <p:cNvPr id="423" name="Rectangle 422"/>
            <p:cNvSpPr/>
            <p:nvPr/>
          </p:nvSpPr>
          <p:spPr bwMode="auto">
            <a:xfrm>
              <a:off x="1225550" y="1701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22</a:t>
              </a:r>
            </a:p>
          </p:txBody>
        </p:sp>
        <p:sp>
          <p:nvSpPr>
            <p:cNvPr id="424" name="Rectangle 423"/>
            <p:cNvSpPr/>
            <p:nvPr/>
          </p:nvSpPr>
          <p:spPr bwMode="auto">
            <a:xfrm>
              <a:off x="1225550" y="1755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23</a:t>
              </a:r>
            </a:p>
          </p:txBody>
        </p:sp>
        <p:sp>
          <p:nvSpPr>
            <p:cNvPr id="425" name="Rectangle 424"/>
            <p:cNvSpPr/>
            <p:nvPr/>
          </p:nvSpPr>
          <p:spPr bwMode="auto">
            <a:xfrm>
              <a:off x="1225550" y="1809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24</a:t>
              </a:r>
            </a:p>
          </p:txBody>
        </p:sp>
        <p:sp>
          <p:nvSpPr>
            <p:cNvPr id="426" name="Rectangle 425"/>
            <p:cNvSpPr/>
            <p:nvPr/>
          </p:nvSpPr>
          <p:spPr bwMode="auto">
            <a:xfrm>
              <a:off x="1225550" y="18637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25</a:t>
              </a:r>
            </a:p>
          </p:txBody>
        </p:sp>
        <p:sp>
          <p:nvSpPr>
            <p:cNvPr id="427" name="Rectangle 426"/>
            <p:cNvSpPr/>
            <p:nvPr/>
          </p:nvSpPr>
          <p:spPr bwMode="auto">
            <a:xfrm>
              <a:off x="1225550" y="19177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26</a:t>
              </a:r>
            </a:p>
          </p:txBody>
        </p:sp>
        <p:sp>
          <p:nvSpPr>
            <p:cNvPr id="428" name="Rectangle 427"/>
            <p:cNvSpPr/>
            <p:nvPr/>
          </p:nvSpPr>
          <p:spPr bwMode="auto">
            <a:xfrm>
              <a:off x="1225550" y="19716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27</a:t>
              </a:r>
            </a:p>
          </p:txBody>
        </p:sp>
        <p:sp>
          <p:nvSpPr>
            <p:cNvPr id="429" name="Rectangle 428"/>
            <p:cNvSpPr/>
            <p:nvPr/>
          </p:nvSpPr>
          <p:spPr bwMode="auto">
            <a:xfrm>
              <a:off x="1225550" y="20796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29</a:t>
              </a:r>
            </a:p>
          </p:txBody>
        </p:sp>
        <p:sp>
          <p:nvSpPr>
            <p:cNvPr id="430" name="Rectangle 429"/>
            <p:cNvSpPr/>
            <p:nvPr/>
          </p:nvSpPr>
          <p:spPr bwMode="auto">
            <a:xfrm>
              <a:off x="1225550" y="20256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28</a:t>
              </a:r>
            </a:p>
          </p:txBody>
        </p:sp>
        <p:sp>
          <p:nvSpPr>
            <p:cNvPr id="431" name="Rectangle 430"/>
            <p:cNvSpPr/>
            <p:nvPr/>
          </p:nvSpPr>
          <p:spPr bwMode="auto">
            <a:xfrm>
              <a:off x="1225550" y="21336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30</a:t>
              </a:r>
            </a:p>
          </p:txBody>
        </p:sp>
        <p:sp>
          <p:nvSpPr>
            <p:cNvPr id="432" name="Rectangle 431"/>
            <p:cNvSpPr/>
            <p:nvPr/>
          </p:nvSpPr>
          <p:spPr bwMode="auto">
            <a:xfrm>
              <a:off x="1225550" y="21875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31</a:t>
              </a:r>
            </a:p>
          </p:txBody>
        </p:sp>
        <p:sp>
          <p:nvSpPr>
            <p:cNvPr id="433" name="Rectangle 432"/>
            <p:cNvSpPr/>
            <p:nvPr/>
          </p:nvSpPr>
          <p:spPr bwMode="auto">
            <a:xfrm>
              <a:off x="1225550" y="22415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32</a:t>
              </a:r>
            </a:p>
          </p:txBody>
        </p:sp>
        <p:sp>
          <p:nvSpPr>
            <p:cNvPr id="434" name="Rectangle 433"/>
            <p:cNvSpPr/>
            <p:nvPr/>
          </p:nvSpPr>
          <p:spPr bwMode="auto">
            <a:xfrm>
              <a:off x="1225550" y="22955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33</a:t>
              </a:r>
            </a:p>
          </p:txBody>
        </p:sp>
        <p:sp>
          <p:nvSpPr>
            <p:cNvPr id="435" name="Rectangle 434"/>
            <p:cNvSpPr/>
            <p:nvPr/>
          </p:nvSpPr>
          <p:spPr bwMode="auto">
            <a:xfrm>
              <a:off x="1225550" y="23495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34</a:t>
              </a:r>
            </a:p>
          </p:txBody>
        </p:sp>
        <p:sp>
          <p:nvSpPr>
            <p:cNvPr id="436" name="Rectangle 435"/>
            <p:cNvSpPr/>
            <p:nvPr/>
          </p:nvSpPr>
          <p:spPr bwMode="auto">
            <a:xfrm>
              <a:off x="1225550" y="24034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35</a:t>
              </a:r>
            </a:p>
          </p:txBody>
        </p:sp>
        <p:sp>
          <p:nvSpPr>
            <p:cNvPr id="437" name="Rectangle 436"/>
            <p:cNvSpPr/>
            <p:nvPr/>
          </p:nvSpPr>
          <p:spPr bwMode="auto">
            <a:xfrm>
              <a:off x="1225550" y="24574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36</a:t>
              </a:r>
            </a:p>
          </p:txBody>
        </p:sp>
        <p:sp>
          <p:nvSpPr>
            <p:cNvPr id="438" name="Rectangle 437"/>
            <p:cNvSpPr/>
            <p:nvPr/>
          </p:nvSpPr>
          <p:spPr bwMode="auto">
            <a:xfrm>
              <a:off x="1225550" y="25114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37</a:t>
              </a:r>
            </a:p>
          </p:txBody>
        </p:sp>
        <p:sp>
          <p:nvSpPr>
            <p:cNvPr id="439" name="Rectangle 438"/>
            <p:cNvSpPr/>
            <p:nvPr/>
          </p:nvSpPr>
          <p:spPr bwMode="auto">
            <a:xfrm>
              <a:off x="1225550" y="26193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39</a:t>
              </a:r>
            </a:p>
          </p:txBody>
        </p:sp>
        <p:sp>
          <p:nvSpPr>
            <p:cNvPr id="440" name="Rectangle 439"/>
            <p:cNvSpPr/>
            <p:nvPr/>
          </p:nvSpPr>
          <p:spPr bwMode="auto">
            <a:xfrm>
              <a:off x="1225550" y="25654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38</a:t>
              </a:r>
            </a:p>
          </p:txBody>
        </p:sp>
        <p:sp>
          <p:nvSpPr>
            <p:cNvPr id="443" name="Rectangle 442"/>
            <p:cNvSpPr/>
            <p:nvPr/>
          </p:nvSpPr>
          <p:spPr bwMode="auto">
            <a:xfrm>
              <a:off x="1225550" y="26733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40</a:t>
              </a:r>
            </a:p>
          </p:txBody>
        </p:sp>
        <p:sp>
          <p:nvSpPr>
            <p:cNvPr id="444" name="Rectangle 443"/>
            <p:cNvSpPr/>
            <p:nvPr/>
          </p:nvSpPr>
          <p:spPr bwMode="auto">
            <a:xfrm>
              <a:off x="1225550" y="27273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41</a:t>
              </a:r>
            </a:p>
          </p:txBody>
        </p:sp>
        <p:sp>
          <p:nvSpPr>
            <p:cNvPr id="446" name="Rectangle 445"/>
            <p:cNvSpPr/>
            <p:nvPr/>
          </p:nvSpPr>
          <p:spPr bwMode="auto">
            <a:xfrm>
              <a:off x="1225550" y="27813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42</a:t>
              </a:r>
            </a:p>
          </p:txBody>
        </p:sp>
        <p:sp>
          <p:nvSpPr>
            <p:cNvPr id="447" name="Rectangle 446"/>
            <p:cNvSpPr/>
            <p:nvPr/>
          </p:nvSpPr>
          <p:spPr bwMode="auto">
            <a:xfrm>
              <a:off x="1225550" y="28352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43</a:t>
              </a:r>
            </a:p>
          </p:txBody>
        </p:sp>
        <p:sp>
          <p:nvSpPr>
            <p:cNvPr id="448" name="Rectangle 447"/>
            <p:cNvSpPr/>
            <p:nvPr/>
          </p:nvSpPr>
          <p:spPr bwMode="auto">
            <a:xfrm>
              <a:off x="1225550" y="28892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44</a:t>
              </a:r>
            </a:p>
          </p:txBody>
        </p:sp>
        <p:sp>
          <p:nvSpPr>
            <p:cNvPr id="449" name="Rectangle 448"/>
            <p:cNvSpPr/>
            <p:nvPr/>
          </p:nvSpPr>
          <p:spPr bwMode="auto">
            <a:xfrm>
              <a:off x="1225550" y="29432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45</a:t>
              </a:r>
            </a:p>
          </p:txBody>
        </p:sp>
        <p:sp>
          <p:nvSpPr>
            <p:cNvPr id="450" name="Rectangle 449"/>
            <p:cNvSpPr/>
            <p:nvPr/>
          </p:nvSpPr>
          <p:spPr bwMode="auto">
            <a:xfrm>
              <a:off x="1225550" y="29972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46</a:t>
              </a:r>
            </a:p>
          </p:txBody>
        </p:sp>
        <p:sp>
          <p:nvSpPr>
            <p:cNvPr id="451" name="Rectangle 450"/>
            <p:cNvSpPr/>
            <p:nvPr/>
          </p:nvSpPr>
          <p:spPr bwMode="auto">
            <a:xfrm>
              <a:off x="1225550" y="30511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47</a:t>
              </a:r>
            </a:p>
          </p:txBody>
        </p:sp>
        <p:sp>
          <p:nvSpPr>
            <p:cNvPr id="452" name="Rectangle 451"/>
            <p:cNvSpPr/>
            <p:nvPr/>
          </p:nvSpPr>
          <p:spPr bwMode="auto">
            <a:xfrm>
              <a:off x="1225550" y="31591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49</a:t>
              </a:r>
            </a:p>
          </p:txBody>
        </p:sp>
        <p:sp>
          <p:nvSpPr>
            <p:cNvPr id="453" name="Rectangle 452"/>
            <p:cNvSpPr/>
            <p:nvPr/>
          </p:nvSpPr>
          <p:spPr bwMode="auto">
            <a:xfrm>
              <a:off x="1225550" y="31051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dirty="0">
                  <a:latin typeface="Times New Roman" pitchFamily="18" charset="0"/>
                  <a:cs typeface="Times New Roman" pitchFamily="18" charset="0"/>
                </a:rPr>
                <a:t>48</a:t>
              </a:r>
            </a:p>
          </p:txBody>
        </p:sp>
        <p:sp>
          <p:nvSpPr>
            <p:cNvPr id="454" name="Rectangle 453"/>
            <p:cNvSpPr/>
            <p:nvPr/>
          </p:nvSpPr>
          <p:spPr bwMode="auto">
            <a:xfrm>
              <a:off x="1225550" y="3213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50</a:t>
              </a:r>
            </a:p>
          </p:txBody>
        </p:sp>
        <p:sp>
          <p:nvSpPr>
            <p:cNvPr id="455" name="Rectangle 454"/>
            <p:cNvSpPr/>
            <p:nvPr/>
          </p:nvSpPr>
          <p:spPr bwMode="auto">
            <a:xfrm>
              <a:off x="1225550" y="3267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51</a:t>
              </a:r>
            </a:p>
          </p:txBody>
        </p:sp>
        <p:sp>
          <p:nvSpPr>
            <p:cNvPr id="456" name="Rectangle 455"/>
            <p:cNvSpPr/>
            <p:nvPr/>
          </p:nvSpPr>
          <p:spPr bwMode="auto">
            <a:xfrm>
              <a:off x="1225550" y="3321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52</a:t>
              </a:r>
            </a:p>
          </p:txBody>
        </p:sp>
        <p:sp>
          <p:nvSpPr>
            <p:cNvPr id="457" name="Rectangle 456"/>
            <p:cNvSpPr/>
            <p:nvPr/>
          </p:nvSpPr>
          <p:spPr bwMode="auto">
            <a:xfrm>
              <a:off x="1225550" y="3375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01</a:t>
              </a:r>
            </a:p>
          </p:txBody>
        </p:sp>
        <p:sp>
          <p:nvSpPr>
            <p:cNvPr id="458" name="Rectangle 457"/>
            <p:cNvSpPr/>
            <p:nvPr/>
          </p:nvSpPr>
          <p:spPr bwMode="auto">
            <a:xfrm>
              <a:off x="1225550" y="3429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02</a:t>
              </a:r>
            </a:p>
          </p:txBody>
        </p:sp>
        <p:sp>
          <p:nvSpPr>
            <p:cNvPr id="459" name="Rectangle 458"/>
            <p:cNvSpPr/>
            <p:nvPr/>
          </p:nvSpPr>
          <p:spPr bwMode="auto">
            <a:xfrm>
              <a:off x="1225550" y="3482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03</a:t>
              </a:r>
            </a:p>
          </p:txBody>
        </p:sp>
        <p:sp>
          <p:nvSpPr>
            <p:cNvPr id="460" name="Rectangle 459"/>
            <p:cNvSpPr/>
            <p:nvPr/>
          </p:nvSpPr>
          <p:spPr bwMode="auto">
            <a:xfrm>
              <a:off x="1225550" y="3536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04</a:t>
              </a:r>
            </a:p>
          </p:txBody>
        </p:sp>
        <p:sp>
          <p:nvSpPr>
            <p:cNvPr id="461" name="Rectangle 460"/>
            <p:cNvSpPr/>
            <p:nvPr/>
          </p:nvSpPr>
          <p:spPr bwMode="auto">
            <a:xfrm>
              <a:off x="1225550" y="3590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05</a:t>
              </a:r>
            </a:p>
          </p:txBody>
        </p:sp>
        <p:sp>
          <p:nvSpPr>
            <p:cNvPr id="462" name="Rectangle 461"/>
            <p:cNvSpPr/>
            <p:nvPr/>
          </p:nvSpPr>
          <p:spPr bwMode="auto">
            <a:xfrm>
              <a:off x="1225550" y="3698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07</a:t>
              </a:r>
            </a:p>
          </p:txBody>
        </p:sp>
        <p:sp>
          <p:nvSpPr>
            <p:cNvPr id="463" name="Rectangle 462"/>
            <p:cNvSpPr/>
            <p:nvPr/>
          </p:nvSpPr>
          <p:spPr bwMode="auto">
            <a:xfrm>
              <a:off x="1225550" y="3644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06</a:t>
              </a:r>
            </a:p>
          </p:txBody>
        </p:sp>
        <p:sp>
          <p:nvSpPr>
            <p:cNvPr id="464" name="Rectangle 463"/>
            <p:cNvSpPr/>
            <p:nvPr/>
          </p:nvSpPr>
          <p:spPr bwMode="auto">
            <a:xfrm>
              <a:off x="1225550" y="3752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08</a:t>
              </a:r>
            </a:p>
          </p:txBody>
        </p:sp>
        <p:sp>
          <p:nvSpPr>
            <p:cNvPr id="465" name="Rectangle 464"/>
            <p:cNvSpPr/>
            <p:nvPr/>
          </p:nvSpPr>
          <p:spPr bwMode="auto">
            <a:xfrm>
              <a:off x="1225550" y="3806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09</a:t>
              </a:r>
            </a:p>
          </p:txBody>
        </p:sp>
        <p:sp>
          <p:nvSpPr>
            <p:cNvPr id="466" name="Rectangle 465"/>
            <p:cNvSpPr/>
            <p:nvPr/>
          </p:nvSpPr>
          <p:spPr bwMode="auto">
            <a:xfrm>
              <a:off x="1225550" y="3860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10</a:t>
              </a:r>
            </a:p>
          </p:txBody>
        </p:sp>
        <p:sp>
          <p:nvSpPr>
            <p:cNvPr id="467" name="Rectangle 466"/>
            <p:cNvSpPr/>
            <p:nvPr/>
          </p:nvSpPr>
          <p:spPr bwMode="auto">
            <a:xfrm>
              <a:off x="1225550" y="3914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11</a:t>
              </a:r>
            </a:p>
          </p:txBody>
        </p:sp>
        <p:sp>
          <p:nvSpPr>
            <p:cNvPr id="468" name="Rectangle 467"/>
            <p:cNvSpPr/>
            <p:nvPr/>
          </p:nvSpPr>
          <p:spPr bwMode="auto">
            <a:xfrm>
              <a:off x="1225550" y="3968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12</a:t>
              </a:r>
            </a:p>
          </p:txBody>
        </p:sp>
        <p:sp>
          <p:nvSpPr>
            <p:cNvPr id="469" name="Rectangle 468"/>
            <p:cNvSpPr/>
            <p:nvPr/>
          </p:nvSpPr>
          <p:spPr bwMode="auto">
            <a:xfrm>
              <a:off x="1225550" y="40227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13</a:t>
              </a:r>
            </a:p>
          </p:txBody>
        </p:sp>
        <p:sp>
          <p:nvSpPr>
            <p:cNvPr id="470" name="Rectangle 469"/>
            <p:cNvSpPr/>
            <p:nvPr/>
          </p:nvSpPr>
          <p:spPr bwMode="auto">
            <a:xfrm>
              <a:off x="1225550" y="40767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14</a:t>
              </a:r>
            </a:p>
          </p:txBody>
        </p:sp>
        <p:sp>
          <p:nvSpPr>
            <p:cNvPr id="471" name="Rectangle 470"/>
            <p:cNvSpPr/>
            <p:nvPr/>
          </p:nvSpPr>
          <p:spPr bwMode="auto">
            <a:xfrm>
              <a:off x="1225550" y="41306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15</a:t>
              </a:r>
            </a:p>
          </p:txBody>
        </p:sp>
        <p:sp>
          <p:nvSpPr>
            <p:cNvPr id="472" name="Rectangle 471"/>
            <p:cNvSpPr/>
            <p:nvPr/>
          </p:nvSpPr>
          <p:spPr bwMode="auto">
            <a:xfrm>
              <a:off x="1225550" y="41846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16</a:t>
              </a:r>
            </a:p>
          </p:txBody>
        </p:sp>
        <p:sp>
          <p:nvSpPr>
            <p:cNvPr id="473" name="Rectangle 472"/>
            <p:cNvSpPr/>
            <p:nvPr/>
          </p:nvSpPr>
          <p:spPr bwMode="auto">
            <a:xfrm>
              <a:off x="1225550" y="42386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17</a:t>
              </a:r>
            </a:p>
          </p:txBody>
        </p:sp>
        <p:sp>
          <p:nvSpPr>
            <p:cNvPr id="474" name="Rectangle 473"/>
            <p:cNvSpPr/>
            <p:nvPr/>
          </p:nvSpPr>
          <p:spPr bwMode="auto">
            <a:xfrm>
              <a:off x="1225550" y="43465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19</a:t>
              </a:r>
            </a:p>
          </p:txBody>
        </p:sp>
        <p:sp>
          <p:nvSpPr>
            <p:cNvPr id="475" name="Rectangle 474"/>
            <p:cNvSpPr/>
            <p:nvPr/>
          </p:nvSpPr>
          <p:spPr bwMode="auto">
            <a:xfrm>
              <a:off x="1225550" y="42926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18</a:t>
              </a:r>
            </a:p>
          </p:txBody>
        </p:sp>
        <p:sp>
          <p:nvSpPr>
            <p:cNvPr id="476" name="Rectangle 475"/>
            <p:cNvSpPr/>
            <p:nvPr/>
          </p:nvSpPr>
          <p:spPr bwMode="auto">
            <a:xfrm>
              <a:off x="1225550" y="44005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20</a:t>
              </a:r>
            </a:p>
          </p:txBody>
        </p:sp>
        <p:sp>
          <p:nvSpPr>
            <p:cNvPr id="477" name="Rectangle 476"/>
            <p:cNvSpPr/>
            <p:nvPr/>
          </p:nvSpPr>
          <p:spPr bwMode="auto">
            <a:xfrm>
              <a:off x="1225550" y="44545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21</a:t>
              </a:r>
            </a:p>
          </p:txBody>
        </p:sp>
        <p:sp>
          <p:nvSpPr>
            <p:cNvPr id="478" name="Rectangle 477"/>
            <p:cNvSpPr/>
            <p:nvPr/>
          </p:nvSpPr>
          <p:spPr bwMode="auto">
            <a:xfrm>
              <a:off x="1225550" y="45085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22</a:t>
              </a:r>
            </a:p>
          </p:txBody>
        </p:sp>
        <p:sp>
          <p:nvSpPr>
            <p:cNvPr id="479" name="Rectangle 478"/>
            <p:cNvSpPr/>
            <p:nvPr/>
          </p:nvSpPr>
          <p:spPr bwMode="auto">
            <a:xfrm>
              <a:off x="1225550" y="45624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23</a:t>
              </a:r>
            </a:p>
          </p:txBody>
        </p:sp>
        <p:sp>
          <p:nvSpPr>
            <p:cNvPr id="480" name="Rectangle 479"/>
            <p:cNvSpPr/>
            <p:nvPr/>
          </p:nvSpPr>
          <p:spPr bwMode="auto">
            <a:xfrm>
              <a:off x="1225550" y="46164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24</a:t>
              </a:r>
            </a:p>
          </p:txBody>
        </p:sp>
        <p:sp>
          <p:nvSpPr>
            <p:cNvPr id="481" name="Rectangle 480"/>
            <p:cNvSpPr/>
            <p:nvPr/>
          </p:nvSpPr>
          <p:spPr bwMode="auto">
            <a:xfrm>
              <a:off x="1225550" y="46704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25</a:t>
              </a:r>
            </a:p>
          </p:txBody>
        </p:sp>
        <p:sp>
          <p:nvSpPr>
            <p:cNvPr id="482" name="Rectangle 481"/>
            <p:cNvSpPr/>
            <p:nvPr/>
          </p:nvSpPr>
          <p:spPr bwMode="auto">
            <a:xfrm>
              <a:off x="1225550" y="47244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26</a:t>
              </a:r>
            </a:p>
          </p:txBody>
        </p:sp>
        <p:sp>
          <p:nvSpPr>
            <p:cNvPr id="483" name="Rectangle 482"/>
            <p:cNvSpPr/>
            <p:nvPr/>
          </p:nvSpPr>
          <p:spPr bwMode="auto">
            <a:xfrm>
              <a:off x="1225550" y="47783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27</a:t>
              </a:r>
            </a:p>
          </p:txBody>
        </p:sp>
        <p:sp>
          <p:nvSpPr>
            <p:cNvPr id="484" name="Rectangle 483"/>
            <p:cNvSpPr/>
            <p:nvPr/>
          </p:nvSpPr>
          <p:spPr bwMode="auto">
            <a:xfrm>
              <a:off x="1225550" y="48863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29</a:t>
              </a:r>
            </a:p>
          </p:txBody>
        </p:sp>
        <p:sp>
          <p:nvSpPr>
            <p:cNvPr id="485" name="Rectangle 484"/>
            <p:cNvSpPr/>
            <p:nvPr/>
          </p:nvSpPr>
          <p:spPr bwMode="auto">
            <a:xfrm>
              <a:off x="1225550" y="48323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28</a:t>
              </a:r>
            </a:p>
          </p:txBody>
        </p:sp>
        <p:sp>
          <p:nvSpPr>
            <p:cNvPr id="486" name="Rectangle 485"/>
            <p:cNvSpPr/>
            <p:nvPr/>
          </p:nvSpPr>
          <p:spPr bwMode="auto">
            <a:xfrm>
              <a:off x="1225550" y="49403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30</a:t>
              </a:r>
            </a:p>
          </p:txBody>
        </p:sp>
        <p:sp>
          <p:nvSpPr>
            <p:cNvPr id="487" name="Rectangle 486"/>
            <p:cNvSpPr/>
            <p:nvPr/>
          </p:nvSpPr>
          <p:spPr bwMode="auto">
            <a:xfrm>
              <a:off x="1225550" y="49942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31</a:t>
              </a:r>
            </a:p>
          </p:txBody>
        </p:sp>
        <p:sp>
          <p:nvSpPr>
            <p:cNvPr id="488" name="Rectangle 487"/>
            <p:cNvSpPr/>
            <p:nvPr/>
          </p:nvSpPr>
          <p:spPr bwMode="auto">
            <a:xfrm>
              <a:off x="1225550" y="50482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32</a:t>
              </a:r>
            </a:p>
          </p:txBody>
        </p:sp>
        <p:sp>
          <p:nvSpPr>
            <p:cNvPr id="489" name="Rectangle 488"/>
            <p:cNvSpPr/>
            <p:nvPr/>
          </p:nvSpPr>
          <p:spPr bwMode="auto">
            <a:xfrm>
              <a:off x="1225550" y="51022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33</a:t>
              </a:r>
            </a:p>
          </p:txBody>
        </p:sp>
        <p:sp>
          <p:nvSpPr>
            <p:cNvPr id="490" name="Rectangle 489"/>
            <p:cNvSpPr/>
            <p:nvPr/>
          </p:nvSpPr>
          <p:spPr bwMode="auto">
            <a:xfrm>
              <a:off x="1225550" y="51562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34</a:t>
              </a:r>
            </a:p>
          </p:txBody>
        </p:sp>
        <p:sp>
          <p:nvSpPr>
            <p:cNvPr id="491" name="Rectangle 490"/>
            <p:cNvSpPr/>
            <p:nvPr/>
          </p:nvSpPr>
          <p:spPr bwMode="auto">
            <a:xfrm>
              <a:off x="1225550" y="52101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35</a:t>
              </a:r>
            </a:p>
          </p:txBody>
        </p:sp>
        <p:sp>
          <p:nvSpPr>
            <p:cNvPr id="492" name="Rectangle 491"/>
            <p:cNvSpPr/>
            <p:nvPr/>
          </p:nvSpPr>
          <p:spPr bwMode="auto">
            <a:xfrm>
              <a:off x="1225550" y="52641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36</a:t>
              </a:r>
            </a:p>
          </p:txBody>
        </p:sp>
        <p:sp>
          <p:nvSpPr>
            <p:cNvPr id="493" name="Rectangle 492"/>
            <p:cNvSpPr/>
            <p:nvPr/>
          </p:nvSpPr>
          <p:spPr bwMode="auto">
            <a:xfrm>
              <a:off x="1225550" y="53181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37</a:t>
              </a:r>
            </a:p>
          </p:txBody>
        </p:sp>
        <p:sp>
          <p:nvSpPr>
            <p:cNvPr id="494" name="Rectangle 493"/>
            <p:cNvSpPr/>
            <p:nvPr/>
          </p:nvSpPr>
          <p:spPr bwMode="auto">
            <a:xfrm>
              <a:off x="1225550" y="54260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39</a:t>
              </a:r>
            </a:p>
          </p:txBody>
        </p:sp>
        <p:sp>
          <p:nvSpPr>
            <p:cNvPr id="495" name="Rectangle 494"/>
            <p:cNvSpPr/>
            <p:nvPr/>
          </p:nvSpPr>
          <p:spPr bwMode="auto">
            <a:xfrm>
              <a:off x="1225550" y="53721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38</a:t>
              </a:r>
            </a:p>
          </p:txBody>
        </p:sp>
        <p:sp>
          <p:nvSpPr>
            <p:cNvPr id="496" name="Rectangle 495"/>
            <p:cNvSpPr/>
            <p:nvPr/>
          </p:nvSpPr>
          <p:spPr bwMode="auto">
            <a:xfrm>
              <a:off x="1225550" y="54800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40</a:t>
              </a:r>
            </a:p>
          </p:txBody>
        </p:sp>
        <p:sp>
          <p:nvSpPr>
            <p:cNvPr id="497" name="Rectangle 496"/>
            <p:cNvSpPr/>
            <p:nvPr/>
          </p:nvSpPr>
          <p:spPr bwMode="auto">
            <a:xfrm>
              <a:off x="1225550" y="55340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41</a:t>
              </a:r>
            </a:p>
          </p:txBody>
        </p:sp>
        <p:sp>
          <p:nvSpPr>
            <p:cNvPr id="498" name="Rectangle 497"/>
            <p:cNvSpPr/>
            <p:nvPr/>
          </p:nvSpPr>
          <p:spPr bwMode="auto">
            <a:xfrm>
              <a:off x="1225550" y="55880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42</a:t>
              </a:r>
            </a:p>
          </p:txBody>
        </p:sp>
        <p:sp>
          <p:nvSpPr>
            <p:cNvPr id="499" name="Rectangle 498"/>
            <p:cNvSpPr/>
            <p:nvPr/>
          </p:nvSpPr>
          <p:spPr bwMode="auto">
            <a:xfrm>
              <a:off x="1225550" y="56419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43</a:t>
              </a:r>
            </a:p>
          </p:txBody>
        </p:sp>
        <p:sp>
          <p:nvSpPr>
            <p:cNvPr id="500" name="Rectangle 499"/>
            <p:cNvSpPr/>
            <p:nvPr/>
          </p:nvSpPr>
          <p:spPr bwMode="auto">
            <a:xfrm>
              <a:off x="1225550" y="56959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44</a:t>
              </a:r>
            </a:p>
          </p:txBody>
        </p:sp>
        <p:sp>
          <p:nvSpPr>
            <p:cNvPr id="501" name="Rectangle 500"/>
            <p:cNvSpPr/>
            <p:nvPr/>
          </p:nvSpPr>
          <p:spPr bwMode="auto">
            <a:xfrm>
              <a:off x="1225550" y="57499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45</a:t>
              </a:r>
            </a:p>
          </p:txBody>
        </p:sp>
        <p:sp>
          <p:nvSpPr>
            <p:cNvPr id="502" name="Rectangle 501"/>
            <p:cNvSpPr/>
            <p:nvPr/>
          </p:nvSpPr>
          <p:spPr bwMode="auto">
            <a:xfrm>
              <a:off x="1225550" y="58039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46</a:t>
              </a:r>
            </a:p>
          </p:txBody>
        </p:sp>
        <p:sp>
          <p:nvSpPr>
            <p:cNvPr id="503" name="Rectangle 502"/>
            <p:cNvSpPr/>
            <p:nvPr/>
          </p:nvSpPr>
          <p:spPr bwMode="auto">
            <a:xfrm>
              <a:off x="1225550" y="58578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47</a:t>
              </a:r>
            </a:p>
          </p:txBody>
        </p:sp>
        <p:sp>
          <p:nvSpPr>
            <p:cNvPr id="504" name="Rectangle 503"/>
            <p:cNvSpPr/>
            <p:nvPr/>
          </p:nvSpPr>
          <p:spPr bwMode="auto">
            <a:xfrm>
              <a:off x="1225550" y="596582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49</a:t>
              </a:r>
            </a:p>
          </p:txBody>
        </p:sp>
        <p:sp>
          <p:nvSpPr>
            <p:cNvPr id="505" name="Rectangle 504"/>
            <p:cNvSpPr/>
            <p:nvPr/>
          </p:nvSpPr>
          <p:spPr bwMode="auto">
            <a:xfrm>
              <a:off x="1225550" y="59118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48</a:t>
              </a:r>
            </a:p>
          </p:txBody>
        </p:sp>
        <p:sp>
          <p:nvSpPr>
            <p:cNvPr id="506" name="Rectangle 505"/>
            <p:cNvSpPr/>
            <p:nvPr/>
          </p:nvSpPr>
          <p:spPr bwMode="auto">
            <a:xfrm>
              <a:off x="1225550" y="601980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50</a:t>
              </a:r>
            </a:p>
          </p:txBody>
        </p:sp>
        <p:sp>
          <p:nvSpPr>
            <p:cNvPr id="507" name="Rectangle 506"/>
            <p:cNvSpPr/>
            <p:nvPr/>
          </p:nvSpPr>
          <p:spPr bwMode="auto">
            <a:xfrm>
              <a:off x="1225550" y="6073775"/>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51</a:t>
              </a:r>
            </a:p>
          </p:txBody>
        </p:sp>
        <p:sp>
          <p:nvSpPr>
            <p:cNvPr id="508" name="Rectangle 507"/>
            <p:cNvSpPr/>
            <p:nvPr/>
          </p:nvSpPr>
          <p:spPr bwMode="auto">
            <a:xfrm>
              <a:off x="1225550" y="6127750"/>
              <a:ext cx="72000" cy="53975"/>
            </a:xfrm>
            <a:prstGeom prst="rect">
              <a:avLst/>
            </a:prstGeom>
            <a:solidFill>
              <a:schemeClr val="bg2">
                <a:lumMod val="90000"/>
              </a:schemeClr>
            </a:solidFill>
            <a:ln w="3175">
              <a:solidFill>
                <a:schemeClr val="tx1">
                  <a:lumMod val="95000"/>
                  <a:lumOff val="5000"/>
                </a:schemeClr>
              </a:solidFill>
              <a:prstDash val="sysDot"/>
              <a:round/>
              <a:headEnd/>
              <a:tailEnd/>
            </a:ln>
            <a:effectLst/>
          </p:spPr>
          <p:txBody>
            <a:bodyPr wrap="none" lIns="0" tIns="0" rIns="0" bIns="0" anchor="ctr"/>
            <a:lstStyle/>
            <a:p>
              <a:pPr algn="ctr" fontAlgn="auto">
                <a:spcBef>
                  <a:spcPts val="0"/>
                </a:spcBef>
                <a:spcAft>
                  <a:spcPts val="0"/>
                </a:spcAft>
                <a:defRPr/>
              </a:pPr>
              <a:r>
                <a:rPr lang="en-US" sz="400">
                  <a:latin typeface="Times New Roman" pitchFamily="18" charset="0"/>
                  <a:cs typeface="Times New Roman" pitchFamily="18" charset="0"/>
                </a:rPr>
                <a:t>52</a:t>
              </a:r>
            </a:p>
          </p:txBody>
        </p:sp>
      </p:grpSp>
      <p:cxnSp>
        <p:nvCxnSpPr>
          <p:cNvPr id="16477" name="Straight Connector 688"/>
          <p:cNvCxnSpPr>
            <a:cxnSpLocks noChangeShapeType="1"/>
            <a:stCxn id="16914" idx="0"/>
            <a:endCxn id="477" idx="0"/>
          </p:cNvCxnSpPr>
          <p:nvPr/>
        </p:nvCxnSpPr>
        <p:spPr bwMode="auto">
          <a:xfrm flipV="1">
            <a:off x="879475" y="4676775"/>
            <a:ext cx="7419975" cy="1588"/>
          </a:xfrm>
          <a:prstGeom prst="line">
            <a:avLst/>
          </a:prstGeom>
          <a:noFill/>
          <a:ln w="15875" algn="ctr">
            <a:solidFill>
              <a:srgbClr val="FF0000"/>
            </a:solidFill>
            <a:prstDash val="dash"/>
            <a:round/>
            <a:headEnd/>
            <a:tailEnd/>
          </a:ln>
        </p:spPr>
      </p:cxnSp>
      <p:sp>
        <p:nvSpPr>
          <p:cNvPr id="687" name="Rectangle 686"/>
          <p:cNvSpPr/>
          <p:nvPr/>
        </p:nvSpPr>
        <p:spPr>
          <a:xfrm rot="10800000" flipV="1">
            <a:off x="4232275" y="2733675"/>
            <a:ext cx="215900" cy="215900"/>
          </a:xfrm>
          <a:prstGeom prst="rect">
            <a:avLst/>
          </a:prstGeom>
          <a:solidFill>
            <a:srgbClr val="FFFFC9"/>
          </a:solidFill>
          <a:ln w="6350">
            <a:solidFill>
              <a:schemeClr val="tx1"/>
            </a:solidFill>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800" dirty="0"/>
          </a:p>
        </p:txBody>
      </p:sp>
      <p:sp>
        <p:nvSpPr>
          <p:cNvPr id="688" name="Rectangle 687"/>
          <p:cNvSpPr/>
          <p:nvPr/>
        </p:nvSpPr>
        <p:spPr>
          <a:xfrm rot="10800000" flipV="1">
            <a:off x="3854450" y="2949575"/>
            <a:ext cx="593725" cy="323850"/>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100" i="1" dirty="0"/>
          </a:p>
        </p:txBody>
      </p:sp>
      <p:sp>
        <p:nvSpPr>
          <p:cNvPr id="690" name="Rectangle 689"/>
          <p:cNvSpPr>
            <a:spLocks noChangeArrowheads="1"/>
          </p:cNvSpPr>
          <p:nvPr/>
        </p:nvSpPr>
        <p:spPr bwMode="auto">
          <a:xfrm flipV="1">
            <a:off x="3856038" y="3759200"/>
            <a:ext cx="593725" cy="215900"/>
          </a:xfrm>
          <a:prstGeom prst="rect">
            <a:avLst/>
          </a:prstGeom>
          <a:solidFill>
            <a:srgbClr val="FF99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91" name="Rectangle 690"/>
          <p:cNvSpPr>
            <a:spLocks noChangeArrowheads="1"/>
          </p:cNvSpPr>
          <p:nvPr/>
        </p:nvSpPr>
        <p:spPr bwMode="auto">
          <a:xfrm flipV="1">
            <a:off x="4448175" y="3975100"/>
            <a:ext cx="107950" cy="431800"/>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93" name="Rectangle 692"/>
          <p:cNvSpPr>
            <a:spLocks noChangeArrowheads="1"/>
          </p:cNvSpPr>
          <p:nvPr/>
        </p:nvSpPr>
        <p:spPr bwMode="auto">
          <a:xfrm flipV="1">
            <a:off x="3854450" y="4406900"/>
            <a:ext cx="593725" cy="215900"/>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94" name="Rectangle 693"/>
          <p:cNvSpPr>
            <a:spLocks noChangeArrowheads="1"/>
          </p:cNvSpPr>
          <p:nvPr/>
        </p:nvSpPr>
        <p:spPr bwMode="auto">
          <a:xfrm flipV="1">
            <a:off x="3854450" y="4622800"/>
            <a:ext cx="593725" cy="377825"/>
          </a:xfrm>
          <a:prstGeom prst="rect">
            <a:avLst/>
          </a:prstGeom>
          <a:solidFill>
            <a:srgbClr val="FF0000"/>
          </a:solidFill>
          <a:ln w="6350" algn="ctr">
            <a:noFill/>
            <a:miter lim="800000"/>
            <a:headEnd/>
            <a:tailEnd/>
          </a:ln>
        </p:spPr>
        <p:txBody>
          <a:bodyPr rot="10800000" anchor="ctr"/>
          <a:lstStyle/>
          <a:p>
            <a:pPr algn="ctr" fontAlgn="auto">
              <a:spcBef>
                <a:spcPts val="0"/>
              </a:spcBef>
              <a:spcAft>
                <a:spcPts val="0"/>
              </a:spcAft>
              <a:defRPr/>
            </a:pPr>
            <a:endParaRPr lang="en-US" sz="1200" dirty="0">
              <a:solidFill>
                <a:schemeClr val="dk1"/>
              </a:solidFill>
              <a:latin typeface="+mn-lt"/>
            </a:endParaRPr>
          </a:p>
        </p:txBody>
      </p:sp>
      <p:sp>
        <p:nvSpPr>
          <p:cNvPr id="16484" name="Rectangle 508"/>
          <p:cNvSpPr>
            <a:spLocks noChangeArrowheads="1"/>
          </p:cNvSpPr>
          <p:nvPr/>
        </p:nvSpPr>
        <p:spPr bwMode="auto">
          <a:xfrm>
            <a:off x="2882900" y="3003550"/>
            <a:ext cx="53975" cy="431800"/>
          </a:xfrm>
          <a:prstGeom prst="rect">
            <a:avLst/>
          </a:prstGeom>
          <a:solidFill>
            <a:srgbClr val="00B050"/>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16485" name="Rectangle 509"/>
          <p:cNvSpPr>
            <a:spLocks noChangeArrowheads="1"/>
          </p:cNvSpPr>
          <p:nvPr/>
        </p:nvSpPr>
        <p:spPr bwMode="auto">
          <a:xfrm>
            <a:off x="2613025" y="2841625"/>
            <a:ext cx="53975" cy="323850"/>
          </a:xfrm>
          <a:prstGeom prst="rect">
            <a:avLst/>
          </a:prstGeom>
          <a:solidFill>
            <a:srgbClr val="00B050"/>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513" name="Rectangle 512"/>
          <p:cNvSpPr>
            <a:spLocks noChangeArrowheads="1"/>
          </p:cNvSpPr>
          <p:nvPr/>
        </p:nvSpPr>
        <p:spPr bwMode="auto">
          <a:xfrm flipV="1">
            <a:off x="2936875" y="3759200"/>
            <a:ext cx="593725" cy="5397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677" name="Rectangle 676"/>
          <p:cNvSpPr>
            <a:spLocks noChangeArrowheads="1"/>
          </p:cNvSpPr>
          <p:nvPr/>
        </p:nvSpPr>
        <p:spPr bwMode="auto">
          <a:xfrm flipV="1">
            <a:off x="2019300" y="3759200"/>
            <a:ext cx="593725" cy="5397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578" name="Rectangle 577"/>
          <p:cNvSpPr>
            <a:spLocks noChangeArrowheads="1"/>
          </p:cNvSpPr>
          <p:nvPr/>
        </p:nvSpPr>
        <p:spPr bwMode="auto">
          <a:xfrm flipV="1">
            <a:off x="4448175" y="3057525"/>
            <a:ext cx="107950" cy="215900"/>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16489" name="Lightning Bolt 314"/>
          <p:cNvSpPr>
            <a:spLocks noChangeArrowheads="1"/>
          </p:cNvSpPr>
          <p:nvPr/>
        </p:nvSpPr>
        <p:spPr bwMode="auto">
          <a:xfrm>
            <a:off x="831850" y="3651250"/>
            <a:ext cx="377825" cy="107950"/>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678" name="Rectangle 677"/>
          <p:cNvSpPr>
            <a:spLocks noChangeArrowheads="1"/>
          </p:cNvSpPr>
          <p:nvPr/>
        </p:nvSpPr>
        <p:spPr bwMode="auto">
          <a:xfrm flipV="1">
            <a:off x="6661150" y="3165475"/>
            <a:ext cx="593725" cy="16192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16491" name="Lightning Bolt 314"/>
          <p:cNvSpPr>
            <a:spLocks noChangeArrowheads="1"/>
          </p:cNvSpPr>
          <p:nvPr/>
        </p:nvSpPr>
        <p:spPr bwMode="auto">
          <a:xfrm>
            <a:off x="5095875" y="3651250"/>
            <a:ext cx="720725" cy="161925"/>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514" name="Rectangle 513"/>
          <p:cNvSpPr/>
          <p:nvPr/>
        </p:nvSpPr>
        <p:spPr>
          <a:xfrm rot="10800000" flipV="1">
            <a:off x="3856038" y="3705225"/>
            <a:ext cx="593725" cy="53975"/>
          </a:xfrm>
          <a:prstGeom prst="rect">
            <a:avLst/>
          </a:prstGeom>
          <a:solidFill>
            <a:srgbClr val="FF000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p>
        </p:txBody>
      </p:sp>
      <p:grpSp>
        <p:nvGrpSpPr>
          <p:cNvPr id="16494" name="Group 41"/>
          <p:cNvGrpSpPr>
            <a:grpSpLocks/>
          </p:cNvGrpSpPr>
          <p:nvPr/>
        </p:nvGrpSpPr>
        <p:grpSpPr bwMode="auto">
          <a:xfrm>
            <a:off x="400050" y="5270500"/>
            <a:ext cx="8420100" cy="1295400"/>
            <a:chOff x="200025" y="5264150"/>
            <a:chExt cx="8420100" cy="1295400"/>
          </a:xfrm>
        </p:grpSpPr>
        <p:sp>
          <p:nvSpPr>
            <p:cNvPr id="16498" name="Rounded Rectangle 669"/>
            <p:cNvSpPr>
              <a:spLocks noChangeArrowheads="1"/>
            </p:cNvSpPr>
            <p:nvPr/>
          </p:nvSpPr>
          <p:spPr bwMode="auto">
            <a:xfrm>
              <a:off x="200025" y="5264150"/>
              <a:ext cx="8420100" cy="1295400"/>
            </a:xfrm>
            <a:prstGeom prst="roundRect">
              <a:avLst>
                <a:gd name="adj" fmla="val 16667"/>
              </a:avLst>
            </a:prstGeom>
            <a:solidFill>
              <a:schemeClr val="bg1"/>
            </a:solidFill>
            <a:ln w="9525" algn="ctr">
              <a:solidFill>
                <a:schemeClr val="tx1"/>
              </a:solidFill>
              <a:round/>
              <a:headEnd/>
              <a:tailEnd/>
            </a:ln>
          </p:spPr>
          <p:txBody>
            <a:bodyPr/>
            <a:lstStyle/>
            <a:p>
              <a:pPr algn="r"/>
              <a:endParaRPr lang="en-US">
                <a:ea typeface="ヒラギノ角ゴ Pro W3"/>
                <a:cs typeface="ヒラギノ角ゴ Pro W3"/>
              </a:endParaRPr>
            </a:p>
          </p:txBody>
        </p:sp>
        <p:grpSp>
          <p:nvGrpSpPr>
            <p:cNvPr id="16499" name="Group 460"/>
            <p:cNvGrpSpPr>
              <a:grpSpLocks/>
            </p:cNvGrpSpPr>
            <p:nvPr/>
          </p:nvGrpSpPr>
          <p:grpSpPr bwMode="auto">
            <a:xfrm>
              <a:off x="3597275" y="5372100"/>
              <a:ext cx="3176588" cy="274638"/>
              <a:chOff x="577850" y="5641955"/>
              <a:chExt cx="3176588" cy="274636"/>
            </a:xfrm>
          </p:grpSpPr>
          <p:sp>
            <p:nvSpPr>
              <p:cNvPr id="716" name="Rectangle 8"/>
              <p:cNvSpPr/>
              <p:nvPr/>
            </p:nvSpPr>
            <p:spPr>
              <a:xfrm>
                <a:off x="577850" y="5691168"/>
                <a:ext cx="179388" cy="179386"/>
              </a:xfrm>
              <a:prstGeom prst="rect">
                <a:avLst/>
              </a:prstGeom>
              <a:solidFill>
                <a:srgbClr val="48BF3F"/>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17" name="TextBox 9"/>
              <p:cNvSpPr txBox="1"/>
              <p:nvPr/>
            </p:nvSpPr>
            <p:spPr>
              <a:xfrm>
                <a:off x="755650" y="5641955"/>
                <a:ext cx="2998788" cy="274636"/>
              </a:xfrm>
              <a:prstGeom prst="rect">
                <a:avLst/>
              </a:prstGeom>
              <a:noFill/>
            </p:spPr>
            <p:txBody>
              <a:bodyPr wrap="none">
                <a:spAutoFit/>
              </a:bodyPr>
              <a:lstStyle/>
              <a:p>
                <a:pPr>
                  <a:defRPr/>
                </a:pPr>
                <a:r>
                  <a:rPr lang="fr-CH" sz="1200" dirty="0" err="1">
                    <a:latin typeface="+mj-lt"/>
                  </a:rPr>
                  <a:t>Interconnection</a:t>
                </a:r>
                <a:r>
                  <a:rPr lang="fr-CH" sz="1200" dirty="0">
                    <a:latin typeface="+mj-lt"/>
                  </a:rPr>
                  <a:t> of the </a:t>
                </a:r>
                <a:r>
                  <a:rPr lang="fr-CH" sz="1200" dirty="0" err="1">
                    <a:latin typeface="+mj-lt"/>
                  </a:rPr>
                  <a:t>continuous</a:t>
                </a:r>
                <a:r>
                  <a:rPr lang="fr-CH" sz="1200" dirty="0">
                    <a:latin typeface="+mj-lt"/>
                  </a:rPr>
                  <a:t> cryostat</a:t>
                </a:r>
                <a:endParaRPr lang="en-US" sz="1200" dirty="0">
                  <a:latin typeface="+mj-lt"/>
                </a:endParaRPr>
              </a:p>
            </p:txBody>
          </p:sp>
        </p:grpSp>
        <p:grpSp>
          <p:nvGrpSpPr>
            <p:cNvPr id="16500" name="Group 461"/>
            <p:cNvGrpSpPr>
              <a:grpSpLocks/>
            </p:cNvGrpSpPr>
            <p:nvPr/>
          </p:nvGrpSpPr>
          <p:grpSpPr bwMode="auto">
            <a:xfrm>
              <a:off x="3597275" y="5641975"/>
              <a:ext cx="2587625" cy="274638"/>
              <a:chOff x="577850" y="5903912"/>
              <a:chExt cx="2587625" cy="274638"/>
            </a:xfrm>
          </p:grpSpPr>
          <p:sp>
            <p:nvSpPr>
              <p:cNvPr id="714" name="Rectangle 713"/>
              <p:cNvSpPr/>
              <p:nvPr/>
            </p:nvSpPr>
            <p:spPr>
              <a:xfrm>
                <a:off x="577850" y="5951537"/>
                <a:ext cx="179388" cy="180975"/>
              </a:xfrm>
              <a:prstGeom prst="rect">
                <a:avLst/>
              </a:prstGeom>
              <a:solidFill>
                <a:srgbClr val="00CC00">
                  <a:alpha val="50196"/>
                </a:srgbClr>
              </a:solidFill>
              <a:ln w="9525">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15" name="TextBox 12"/>
              <p:cNvSpPr txBox="1"/>
              <p:nvPr/>
            </p:nvSpPr>
            <p:spPr>
              <a:xfrm>
                <a:off x="755650" y="5903912"/>
                <a:ext cx="2409825" cy="274638"/>
              </a:xfrm>
              <a:prstGeom prst="rect">
                <a:avLst/>
              </a:prstGeom>
              <a:noFill/>
            </p:spPr>
            <p:txBody>
              <a:bodyPr wrap="none">
                <a:spAutoFit/>
              </a:bodyPr>
              <a:lstStyle/>
              <a:p>
                <a:pPr>
                  <a:defRPr/>
                </a:pPr>
                <a:r>
                  <a:rPr lang="fr-CH" sz="1200" dirty="0" err="1">
                    <a:latin typeface="+mj-lt"/>
                  </a:rPr>
                  <a:t>Leak</a:t>
                </a:r>
                <a:r>
                  <a:rPr lang="fr-CH" sz="1200" dirty="0">
                    <a:latin typeface="+mj-lt"/>
                  </a:rPr>
                  <a:t> tests of the last </a:t>
                </a:r>
                <a:r>
                  <a:rPr lang="fr-CH" sz="1200" dirty="0" err="1">
                    <a:latin typeface="+mj-lt"/>
                  </a:rPr>
                  <a:t>sub</a:t>
                </a:r>
                <a:r>
                  <a:rPr lang="fr-CH" sz="1200" dirty="0">
                    <a:latin typeface="+mj-lt"/>
                  </a:rPr>
                  <a:t>-</a:t>
                </a:r>
                <a:r>
                  <a:rPr lang="fr-CH" sz="1200" dirty="0" err="1">
                    <a:latin typeface="+mj-lt"/>
                  </a:rPr>
                  <a:t>sectors</a:t>
                </a:r>
                <a:endParaRPr lang="en-US" sz="1200" dirty="0">
                  <a:latin typeface="+mj-lt"/>
                </a:endParaRPr>
              </a:p>
            </p:txBody>
          </p:sp>
        </p:grpSp>
        <p:grpSp>
          <p:nvGrpSpPr>
            <p:cNvPr id="16501" name="Group 462"/>
            <p:cNvGrpSpPr>
              <a:grpSpLocks/>
            </p:cNvGrpSpPr>
            <p:nvPr/>
          </p:nvGrpSpPr>
          <p:grpSpPr bwMode="auto">
            <a:xfrm>
              <a:off x="3597275" y="5911850"/>
              <a:ext cx="3048000" cy="274638"/>
              <a:chOff x="577850" y="6119812"/>
              <a:chExt cx="3048000" cy="274638"/>
            </a:xfrm>
          </p:grpSpPr>
          <p:sp>
            <p:nvSpPr>
              <p:cNvPr id="712" name="Rectangle 711"/>
              <p:cNvSpPr>
                <a:spLocks noChangeArrowheads="1"/>
              </p:cNvSpPr>
              <p:nvPr/>
            </p:nvSpPr>
            <p:spPr bwMode="auto">
              <a:xfrm flipV="1">
                <a:off x="577850" y="6167437"/>
                <a:ext cx="179388" cy="180975"/>
              </a:xfrm>
              <a:prstGeom prst="rect">
                <a:avLst/>
              </a:prstGeom>
              <a:solidFill>
                <a:srgbClr val="FFFF05"/>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13" name="TextBox 712"/>
              <p:cNvSpPr txBox="1"/>
              <p:nvPr/>
            </p:nvSpPr>
            <p:spPr>
              <a:xfrm>
                <a:off x="755650" y="6119812"/>
                <a:ext cx="2870200" cy="274638"/>
              </a:xfrm>
              <a:prstGeom prst="rect">
                <a:avLst/>
              </a:prstGeom>
              <a:noFill/>
            </p:spPr>
            <p:txBody>
              <a:bodyPr wrap="none">
                <a:spAutoFit/>
              </a:bodyPr>
              <a:lstStyle/>
              <a:p>
                <a:pPr>
                  <a:defRPr/>
                </a:pPr>
                <a:r>
                  <a:rPr lang="fr-CH" sz="1200" dirty="0" err="1">
                    <a:latin typeface="+mj-lt"/>
                  </a:rPr>
                  <a:t>Inner</a:t>
                </a:r>
                <a:r>
                  <a:rPr lang="fr-CH" sz="1200" dirty="0">
                    <a:latin typeface="+mj-lt"/>
                  </a:rPr>
                  <a:t> Triplets </a:t>
                </a:r>
                <a:r>
                  <a:rPr lang="fr-CH" sz="1200" dirty="0" err="1">
                    <a:latin typeface="+mj-lt"/>
                  </a:rPr>
                  <a:t>repairs</a:t>
                </a:r>
                <a:r>
                  <a:rPr lang="fr-CH" sz="1200" dirty="0">
                    <a:latin typeface="+mj-lt"/>
                  </a:rPr>
                  <a:t> &amp; interconnections</a:t>
                </a:r>
                <a:endParaRPr lang="en-US" sz="1200" dirty="0">
                  <a:latin typeface="+mj-lt"/>
                </a:endParaRPr>
              </a:p>
            </p:txBody>
          </p:sp>
        </p:grpSp>
        <p:grpSp>
          <p:nvGrpSpPr>
            <p:cNvPr id="16502" name="Group 459"/>
            <p:cNvGrpSpPr>
              <a:grpSpLocks/>
            </p:cNvGrpSpPr>
            <p:nvPr/>
          </p:nvGrpSpPr>
          <p:grpSpPr bwMode="auto">
            <a:xfrm>
              <a:off x="3597275" y="6180138"/>
              <a:ext cx="2763838" cy="274637"/>
              <a:chOff x="4086225" y="5641975"/>
              <a:chExt cx="2763838" cy="274637"/>
            </a:xfrm>
          </p:grpSpPr>
          <p:sp>
            <p:nvSpPr>
              <p:cNvPr id="710" name="Rectangle 709"/>
              <p:cNvSpPr>
                <a:spLocks noChangeArrowheads="1"/>
              </p:cNvSpPr>
              <p:nvPr/>
            </p:nvSpPr>
            <p:spPr bwMode="auto">
              <a:xfrm flipV="1">
                <a:off x="4086225" y="5691187"/>
                <a:ext cx="179388" cy="179388"/>
              </a:xfrm>
              <a:prstGeom prst="rect">
                <a:avLst/>
              </a:prstGeom>
              <a:solidFill>
                <a:srgbClr val="FF990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11" name="TextBox 710"/>
              <p:cNvSpPr txBox="1"/>
              <p:nvPr/>
            </p:nvSpPr>
            <p:spPr>
              <a:xfrm>
                <a:off x="4243388" y="5641975"/>
                <a:ext cx="2606675" cy="274637"/>
              </a:xfrm>
              <a:prstGeom prst="rect">
                <a:avLst/>
              </a:prstGeom>
              <a:noFill/>
            </p:spPr>
            <p:txBody>
              <a:bodyPr wrap="none">
                <a:spAutoFit/>
              </a:bodyPr>
              <a:lstStyle/>
              <a:p>
                <a:pPr>
                  <a:defRPr/>
                </a:pPr>
                <a:r>
                  <a:rPr lang="fr-CH" sz="1200" dirty="0">
                    <a:latin typeface="+mj-lt"/>
                  </a:rPr>
                  <a:t>Global pressure test &amp;Consolidation</a:t>
                </a:r>
                <a:endParaRPr lang="en-US" sz="1200" dirty="0">
                  <a:latin typeface="+mj-lt"/>
                </a:endParaRPr>
              </a:p>
            </p:txBody>
          </p:sp>
        </p:grpSp>
        <p:grpSp>
          <p:nvGrpSpPr>
            <p:cNvPr id="16503" name="Group 463"/>
            <p:cNvGrpSpPr>
              <a:grpSpLocks/>
            </p:cNvGrpSpPr>
            <p:nvPr/>
          </p:nvGrpSpPr>
          <p:grpSpPr bwMode="auto">
            <a:xfrm>
              <a:off x="7051675" y="5372100"/>
              <a:ext cx="950913" cy="274638"/>
              <a:chOff x="4086225" y="5930900"/>
              <a:chExt cx="950913" cy="274638"/>
            </a:xfrm>
          </p:grpSpPr>
          <p:sp>
            <p:nvSpPr>
              <p:cNvPr id="708" name="Rectangle 707"/>
              <p:cNvSpPr>
                <a:spLocks noChangeArrowheads="1"/>
              </p:cNvSpPr>
              <p:nvPr/>
            </p:nvSpPr>
            <p:spPr bwMode="auto">
              <a:xfrm flipV="1">
                <a:off x="4086225" y="5978525"/>
                <a:ext cx="179388" cy="180975"/>
              </a:xfrm>
              <a:prstGeom prst="rect">
                <a:avLst/>
              </a:prstGeom>
              <a:solidFill>
                <a:srgbClr val="D6C1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09" name="TextBox 708"/>
              <p:cNvSpPr txBox="1"/>
              <p:nvPr/>
            </p:nvSpPr>
            <p:spPr>
              <a:xfrm>
                <a:off x="4279900" y="5930900"/>
                <a:ext cx="757238" cy="274638"/>
              </a:xfrm>
              <a:prstGeom prst="rect">
                <a:avLst/>
              </a:prstGeom>
              <a:noFill/>
            </p:spPr>
            <p:txBody>
              <a:bodyPr wrap="none">
                <a:spAutoFit/>
              </a:bodyPr>
              <a:lstStyle/>
              <a:p>
                <a:pPr>
                  <a:defRPr/>
                </a:pPr>
                <a:r>
                  <a:rPr lang="fr-CH" sz="1200" dirty="0" err="1">
                    <a:latin typeface="+mj-lt"/>
                  </a:rPr>
                  <a:t>Flushing</a:t>
                </a:r>
                <a:endParaRPr lang="en-US" sz="1200" dirty="0">
                  <a:latin typeface="+mj-lt"/>
                </a:endParaRPr>
              </a:p>
            </p:txBody>
          </p:sp>
        </p:grpSp>
        <p:grpSp>
          <p:nvGrpSpPr>
            <p:cNvPr id="16504" name="Group 464"/>
            <p:cNvGrpSpPr>
              <a:grpSpLocks/>
            </p:cNvGrpSpPr>
            <p:nvPr/>
          </p:nvGrpSpPr>
          <p:grpSpPr bwMode="auto">
            <a:xfrm>
              <a:off x="7051675" y="5641975"/>
              <a:ext cx="1109663" cy="274638"/>
              <a:chOff x="4086225" y="6221412"/>
              <a:chExt cx="1109663" cy="274638"/>
            </a:xfrm>
          </p:grpSpPr>
          <p:sp>
            <p:nvSpPr>
              <p:cNvPr id="706" name="Rectangle 705"/>
              <p:cNvSpPr>
                <a:spLocks noChangeArrowheads="1"/>
              </p:cNvSpPr>
              <p:nvPr/>
            </p:nvSpPr>
            <p:spPr bwMode="auto">
              <a:xfrm flipV="1">
                <a:off x="4086225" y="6269037"/>
                <a:ext cx="179388" cy="180975"/>
              </a:xfrm>
              <a:prstGeom prst="rect">
                <a:avLst/>
              </a:prstGeom>
              <a:solidFill>
                <a:srgbClr val="00B0F0"/>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07" name="TextBox 706"/>
              <p:cNvSpPr txBox="1"/>
              <p:nvPr/>
            </p:nvSpPr>
            <p:spPr>
              <a:xfrm>
                <a:off x="4287838" y="6221412"/>
                <a:ext cx="908050" cy="274638"/>
              </a:xfrm>
              <a:prstGeom prst="rect">
                <a:avLst/>
              </a:prstGeom>
              <a:noFill/>
            </p:spPr>
            <p:txBody>
              <a:bodyPr wrap="none">
                <a:spAutoFit/>
              </a:bodyPr>
              <a:lstStyle/>
              <a:p>
                <a:pPr>
                  <a:defRPr/>
                </a:pPr>
                <a:r>
                  <a:rPr lang="fr-CH" sz="1200" dirty="0">
                    <a:latin typeface="+mj-lt"/>
                  </a:rPr>
                  <a:t>Cool-down</a:t>
                </a:r>
                <a:endParaRPr lang="en-US" sz="1200" dirty="0">
                  <a:latin typeface="+mj-lt"/>
                </a:endParaRPr>
              </a:p>
            </p:txBody>
          </p:sp>
        </p:grpSp>
        <p:grpSp>
          <p:nvGrpSpPr>
            <p:cNvPr id="16505" name="Group 466"/>
            <p:cNvGrpSpPr>
              <a:grpSpLocks/>
            </p:cNvGrpSpPr>
            <p:nvPr/>
          </p:nvGrpSpPr>
          <p:grpSpPr bwMode="auto">
            <a:xfrm>
              <a:off x="7051675" y="5910263"/>
              <a:ext cx="974725" cy="274637"/>
              <a:chOff x="7144725" y="5641975"/>
              <a:chExt cx="975372" cy="274637"/>
            </a:xfrm>
          </p:grpSpPr>
          <p:sp>
            <p:nvSpPr>
              <p:cNvPr id="704" name="Rectangle 703"/>
              <p:cNvSpPr>
                <a:spLocks noChangeArrowheads="1"/>
              </p:cNvSpPr>
              <p:nvPr/>
            </p:nvSpPr>
            <p:spPr bwMode="auto">
              <a:xfrm flipV="1">
                <a:off x="7144725" y="5691187"/>
                <a:ext cx="179507" cy="179388"/>
              </a:xfrm>
              <a:prstGeom prst="rect">
                <a:avLst/>
              </a:prstGeom>
              <a:solidFill>
                <a:srgbClr val="FF99FF"/>
              </a:solidFill>
              <a:ln w="6350" algn="ctr">
                <a:noFill/>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05" name="TextBox 704"/>
              <p:cNvSpPr txBox="1"/>
              <p:nvPr/>
            </p:nvSpPr>
            <p:spPr>
              <a:xfrm>
                <a:off x="7317878" y="5641975"/>
                <a:ext cx="802219" cy="274637"/>
              </a:xfrm>
              <a:prstGeom prst="rect">
                <a:avLst/>
              </a:prstGeom>
              <a:noFill/>
            </p:spPr>
            <p:txBody>
              <a:bodyPr wrap="none">
                <a:spAutoFit/>
              </a:bodyPr>
              <a:lstStyle/>
              <a:p>
                <a:pPr>
                  <a:defRPr/>
                </a:pPr>
                <a:r>
                  <a:rPr lang="fr-CH" sz="1200" dirty="0">
                    <a:latin typeface="+mj-lt"/>
                  </a:rPr>
                  <a:t>Warm up</a:t>
                </a:r>
                <a:endParaRPr lang="en-US" sz="1200" dirty="0">
                  <a:latin typeface="+mj-lt"/>
                </a:endParaRPr>
              </a:p>
            </p:txBody>
          </p:sp>
        </p:grpSp>
        <p:grpSp>
          <p:nvGrpSpPr>
            <p:cNvPr id="16506" name="Group 465"/>
            <p:cNvGrpSpPr>
              <a:grpSpLocks/>
            </p:cNvGrpSpPr>
            <p:nvPr/>
          </p:nvGrpSpPr>
          <p:grpSpPr bwMode="auto">
            <a:xfrm>
              <a:off x="7051675" y="6181725"/>
              <a:ext cx="1404938" cy="274638"/>
              <a:chOff x="7144736" y="5930900"/>
              <a:chExt cx="1405603" cy="274638"/>
            </a:xfrm>
          </p:grpSpPr>
          <p:sp>
            <p:nvSpPr>
              <p:cNvPr id="702" name="Rectangle 701"/>
              <p:cNvSpPr>
                <a:spLocks noChangeArrowheads="1"/>
              </p:cNvSpPr>
              <p:nvPr/>
            </p:nvSpPr>
            <p:spPr bwMode="auto">
              <a:xfrm flipV="1">
                <a:off x="7144736" y="5978525"/>
                <a:ext cx="179473" cy="180975"/>
              </a:xfrm>
              <a:prstGeom prst="rect">
                <a:avLst/>
              </a:prstGeom>
              <a:solidFill>
                <a:srgbClr val="FF0000"/>
              </a:solidFill>
              <a:ln w="6350" algn="ctr">
                <a:noFill/>
                <a:miter lim="800000"/>
                <a:headEnd/>
                <a:tailEnd/>
              </a:ln>
            </p:spPr>
            <p:txBody>
              <a:bodyPr rot="10800000" anchor="ctr"/>
              <a:lstStyle/>
              <a:p>
                <a:pPr algn="ctr" fontAlgn="auto">
                  <a:spcBef>
                    <a:spcPts val="0"/>
                  </a:spcBef>
                  <a:spcAft>
                    <a:spcPts val="0"/>
                  </a:spcAft>
                  <a:defRPr/>
                </a:pPr>
                <a:endParaRPr lang="en-US" dirty="0">
                  <a:solidFill>
                    <a:schemeClr val="dk1"/>
                  </a:solidFill>
                  <a:latin typeface="+mn-lt"/>
                </a:endParaRPr>
              </a:p>
            </p:txBody>
          </p:sp>
          <p:sp>
            <p:nvSpPr>
              <p:cNvPr id="703" name="TextBox 702"/>
              <p:cNvSpPr txBox="1"/>
              <p:nvPr/>
            </p:nvSpPr>
            <p:spPr>
              <a:xfrm>
                <a:off x="7317856" y="5930900"/>
                <a:ext cx="1232483" cy="274638"/>
              </a:xfrm>
              <a:prstGeom prst="rect">
                <a:avLst/>
              </a:prstGeom>
              <a:noFill/>
            </p:spPr>
            <p:txBody>
              <a:bodyPr wrap="none">
                <a:spAutoFit/>
              </a:bodyPr>
              <a:lstStyle/>
              <a:p>
                <a:pPr>
                  <a:defRPr/>
                </a:pPr>
                <a:r>
                  <a:rPr lang="fr-CH" sz="1200" dirty="0">
                    <a:latin typeface="+mj-lt"/>
                  </a:rPr>
                  <a:t>Powering Tests</a:t>
                </a:r>
                <a:endParaRPr lang="en-US" sz="1200" dirty="0">
                  <a:latin typeface="+mj-lt"/>
                </a:endParaRPr>
              </a:p>
            </p:txBody>
          </p:sp>
        </p:grpSp>
        <p:sp>
          <p:nvSpPr>
            <p:cNvPr id="689" name="TextBox 688"/>
            <p:cNvSpPr txBox="1"/>
            <p:nvPr/>
          </p:nvSpPr>
          <p:spPr>
            <a:xfrm>
              <a:off x="519113" y="5694363"/>
              <a:ext cx="2606675" cy="274637"/>
            </a:xfrm>
            <a:prstGeom prst="rect">
              <a:avLst/>
            </a:prstGeom>
            <a:noFill/>
          </p:spPr>
          <p:txBody>
            <a:bodyPr wrap="none">
              <a:spAutoFit/>
            </a:bodyPr>
            <a:lstStyle/>
            <a:p>
              <a:pPr>
                <a:defRPr/>
              </a:pPr>
              <a:r>
                <a:rPr lang="fr-CH" sz="1200" dirty="0">
                  <a:latin typeface="+mj-lt"/>
                </a:rPr>
                <a:t>Global pressure test &amp;Consolidation</a:t>
              </a:r>
              <a:endParaRPr lang="en-US" sz="1200" dirty="0">
                <a:latin typeface="+mj-lt"/>
              </a:endParaRPr>
            </a:p>
          </p:txBody>
        </p:sp>
        <p:grpSp>
          <p:nvGrpSpPr>
            <p:cNvPr id="16508" name="Group 473"/>
            <p:cNvGrpSpPr>
              <a:grpSpLocks/>
            </p:cNvGrpSpPr>
            <p:nvPr/>
          </p:nvGrpSpPr>
          <p:grpSpPr bwMode="auto">
            <a:xfrm>
              <a:off x="361950" y="5911850"/>
              <a:ext cx="1109663" cy="274638"/>
              <a:chOff x="4086225" y="6221412"/>
              <a:chExt cx="1109663" cy="274638"/>
            </a:xfrm>
          </p:grpSpPr>
          <p:sp>
            <p:nvSpPr>
              <p:cNvPr id="700" name="Rectangle 699"/>
              <p:cNvSpPr>
                <a:spLocks noChangeArrowheads="1"/>
              </p:cNvSpPr>
              <p:nvPr/>
            </p:nvSpPr>
            <p:spPr bwMode="auto">
              <a:xfrm flipV="1">
                <a:off x="4086225" y="6269037"/>
                <a:ext cx="179388" cy="180975"/>
              </a:xfrm>
              <a:prstGeom prst="rect">
                <a:avLst/>
              </a:prstGeom>
              <a:noFill/>
              <a:ln w="19050" cmpd="dbl" algn="ctr">
                <a:solidFill>
                  <a:schemeClr val="tx1"/>
                </a:solidFill>
                <a:prstDash val="sysDot"/>
                <a:miter lim="800000"/>
                <a:headEnd/>
                <a:tailEnd/>
              </a:ln>
            </p:spPr>
            <p:txBody>
              <a:bodyPr rot="10800000" anchor="ctr"/>
              <a:lstStyle/>
              <a:p>
                <a:pPr algn="ctr" fontAlgn="auto">
                  <a:spcBef>
                    <a:spcPts val="0"/>
                  </a:spcBef>
                  <a:spcAft>
                    <a:spcPts val="0"/>
                  </a:spcAft>
                  <a:defRPr/>
                </a:pPr>
                <a:endParaRPr lang="en-US">
                  <a:solidFill>
                    <a:schemeClr val="dk1"/>
                  </a:solidFill>
                  <a:latin typeface="+mn-lt"/>
                </a:endParaRPr>
              </a:p>
            </p:txBody>
          </p:sp>
          <p:sp>
            <p:nvSpPr>
              <p:cNvPr id="701" name="TextBox 700"/>
              <p:cNvSpPr txBox="1"/>
              <p:nvPr/>
            </p:nvSpPr>
            <p:spPr>
              <a:xfrm>
                <a:off x="4287838" y="6221412"/>
                <a:ext cx="908050" cy="274638"/>
              </a:xfrm>
              <a:prstGeom prst="rect">
                <a:avLst/>
              </a:prstGeom>
              <a:noFill/>
            </p:spPr>
            <p:txBody>
              <a:bodyPr wrap="none">
                <a:spAutoFit/>
              </a:bodyPr>
              <a:lstStyle/>
              <a:p>
                <a:pPr>
                  <a:defRPr/>
                </a:pPr>
                <a:r>
                  <a:rPr lang="fr-CH" sz="1200" dirty="0">
                    <a:latin typeface="+mj-lt"/>
                  </a:rPr>
                  <a:t>Cool-down</a:t>
                </a:r>
                <a:endParaRPr lang="en-US" sz="1200" dirty="0">
                  <a:latin typeface="+mj-lt"/>
                </a:endParaRPr>
              </a:p>
            </p:txBody>
          </p:sp>
        </p:grpSp>
        <p:grpSp>
          <p:nvGrpSpPr>
            <p:cNvPr id="16509" name="Group 476"/>
            <p:cNvGrpSpPr>
              <a:grpSpLocks/>
            </p:cNvGrpSpPr>
            <p:nvPr/>
          </p:nvGrpSpPr>
          <p:grpSpPr bwMode="auto">
            <a:xfrm>
              <a:off x="361950" y="6180138"/>
              <a:ext cx="1404938" cy="274637"/>
              <a:chOff x="7144736" y="5930900"/>
              <a:chExt cx="1405603" cy="274637"/>
            </a:xfrm>
          </p:grpSpPr>
          <p:sp>
            <p:nvSpPr>
              <p:cNvPr id="698" name="Rectangle 697"/>
              <p:cNvSpPr>
                <a:spLocks noChangeArrowheads="1"/>
              </p:cNvSpPr>
              <p:nvPr/>
            </p:nvSpPr>
            <p:spPr bwMode="auto">
              <a:xfrm flipV="1">
                <a:off x="7144736" y="5978525"/>
                <a:ext cx="179473" cy="180975"/>
              </a:xfrm>
              <a:prstGeom prst="rect">
                <a:avLst/>
              </a:prstGeom>
              <a:noFill/>
              <a:ln w="19050" algn="ctr">
                <a:solidFill>
                  <a:schemeClr val="tx1"/>
                </a:solidFill>
                <a:prstDash val="dash"/>
                <a:miter lim="800000"/>
                <a:headEnd/>
                <a:tailEnd/>
              </a:ln>
            </p:spPr>
            <p:txBody>
              <a:bodyPr rot="10800000" anchor="ctr"/>
              <a:lstStyle/>
              <a:p>
                <a:pPr algn="ctr" fontAlgn="auto">
                  <a:spcBef>
                    <a:spcPts val="0"/>
                  </a:spcBef>
                  <a:spcAft>
                    <a:spcPts val="0"/>
                  </a:spcAft>
                  <a:defRPr/>
                </a:pPr>
                <a:endParaRPr lang="en-US" dirty="0">
                  <a:solidFill>
                    <a:schemeClr val="dk1"/>
                  </a:solidFill>
                  <a:latin typeface="+mn-lt"/>
                </a:endParaRPr>
              </a:p>
            </p:txBody>
          </p:sp>
          <p:sp>
            <p:nvSpPr>
              <p:cNvPr id="699" name="TextBox 698"/>
              <p:cNvSpPr txBox="1"/>
              <p:nvPr/>
            </p:nvSpPr>
            <p:spPr>
              <a:xfrm>
                <a:off x="7317856" y="5930900"/>
                <a:ext cx="1232483" cy="274637"/>
              </a:xfrm>
              <a:prstGeom prst="rect">
                <a:avLst/>
              </a:prstGeom>
              <a:noFill/>
            </p:spPr>
            <p:txBody>
              <a:bodyPr wrap="none">
                <a:spAutoFit/>
              </a:bodyPr>
              <a:lstStyle/>
              <a:p>
                <a:pPr>
                  <a:defRPr/>
                </a:pPr>
                <a:r>
                  <a:rPr lang="fr-CH" sz="1200" dirty="0">
                    <a:latin typeface="+mj-lt"/>
                  </a:rPr>
                  <a:t>Powering Tests</a:t>
                </a:r>
                <a:endParaRPr lang="en-US" sz="1200" dirty="0">
                  <a:latin typeface="+mj-lt"/>
                </a:endParaRPr>
              </a:p>
            </p:txBody>
          </p:sp>
        </p:grpSp>
        <p:cxnSp>
          <p:nvCxnSpPr>
            <p:cNvPr id="16510" name="Straight Connector 480"/>
            <p:cNvCxnSpPr>
              <a:cxnSpLocks noChangeShapeType="1"/>
            </p:cNvCxnSpPr>
            <p:nvPr/>
          </p:nvCxnSpPr>
          <p:spPr bwMode="auto">
            <a:xfrm>
              <a:off x="361950" y="5803900"/>
              <a:ext cx="179388" cy="1588"/>
            </a:xfrm>
            <a:prstGeom prst="line">
              <a:avLst/>
            </a:prstGeom>
            <a:noFill/>
            <a:ln w="25400" algn="ctr">
              <a:solidFill>
                <a:schemeClr val="tx1"/>
              </a:solidFill>
              <a:prstDash val="sysDot"/>
              <a:round/>
              <a:headEnd/>
              <a:tailEnd/>
            </a:ln>
          </p:spPr>
        </p:cxnSp>
        <p:sp>
          <p:nvSpPr>
            <p:cNvPr id="697" name="TextBox 696"/>
            <p:cNvSpPr txBox="1"/>
            <p:nvPr/>
          </p:nvSpPr>
          <p:spPr>
            <a:xfrm>
              <a:off x="361950" y="5372100"/>
              <a:ext cx="2536825" cy="457200"/>
            </a:xfrm>
            <a:prstGeom prst="rect">
              <a:avLst/>
            </a:prstGeom>
            <a:noFill/>
          </p:spPr>
          <p:txBody>
            <a:bodyPr>
              <a:spAutoFit/>
            </a:bodyPr>
            <a:lstStyle/>
            <a:p>
              <a:pPr algn="ctr">
                <a:defRPr/>
              </a:pPr>
              <a:r>
                <a:rPr lang="fr-CH" sz="1200" b="1" u="sng" dirty="0">
                  <a:latin typeface="+mj-lt"/>
                </a:rPr>
                <a:t>General </a:t>
              </a:r>
              <a:r>
                <a:rPr lang="fr-CH" sz="1200" b="1" u="sng" dirty="0" err="1">
                  <a:latin typeface="+mj-lt"/>
                </a:rPr>
                <a:t>schedule</a:t>
              </a:r>
              <a:r>
                <a:rPr lang="fr-CH" sz="1200" b="1" u="sng" dirty="0">
                  <a:latin typeface="+mj-lt"/>
                </a:rPr>
                <a:t> Baseline </a:t>
              </a:r>
              <a:r>
                <a:rPr lang="fr-CH" sz="1200" b="1" u="sng" dirty="0" err="1">
                  <a:latin typeface="+mj-lt"/>
                </a:rPr>
                <a:t>rev</a:t>
              </a:r>
              <a:r>
                <a:rPr lang="fr-CH" sz="1200" b="1" u="sng" dirty="0">
                  <a:latin typeface="+mj-lt"/>
                </a:rPr>
                <a:t>. 4.0</a:t>
              </a:r>
              <a:endParaRPr lang="en-US" sz="1200" b="1" u="sng" dirty="0">
                <a:latin typeface="+mj-lt"/>
              </a:endParaRPr>
            </a:p>
          </p:txBody>
        </p:sp>
      </p:grpSp>
      <p:sp>
        <p:nvSpPr>
          <p:cNvPr id="679" name="Rectangle 678"/>
          <p:cNvSpPr/>
          <p:nvPr/>
        </p:nvSpPr>
        <p:spPr>
          <a:xfrm rot="10800000" flipV="1">
            <a:off x="3856038" y="3648075"/>
            <a:ext cx="593725" cy="53975"/>
          </a:xfrm>
          <a:prstGeom prst="rect">
            <a:avLst/>
          </a:prstGeom>
          <a:solidFill>
            <a:srgbClr val="00B0F0"/>
          </a:solidFill>
          <a:ln w="63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p>
        </p:txBody>
      </p:sp>
      <p:sp>
        <p:nvSpPr>
          <p:cNvPr id="16496" name="Lightning Bolt 314"/>
          <p:cNvSpPr>
            <a:spLocks noChangeArrowheads="1"/>
          </p:cNvSpPr>
          <p:nvPr/>
        </p:nvSpPr>
        <p:spPr bwMode="auto">
          <a:xfrm>
            <a:off x="4448175" y="3165475"/>
            <a:ext cx="377825" cy="107950"/>
          </a:xfrm>
          <a:prstGeom prst="lightningBolt">
            <a:avLst/>
          </a:prstGeom>
          <a:solidFill>
            <a:schemeClr val="tx1"/>
          </a:solidFill>
          <a:ln w="9525" algn="ctr">
            <a:solidFill>
              <a:schemeClr val="tx1"/>
            </a:solidFill>
            <a:round/>
            <a:headEnd/>
            <a:tailEnd/>
          </a:ln>
        </p:spPr>
        <p:txBody>
          <a:bodyPr/>
          <a:lstStyle/>
          <a:p>
            <a:pPr algn="r"/>
            <a:endParaRPr lang="en-US">
              <a:ea typeface="ヒラギノ角ゴ Pro W3"/>
              <a:cs typeface="ヒラギノ角ゴ Pro W3"/>
            </a:endParaRPr>
          </a:p>
        </p:txBody>
      </p:sp>
      <p:sp>
        <p:nvSpPr>
          <p:cNvPr id="16497" name="Date Placeholder 649"/>
          <p:cNvSpPr>
            <a:spLocks noGrp="1"/>
          </p:cNvSpPr>
          <p:nvPr>
            <p:ph type="dt" sz="quarter" idx="10"/>
          </p:nvPr>
        </p:nvSpPr>
        <p:spPr>
          <a:noFill/>
        </p:spPr>
        <p:txBody>
          <a:bodyPr/>
          <a:lstStyle/>
          <a:p>
            <a:r>
              <a:rPr lang="en-US" smtClean="0"/>
              <a:t>J.M. Jowett, Quark Matter 2008, Jaipur, 7 February 2008</a:t>
            </a:r>
            <a:endParaRPr lang="en-GB"/>
          </a:p>
        </p:txBody>
      </p:sp>
      <p:sp>
        <p:nvSpPr>
          <p:cNvPr id="650" name="Slide Number Placeholder 649"/>
          <p:cNvSpPr>
            <a:spLocks noGrp="1"/>
          </p:cNvSpPr>
          <p:nvPr>
            <p:ph type="sldNum" sz="quarter" idx="12"/>
          </p:nvPr>
        </p:nvSpPr>
        <p:spPr/>
        <p:txBody>
          <a:bodyPr/>
          <a:lstStyle/>
          <a:p>
            <a:pPr>
              <a:defRPr/>
            </a:pPr>
            <a:fld id="{FF419886-A263-4573-B6CC-F16670ACABA4}" type="slidenum">
              <a:rPr lang="en-GB" smtClean="0"/>
              <a:pPr>
                <a:defRPr/>
              </a:pPr>
              <a:t>6</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en-US" smtClean="0"/>
              <a:t>J.M. Jowett, Quark Matter 2008, Jaipur, 7 February 2008</a:t>
            </a:r>
            <a:endParaRPr lang="en-GB"/>
          </a:p>
        </p:txBody>
      </p:sp>
      <p:sp>
        <p:nvSpPr>
          <p:cNvPr id="1005570" name="Rectangle 2"/>
          <p:cNvSpPr>
            <a:spLocks noGrp="1" noChangeArrowheads="1"/>
          </p:cNvSpPr>
          <p:nvPr>
            <p:ph type="title"/>
          </p:nvPr>
        </p:nvSpPr>
        <p:spPr/>
        <p:txBody>
          <a:bodyPr/>
          <a:lstStyle/>
          <a:p>
            <a:r>
              <a:rPr lang="en-GB" sz="2400"/>
              <a:t>Dependence of BFPP cross-section on Z</a:t>
            </a:r>
            <a:endParaRPr lang="en-US" sz="2400"/>
          </a:p>
        </p:txBody>
      </p:sp>
      <p:pic>
        <p:nvPicPr>
          <p:cNvPr id="1005572" name="Picture 4"/>
          <p:cNvPicPr>
            <a:picLocks noChangeAspect="1" noChangeArrowheads="1"/>
          </p:cNvPicPr>
          <p:nvPr/>
        </p:nvPicPr>
        <p:blipFill>
          <a:blip r:embed="rId4"/>
          <a:srcRect/>
          <a:stretch>
            <a:fillRect/>
          </a:stretch>
        </p:blipFill>
        <p:spPr bwMode="auto">
          <a:xfrm>
            <a:off x="4643438" y="908050"/>
            <a:ext cx="3311525" cy="2416175"/>
          </a:xfrm>
          <a:prstGeom prst="rect">
            <a:avLst/>
          </a:prstGeom>
          <a:noFill/>
          <a:ln w="19050" algn="ctr">
            <a:noFill/>
            <a:miter lim="800000"/>
            <a:headEnd/>
            <a:tailEnd/>
          </a:ln>
          <a:effectLst/>
        </p:spPr>
      </p:pic>
      <p:graphicFrame>
        <p:nvGraphicFramePr>
          <p:cNvPr id="1005574" name="Object 6"/>
          <p:cNvGraphicFramePr>
            <a:graphicFrameLocks noChangeAspect="1"/>
          </p:cNvGraphicFramePr>
          <p:nvPr/>
        </p:nvGraphicFramePr>
        <p:xfrm>
          <a:off x="611188" y="1052513"/>
          <a:ext cx="3086100" cy="749300"/>
        </p:xfrm>
        <a:graphic>
          <a:graphicData uri="http://schemas.openxmlformats.org/presentationml/2006/ole">
            <p:oleObj spid="_x0000_s100354" name="Equation" r:id="rId5" imgW="3085920" imgH="749160" progId="">
              <p:embed/>
            </p:oleObj>
          </a:graphicData>
        </a:graphic>
      </p:graphicFrame>
      <p:sp>
        <p:nvSpPr>
          <p:cNvPr id="1005575" name="Text Box 7"/>
          <p:cNvSpPr txBox="1">
            <a:spLocks noChangeArrowheads="1"/>
          </p:cNvSpPr>
          <p:nvPr/>
        </p:nvSpPr>
        <p:spPr bwMode="auto">
          <a:xfrm>
            <a:off x="5399088" y="6092825"/>
            <a:ext cx="3744912" cy="304800"/>
          </a:xfrm>
          <a:prstGeom prst="rect">
            <a:avLst/>
          </a:prstGeom>
          <a:noFill/>
          <a:ln w="19050" algn="ctr">
            <a:noFill/>
            <a:miter lim="800000"/>
            <a:headEnd/>
            <a:tailEnd/>
          </a:ln>
          <a:effectLst/>
        </p:spPr>
        <p:txBody>
          <a:bodyPr>
            <a:spAutoFit/>
          </a:bodyPr>
          <a:lstStyle/>
          <a:p>
            <a:r>
              <a:rPr lang="en-GB" sz="1400"/>
              <a:t>G. Baur et al, Phys. Rept. 364 (2002) 359</a:t>
            </a:r>
            <a:endParaRPr lang="en-US" sz="1400"/>
          </a:p>
        </p:txBody>
      </p:sp>
      <p:grpSp>
        <p:nvGrpSpPr>
          <p:cNvPr id="2" name="Group 16"/>
          <p:cNvGrpSpPr>
            <a:grpSpLocks/>
          </p:cNvGrpSpPr>
          <p:nvPr/>
        </p:nvGrpSpPr>
        <p:grpSpPr bwMode="auto">
          <a:xfrm>
            <a:off x="827088" y="836613"/>
            <a:ext cx="5400675" cy="2058987"/>
            <a:chOff x="521" y="527"/>
            <a:chExt cx="3402" cy="1297"/>
          </a:xfrm>
        </p:grpSpPr>
        <p:sp>
          <p:nvSpPr>
            <p:cNvPr id="1005576" name="Oval 8"/>
            <p:cNvSpPr>
              <a:spLocks noChangeArrowheads="1"/>
            </p:cNvSpPr>
            <p:nvPr/>
          </p:nvSpPr>
          <p:spPr bwMode="auto">
            <a:xfrm>
              <a:off x="2880" y="527"/>
              <a:ext cx="1043" cy="862"/>
            </a:xfrm>
            <a:prstGeom prst="ellipse">
              <a:avLst/>
            </a:prstGeom>
            <a:noFill/>
            <a:ln w="38100" algn="ctr">
              <a:solidFill>
                <a:srgbClr val="FF0000"/>
              </a:solidFill>
              <a:round/>
              <a:headEnd/>
              <a:tailEnd/>
            </a:ln>
            <a:effectLst/>
          </p:spPr>
          <p:txBody>
            <a:bodyPr anchor="ctr">
              <a:spAutoFit/>
            </a:bodyPr>
            <a:lstStyle/>
            <a:p>
              <a:endParaRPr lang="en-US"/>
            </a:p>
          </p:txBody>
        </p:sp>
        <p:sp>
          <p:nvSpPr>
            <p:cNvPr id="1005577" name="Line 9"/>
            <p:cNvSpPr>
              <a:spLocks noChangeShapeType="1"/>
            </p:cNvSpPr>
            <p:nvPr/>
          </p:nvSpPr>
          <p:spPr bwMode="auto">
            <a:xfrm flipH="1">
              <a:off x="2064" y="1207"/>
              <a:ext cx="907" cy="454"/>
            </a:xfrm>
            <a:prstGeom prst="line">
              <a:avLst/>
            </a:prstGeom>
            <a:noFill/>
            <a:ln w="38100">
              <a:solidFill>
                <a:srgbClr val="FF0000"/>
              </a:solidFill>
              <a:round/>
              <a:headEnd/>
              <a:tailEnd type="triangle" w="med" len="med"/>
            </a:ln>
            <a:effectLst/>
          </p:spPr>
          <p:txBody>
            <a:bodyPr>
              <a:spAutoFit/>
            </a:bodyPr>
            <a:lstStyle/>
            <a:p>
              <a:endParaRPr lang="en-US"/>
            </a:p>
          </p:txBody>
        </p:sp>
        <p:graphicFrame>
          <p:nvGraphicFramePr>
            <p:cNvPr id="1005578" name="Object 10"/>
            <p:cNvGraphicFramePr>
              <a:graphicFrameLocks noChangeAspect="1"/>
            </p:cNvGraphicFramePr>
            <p:nvPr/>
          </p:nvGraphicFramePr>
          <p:xfrm>
            <a:off x="521" y="1616"/>
            <a:ext cx="1480" cy="208"/>
          </p:xfrm>
          <a:graphic>
            <a:graphicData uri="http://schemas.openxmlformats.org/presentationml/2006/ole">
              <p:oleObj spid="_x0000_s100357" name="Equation" r:id="rId6" imgW="2349360" imgH="330120" progId="">
                <p:embed/>
              </p:oleObj>
            </a:graphicData>
          </a:graphic>
        </p:graphicFrame>
      </p:grpSp>
      <p:grpSp>
        <p:nvGrpSpPr>
          <p:cNvPr id="3" name="Group 15"/>
          <p:cNvGrpSpPr>
            <a:grpSpLocks/>
          </p:cNvGrpSpPr>
          <p:nvPr/>
        </p:nvGrpSpPr>
        <p:grpSpPr bwMode="auto">
          <a:xfrm>
            <a:off x="373063" y="2349500"/>
            <a:ext cx="6731000" cy="2879725"/>
            <a:chOff x="235" y="1480"/>
            <a:chExt cx="4240" cy="1814"/>
          </a:xfrm>
        </p:grpSpPr>
        <p:graphicFrame>
          <p:nvGraphicFramePr>
            <p:cNvPr id="1005573" name="Object 5"/>
            <p:cNvGraphicFramePr>
              <a:graphicFrameLocks noChangeAspect="1"/>
            </p:cNvGraphicFramePr>
            <p:nvPr/>
          </p:nvGraphicFramePr>
          <p:xfrm>
            <a:off x="235" y="2614"/>
            <a:ext cx="4240" cy="680"/>
          </p:xfrm>
          <a:graphic>
            <a:graphicData uri="http://schemas.openxmlformats.org/presentationml/2006/ole">
              <p:oleObj spid="_x0000_s100356" name="Equation" r:id="rId7" imgW="6730920" imgH="1079280" progId="">
                <p:embed/>
              </p:oleObj>
            </a:graphicData>
          </a:graphic>
        </p:graphicFrame>
        <p:sp>
          <p:nvSpPr>
            <p:cNvPr id="1005579" name="Oval 11"/>
            <p:cNvSpPr>
              <a:spLocks noChangeArrowheads="1"/>
            </p:cNvSpPr>
            <p:nvPr/>
          </p:nvSpPr>
          <p:spPr bwMode="auto">
            <a:xfrm>
              <a:off x="3061" y="1480"/>
              <a:ext cx="908" cy="816"/>
            </a:xfrm>
            <a:prstGeom prst="ellipse">
              <a:avLst/>
            </a:prstGeom>
            <a:noFill/>
            <a:ln w="19050" algn="ctr">
              <a:solidFill>
                <a:schemeClr val="tx2"/>
              </a:solidFill>
              <a:round/>
              <a:headEnd/>
              <a:tailEnd/>
            </a:ln>
            <a:effectLst/>
          </p:spPr>
          <p:txBody>
            <a:bodyPr anchor="ctr">
              <a:spAutoFit/>
            </a:bodyPr>
            <a:lstStyle/>
            <a:p>
              <a:endParaRPr lang="en-US"/>
            </a:p>
          </p:txBody>
        </p:sp>
        <p:sp>
          <p:nvSpPr>
            <p:cNvPr id="1005580" name="Line 12"/>
            <p:cNvSpPr>
              <a:spLocks noChangeShapeType="1"/>
            </p:cNvSpPr>
            <p:nvPr/>
          </p:nvSpPr>
          <p:spPr bwMode="auto">
            <a:xfrm flipH="1">
              <a:off x="2381" y="2160"/>
              <a:ext cx="817" cy="363"/>
            </a:xfrm>
            <a:prstGeom prst="line">
              <a:avLst/>
            </a:prstGeom>
            <a:noFill/>
            <a:ln w="38100">
              <a:solidFill>
                <a:schemeClr val="tx2"/>
              </a:solidFill>
              <a:round/>
              <a:headEnd/>
              <a:tailEnd type="triangle" w="med" len="med"/>
            </a:ln>
            <a:effectLst/>
          </p:spPr>
          <p:txBody>
            <a:bodyPr>
              <a:spAutoFit/>
            </a:bodyPr>
            <a:lstStyle/>
            <a:p>
              <a:endParaRPr lang="en-US"/>
            </a:p>
          </p:txBody>
        </p:sp>
      </p:grpSp>
      <p:sp>
        <p:nvSpPr>
          <p:cNvPr id="1005581" name="Text Box 13"/>
          <p:cNvSpPr txBox="1">
            <a:spLocks noChangeArrowheads="1"/>
          </p:cNvSpPr>
          <p:nvPr/>
        </p:nvSpPr>
        <p:spPr bwMode="auto">
          <a:xfrm>
            <a:off x="1476375" y="5734050"/>
            <a:ext cx="5689600" cy="457200"/>
          </a:xfrm>
          <a:prstGeom prst="rect">
            <a:avLst/>
          </a:prstGeom>
          <a:noFill/>
          <a:ln w="19050" algn="ctr">
            <a:noFill/>
            <a:miter lim="800000"/>
            <a:headEnd/>
            <a:tailEnd/>
          </a:ln>
          <a:effectLst/>
        </p:spPr>
        <p:txBody>
          <a:bodyPr>
            <a:spAutoFit/>
          </a:bodyPr>
          <a:lstStyle/>
          <a:p>
            <a:r>
              <a:rPr lang="en-GB">
                <a:solidFill>
                  <a:srgbClr val="FF0000"/>
                </a:solidFill>
              </a:rPr>
              <a:t>Hand-waving, over-simplified argument!</a:t>
            </a:r>
            <a:endParaRPr lang="en-US">
              <a:solidFill>
                <a:srgbClr val="FF0000"/>
              </a:solidFill>
            </a:endParaRPr>
          </a:p>
        </p:txBody>
      </p:sp>
      <p:graphicFrame>
        <p:nvGraphicFramePr>
          <p:cNvPr id="1005585" name="Object 17"/>
          <p:cNvGraphicFramePr>
            <a:graphicFrameLocks noChangeAspect="1"/>
          </p:cNvGraphicFramePr>
          <p:nvPr/>
        </p:nvGraphicFramePr>
        <p:xfrm>
          <a:off x="3995738" y="5300663"/>
          <a:ext cx="2628900" cy="330200"/>
        </p:xfrm>
        <a:graphic>
          <a:graphicData uri="http://schemas.openxmlformats.org/presentationml/2006/ole">
            <p:oleObj spid="_x0000_s100355" name="Equation" r:id="rId8" imgW="2628720" imgH="330120" progId="">
              <p:embed/>
            </p:oleObj>
          </a:graphicData>
        </a:graphic>
      </p:graphicFrame>
      <p:sp>
        <p:nvSpPr>
          <p:cNvPr id="18" name="Slide Number Placeholder 17"/>
          <p:cNvSpPr>
            <a:spLocks noGrp="1"/>
          </p:cNvSpPr>
          <p:nvPr>
            <p:ph type="sldNum" sz="quarter" idx="12"/>
          </p:nvPr>
        </p:nvSpPr>
        <p:spPr/>
        <p:txBody>
          <a:bodyPr/>
          <a:lstStyle/>
          <a:p>
            <a:pPr>
              <a:defRPr/>
            </a:pPr>
            <a:fld id="{2F4C414A-B542-4C40-8171-4301CD3581F1}" type="slidenum">
              <a:rPr lang="en-GB" smtClean="0"/>
              <a:pPr>
                <a:defRPr/>
              </a:pPr>
              <a:t>60</a:t>
            </a:fld>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J.M. Jowett, Quark Matter 2008, Jaipur, 7 February 2008</a:t>
            </a:r>
            <a:endParaRPr lang="en-US"/>
          </a:p>
        </p:txBody>
      </p:sp>
      <p:sp>
        <p:nvSpPr>
          <p:cNvPr id="13" name="Slide Number Placeholder 5"/>
          <p:cNvSpPr>
            <a:spLocks noGrp="1"/>
          </p:cNvSpPr>
          <p:nvPr>
            <p:ph type="sldNum" sz="quarter" idx="12"/>
          </p:nvPr>
        </p:nvSpPr>
        <p:spPr/>
        <p:txBody>
          <a:bodyPr/>
          <a:lstStyle/>
          <a:p>
            <a:fld id="{062D50FB-A791-4FBD-928D-699BC736568D}" type="slidenum">
              <a:rPr lang="en-US"/>
              <a:pPr/>
              <a:t>61</a:t>
            </a:fld>
            <a:r>
              <a:rPr lang="en-US"/>
              <a:t>/32</a:t>
            </a:r>
          </a:p>
        </p:txBody>
      </p:sp>
      <p:sp>
        <p:nvSpPr>
          <p:cNvPr id="110594" name="Rectangle 2"/>
          <p:cNvSpPr>
            <a:spLocks noGrp="1" noChangeArrowheads="1"/>
          </p:cNvSpPr>
          <p:nvPr>
            <p:ph type="title"/>
          </p:nvPr>
        </p:nvSpPr>
        <p:spPr>
          <a:xfrm>
            <a:off x="250825" y="277813"/>
            <a:ext cx="8642350" cy="579419"/>
          </a:xfrm>
        </p:spPr>
        <p:txBody>
          <a:bodyPr/>
          <a:lstStyle/>
          <a:p>
            <a:r>
              <a:rPr lang="en-US" dirty="0"/>
              <a:t>Tracking of BFPP ions in the LHC</a:t>
            </a:r>
          </a:p>
        </p:txBody>
      </p:sp>
      <p:sp>
        <p:nvSpPr>
          <p:cNvPr id="110595" name="Rectangle 3"/>
          <p:cNvSpPr>
            <a:spLocks noGrp="1" noChangeArrowheads="1"/>
          </p:cNvSpPr>
          <p:nvPr>
            <p:ph type="body" idx="1"/>
          </p:nvPr>
        </p:nvSpPr>
        <p:spPr>
          <a:xfrm>
            <a:off x="457200" y="1071546"/>
            <a:ext cx="8229600" cy="928694"/>
          </a:xfrm>
        </p:spPr>
        <p:txBody>
          <a:bodyPr/>
          <a:lstStyle/>
          <a:p>
            <a:pPr>
              <a:lnSpc>
                <a:spcPct val="90000"/>
              </a:lnSpc>
            </a:pPr>
            <a:r>
              <a:rPr lang="en-US" dirty="0"/>
              <a:t>BFPP ions tracked with MAD-X from every IP that might collide ions</a:t>
            </a:r>
          </a:p>
          <a:p>
            <a:pPr>
              <a:lnSpc>
                <a:spcPct val="90000"/>
              </a:lnSpc>
            </a:pPr>
            <a:endParaRPr lang="en-US" dirty="0"/>
          </a:p>
        </p:txBody>
      </p:sp>
      <p:pic>
        <p:nvPicPr>
          <p:cNvPr id="110596" name="Picture 4"/>
          <p:cNvPicPr>
            <a:picLocks noChangeAspect="1" noChangeArrowheads="1"/>
          </p:cNvPicPr>
          <p:nvPr/>
        </p:nvPicPr>
        <p:blipFill>
          <a:blip r:embed="rId3"/>
          <a:srcRect/>
          <a:stretch>
            <a:fillRect/>
          </a:stretch>
        </p:blipFill>
        <p:spPr bwMode="auto">
          <a:xfrm>
            <a:off x="71438" y="2428875"/>
            <a:ext cx="3025775" cy="1939925"/>
          </a:xfrm>
          <a:prstGeom prst="rect">
            <a:avLst/>
          </a:prstGeom>
          <a:noFill/>
          <a:ln w="38100">
            <a:solidFill>
              <a:srgbClr val="6699FF"/>
            </a:solidFill>
            <a:miter lim="800000"/>
            <a:headEnd type="none" w="sm" len="sm"/>
            <a:tailEnd type="none" w="sm" len="sm"/>
          </a:ln>
          <a:effectLst/>
        </p:spPr>
      </p:pic>
      <p:pic>
        <p:nvPicPr>
          <p:cNvPr id="110597" name="Picture 5"/>
          <p:cNvPicPr>
            <a:picLocks noChangeAspect="1" noChangeArrowheads="1"/>
          </p:cNvPicPr>
          <p:nvPr/>
        </p:nvPicPr>
        <p:blipFill>
          <a:blip r:embed="rId4"/>
          <a:srcRect b="1056"/>
          <a:stretch>
            <a:fillRect/>
          </a:stretch>
        </p:blipFill>
        <p:spPr bwMode="auto">
          <a:xfrm>
            <a:off x="3168650" y="2432050"/>
            <a:ext cx="2827338" cy="1933575"/>
          </a:xfrm>
          <a:prstGeom prst="rect">
            <a:avLst/>
          </a:prstGeom>
          <a:noFill/>
          <a:ln w="38100">
            <a:solidFill>
              <a:srgbClr val="6699FF"/>
            </a:solidFill>
            <a:miter lim="800000"/>
            <a:headEnd type="none" w="sm" len="sm"/>
            <a:tailEnd type="none" w="sm" len="sm"/>
          </a:ln>
          <a:effectLst/>
        </p:spPr>
      </p:pic>
      <p:pic>
        <p:nvPicPr>
          <p:cNvPr id="110598" name="Picture 6"/>
          <p:cNvPicPr>
            <a:picLocks noChangeAspect="1" noChangeArrowheads="1"/>
          </p:cNvPicPr>
          <p:nvPr/>
        </p:nvPicPr>
        <p:blipFill>
          <a:blip r:embed="rId5"/>
          <a:srcRect b="2786"/>
          <a:stretch>
            <a:fillRect/>
          </a:stretch>
        </p:blipFill>
        <p:spPr bwMode="auto">
          <a:xfrm>
            <a:off x="6049963" y="2427288"/>
            <a:ext cx="3059112" cy="1938337"/>
          </a:xfrm>
          <a:prstGeom prst="rect">
            <a:avLst/>
          </a:prstGeom>
          <a:noFill/>
          <a:ln w="38100">
            <a:solidFill>
              <a:srgbClr val="6699FF"/>
            </a:solidFill>
            <a:miter lim="800000"/>
            <a:headEnd type="none" w="sm" len="sm"/>
            <a:tailEnd type="none" w="sm" len="sm"/>
          </a:ln>
          <a:effectLst/>
        </p:spPr>
      </p:pic>
      <p:sp>
        <p:nvSpPr>
          <p:cNvPr id="110599" name="Text Box 7"/>
          <p:cNvSpPr txBox="1">
            <a:spLocks noChangeArrowheads="1"/>
          </p:cNvSpPr>
          <p:nvPr/>
        </p:nvSpPr>
        <p:spPr bwMode="auto">
          <a:xfrm>
            <a:off x="1023938" y="4379913"/>
            <a:ext cx="919162" cy="366712"/>
          </a:xfrm>
          <a:prstGeom prst="rect">
            <a:avLst/>
          </a:prstGeom>
          <a:noFill/>
          <a:ln w="38100">
            <a:noFill/>
            <a:miter lim="800000"/>
            <a:headEnd type="none" w="sm" len="sm"/>
            <a:tailEnd type="none" w="sm" len="sm"/>
          </a:ln>
          <a:effectLst/>
        </p:spPr>
        <p:txBody>
          <a:bodyPr wrap="none">
            <a:spAutoFit/>
          </a:bodyPr>
          <a:lstStyle/>
          <a:p>
            <a:r>
              <a:rPr lang="en-US" b="0"/>
              <a:t>ATLAS</a:t>
            </a:r>
          </a:p>
        </p:txBody>
      </p:sp>
      <p:sp>
        <p:nvSpPr>
          <p:cNvPr id="110600" name="Text Box 8"/>
          <p:cNvSpPr txBox="1">
            <a:spLocks noChangeArrowheads="1"/>
          </p:cNvSpPr>
          <p:nvPr/>
        </p:nvSpPr>
        <p:spPr bwMode="auto">
          <a:xfrm>
            <a:off x="4284663" y="4365625"/>
            <a:ext cx="868362" cy="366713"/>
          </a:xfrm>
          <a:prstGeom prst="rect">
            <a:avLst/>
          </a:prstGeom>
          <a:noFill/>
          <a:ln w="38100">
            <a:noFill/>
            <a:miter lim="800000"/>
            <a:headEnd type="none" w="sm" len="sm"/>
            <a:tailEnd type="none" w="sm" len="sm"/>
          </a:ln>
          <a:effectLst/>
        </p:spPr>
        <p:txBody>
          <a:bodyPr wrap="none">
            <a:spAutoFit/>
          </a:bodyPr>
          <a:lstStyle/>
          <a:p>
            <a:r>
              <a:rPr lang="en-US" b="0"/>
              <a:t>ALICE</a:t>
            </a:r>
          </a:p>
        </p:txBody>
      </p:sp>
      <p:sp>
        <p:nvSpPr>
          <p:cNvPr id="110601" name="Text Box 9"/>
          <p:cNvSpPr txBox="1">
            <a:spLocks noChangeArrowheads="1"/>
          </p:cNvSpPr>
          <p:nvPr/>
        </p:nvSpPr>
        <p:spPr bwMode="auto">
          <a:xfrm>
            <a:off x="7451725" y="4365625"/>
            <a:ext cx="692150" cy="366713"/>
          </a:xfrm>
          <a:prstGeom prst="rect">
            <a:avLst/>
          </a:prstGeom>
          <a:noFill/>
          <a:ln w="38100">
            <a:noFill/>
            <a:miter lim="800000"/>
            <a:headEnd type="none" w="sm" len="sm"/>
            <a:tailEnd type="none" w="sm" len="sm"/>
          </a:ln>
          <a:effectLst/>
        </p:spPr>
        <p:txBody>
          <a:bodyPr wrap="none">
            <a:spAutoFit/>
          </a:bodyPr>
          <a:lstStyle/>
          <a:p>
            <a:r>
              <a:rPr lang="en-US" b="0"/>
              <a:t>CMS</a:t>
            </a:r>
          </a:p>
        </p:txBody>
      </p:sp>
      <p:sp>
        <p:nvSpPr>
          <p:cNvPr id="110602" name="Rectangle 10"/>
          <p:cNvSpPr>
            <a:spLocks noChangeArrowheads="1"/>
          </p:cNvSpPr>
          <p:nvPr/>
        </p:nvSpPr>
        <p:spPr bwMode="auto">
          <a:xfrm>
            <a:off x="468313" y="4840288"/>
            <a:ext cx="8280400" cy="1684337"/>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0000"/>
              <a:buFont typeface="Wingdings" pitchFamily="2" charset="2"/>
              <a:buChar char="n"/>
            </a:pPr>
            <a:r>
              <a:rPr lang="en-US" sz="2400" b="0">
                <a:effectLst>
                  <a:outerShdw blurRad="38100" dist="38100" dir="2700000" algn="tl">
                    <a:srgbClr val="000000"/>
                  </a:outerShdw>
                </a:effectLst>
              </a:rPr>
              <a:t>BFPP orbit oscillating with the dispersion function</a:t>
            </a:r>
          </a:p>
          <a:p>
            <a:pPr marL="342900" indent="-342900" eaLnBrk="1" hangingPunct="1">
              <a:lnSpc>
                <a:spcPct val="90000"/>
              </a:lnSpc>
              <a:spcBef>
                <a:spcPct val="20000"/>
              </a:spcBef>
              <a:buClr>
                <a:schemeClr val="hlink"/>
              </a:buClr>
              <a:buSzPct val="60000"/>
              <a:buFont typeface="Wingdings" pitchFamily="2" charset="2"/>
              <a:buChar char="n"/>
            </a:pPr>
            <a:r>
              <a:rPr lang="en-US" sz="2400" b="0">
                <a:effectLst>
                  <a:outerShdw blurRad="38100" dist="38100" dir="2700000" algn="tl">
                    <a:srgbClr val="000000"/>
                  </a:outerShdw>
                </a:effectLst>
              </a:rPr>
              <a:t>Fraction of the beam might be lost further downstream</a:t>
            </a:r>
          </a:p>
          <a:p>
            <a:pPr marL="342900" indent="-342900" eaLnBrk="1" hangingPunct="1">
              <a:lnSpc>
                <a:spcPct val="90000"/>
              </a:lnSpc>
              <a:spcBef>
                <a:spcPct val="20000"/>
              </a:spcBef>
              <a:buClr>
                <a:schemeClr val="hlink"/>
              </a:buClr>
              <a:buSzPct val="60000"/>
              <a:buFont typeface="Wingdings" pitchFamily="2" charset="2"/>
              <a:buChar char="n"/>
            </a:pPr>
            <a:r>
              <a:rPr lang="en-US" sz="2400" b="0">
                <a:effectLst>
                  <a:outerShdw blurRad="38100" dist="38100" dir="2700000" algn="tl">
                    <a:srgbClr val="000000"/>
                  </a:outerShdw>
                </a:effectLst>
              </a:rPr>
              <a:t>Could be used to spread out the heat load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Current outlook</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Expect whole machine to be cold by beginning of June  </a:t>
            </a:r>
          </a:p>
          <a:p>
            <a:pPr lvl="1">
              <a:defRPr/>
            </a:pPr>
            <a:r>
              <a:rPr lang="en-US" dirty="0" smtClean="0"/>
              <a:t>2-3 weeks behind published schedule</a:t>
            </a:r>
          </a:p>
          <a:p>
            <a:pPr lvl="1">
              <a:defRPr/>
            </a:pPr>
            <a:r>
              <a:rPr lang="en-GB" dirty="0" smtClean="0"/>
              <a:t>Technically feasible but “success-oriented”, i.e., sensitive to any major new problem</a:t>
            </a:r>
            <a:endParaRPr lang="en-US" dirty="0" smtClean="0"/>
          </a:p>
          <a:p>
            <a:pPr>
              <a:defRPr/>
            </a:pPr>
            <a:r>
              <a:rPr lang="en-US" dirty="0" smtClean="0"/>
              <a:t>Then start commissioning with proton beams to achieve injection, RF capture, good lifetime on the injection plateau</a:t>
            </a:r>
          </a:p>
          <a:p>
            <a:pPr lvl="1">
              <a:defRPr/>
            </a:pPr>
            <a:r>
              <a:rPr lang="en-US" dirty="0" smtClean="0"/>
              <a:t>Hard to predict time necessary, should not be rushed …</a:t>
            </a:r>
          </a:p>
          <a:p>
            <a:pPr lvl="1">
              <a:defRPr/>
            </a:pPr>
            <a:r>
              <a:rPr lang="en-US" dirty="0" smtClean="0"/>
              <a:t>75 ns bunch spacing (for LHC-b) </a:t>
            </a:r>
            <a:r>
              <a:rPr lang="en-US" dirty="0" err="1" smtClean="0"/>
              <a:t>asap</a:t>
            </a:r>
            <a:endParaRPr lang="en-US" dirty="0" smtClean="0"/>
          </a:p>
          <a:p>
            <a:pPr>
              <a:defRPr/>
            </a:pPr>
            <a:r>
              <a:rPr lang="en-US" dirty="0" smtClean="0"/>
              <a:t>Real luminosity will depend on ability to protect machine</a:t>
            </a:r>
          </a:p>
          <a:p>
            <a:pPr lvl="1">
              <a:defRPr/>
            </a:pPr>
            <a:r>
              <a:rPr lang="en-US" dirty="0" smtClean="0"/>
              <a:t>must gain experience with collimation, etc.</a:t>
            </a:r>
          </a:p>
          <a:p>
            <a:pPr>
              <a:defRPr/>
            </a:pPr>
            <a:endParaRPr lang="en-US" dirty="0" smtClean="0"/>
          </a:p>
          <a:p>
            <a:pPr lvl="1">
              <a:defRPr/>
            </a:pPr>
            <a:endParaRPr lang="en-US" dirty="0" smtClean="0"/>
          </a:p>
          <a:p>
            <a:pPr>
              <a:defRPr/>
            </a:pPr>
            <a:endParaRPr lang="en-US" dirty="0"/>
          </a:p>
        </p:txBody>
      </p:sp>
      <p:sp>
        <p:nvSpPr>
          <p:cNvPr id="17412" name="Date Placeholder 5"/>
          <p:cNvSpPr>
            <a:spLocks noGrp="1"/>
          </p:cNvSpPr>
          <p:nvPr>
            <p:ph type="dt" sz="quarter" idx="10"/>
          </p:nvPr>
        </p:nvSpPr>
        <p:spPr>
          <a:noFill/>
        </p:spPr>
        <p:txBody>
          <a:bodyPr/>
          <a:lstStyle/>
          <a:p>
            <a:r>
              <a:rPr lang="en-US" smtClean="0"/>
              <a:t>J.M. Jowett, Quark Matter 2008, Jaipur, 7 February 2008</a:t>
            </a:r>
            <a:endParaRPr lang="en-GB"/>
          </a:p>
        </p:txBody>
      </p:sp>
      <p:sp>
        <p:nvSpPr>
          <p:cNvPr id="5" name="Slide Number Placeholder 4"/>
          <p:cNvSpPr>
            <a:spLocks noGrp="1"/>
          </p:cNvSpPr>
          <p:nvPr>
            <p:ph type="sldNum" sz="quarter" idx="12"/>
          </p:nvPr>
        </p:nvSpPr>
        <p:spPr/>
        <p:txBody>
          <a:bodyPr/>
          <a:lstStyle/>
          <a:p>
            <a:pPr>
              <a:defRPr/>
            </a:pPr>
            <a:fld id="{FF419886-A263-4573-B6CC-F16670ACABA4}" type="slidenum">
              <a:rPr lang="en-GB" smtClean="0"/>
              <a:pPr>
                <a:defRPr/>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8" name="Rectangle 4"/>
          <p:cNvSpPr>
            <a:spLocks noGrp="1" noChangeArrowheads="1"/>
          </p:cNvSpPr>
          <p:nvPr>
            <p:ph type="title"/>
          </p:nvPr>
        </p:nvSpPr>
        <p:spPr>
          <a:xfrm>
            <a:off x="928688" y="228600"/>
            <a:ext cx="7429500" cy="404813"/>
          </a:xfrm>
        </p:spPr>
        <p:txBody>
          <a:bodyPr/>
          <a:lstStyle/>
          <a:p>
            <a:pPr>
              <a:defRPr/>
            </a:pPr>
            <a:r>
              <a:rPr lang="en-US" dirty="0"/>
              <a:t>Commissioning of sector </a:t>
            </a:r>
            <a:r>
              <a:rPr lang="en-US" dirty="0" smtClean="0"/>
              <a:t>78 (no triplet)</a:t>
            </a:r>
            <a:endParaRPr lang="en-US" dirty="0"/>
          </a:p>
        </p:txBody>
      </p:sp>
      <p:pic>
        <p:nvPicPr>
          <p:cNvPr id="18435" name="Picture 5"/>
          <p:cNvPicPr>
            <a:picLocks noChangeAspect="1" noChangeArrowheads="1"/>
          </p:cNvPicPr>
          <p:nvPr/>
        </p:nvPicPr>
        <p:blipFill>
          <a:blip r:embed="rId3"/>
          <a:srcRect/>
          <a:stretch>
            <a:fillRect/>
          </a:stretch>
        </p:blipFill>
        <p:spPr bwMode="auto">
          <a:xfrm>
            <a:off x="642938" y="928688"/>
            <a:ext cx="7858125" cy="5384800"/>
          </a:xfrm>
          <a:prstGeom prst="rect">
            <a:avLst/>
          </a:prstGeom>
          <a:noFill/>
          <a:ln w="9525">
            <a:solidFill>
              <a:schemeClr val="tx1"/>
            </a:solidFill>
            <a:miter lim="800000"/>
            <a:headEnd/>
            <a:tailEnd/>
          </a:ln>
        </p:spPr>
      </p:pic>
      <p:sp>
        <p:nvSpPr>
          <p:cNvPr id="1327111" name="Text Box 7"/>
          <p:cNvSpPr txBox="1">
            <a:spLocks noChangeArrowheads="1"/>
          </p:cNvSpPr>
          <p:nvPr/>
        </p:nvSpPr>
        <p:spPr bwMode="auto">
          <a:xfrm>
            <a:off x="2819400" y="1447800"/>
            <a:ext cx="3429000" cy="1749425"/>
          </a:xfrm>
          <a:prstGeom prst="rect">
            <a:avLst/>
          </a:prstGeom>
          <a:solidFill>
            <a:schemeClr val="tx2"/>
          </a:solidFill>
          <a:ln w="12700" algn="ctr">
            <a:solidFill>
              <a:schemeClr val="bg1"/>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defRPr/>
            </a:pPr>
            <a:r>
              <a:rPr lang="en-US" sz="1200" b="1">
                <a:solidFill>
                  <a:schemeClr val="bg1"/>
                </a:solidFill>
              </a:rPr>
              <a:t>From RT to 80K precooling with LN2. 1200 tons of LN2 (64 trucks of 20 tons). Three weeks for the first sector</a:t>
            </a:r>
          </a:p>
          <a:p>
            <a:pPr>
              <a:defRPr/>
            </a:pPr>
            <a:r>
              <a:rPr lang="en-US" sz="1200" b="1">
                <a:solidFill>
                  <a:schemeClr val="bg1"/>
                </a:solidFill>
              </a:rPr>
              <a:t>From 80K to 4.2K. Cooldown with refrigerator. Three weeks for the first sector. 4700 tons of material to be cooled</a:t>
            </a:r>
          </a:p>
          <a:p>
            <a:pPr>
              <a:defRPr/>
            </a:pPr>
            <a:r>
              <a:rPr lang="en-US" sz="1200" b="1">
                <a:solidFill>
                  <a:schemeClr val="bg1"/>
                </a:solidFill>
              </a:rPr>
              <a:t>From 4.2K to 1.9K. Cold compressors at 15 mbar. Four days for the first sector</a:t>
            </a:r>
          </a:p>
        </p:txBody>
      </p:sp>
      <p:sp>
        <p:nvSpPr>
          <p:cNvPr id="18437" name="Date Placeholder 6"/>
          <p:cNvSpPr>
            <a:spLocks noGrp="1"/>
          </p:cNvSpPr>
          <p:nvPr>
            <p:ph type="dt" sz="quarter" idx="10"/>
          </p:nvPr>
        </p:nvSpPr>
        <p:spPr>
          <a:noFill/>
        </p:spPr>
        <p:txBody>
          <a:bodyPr/>
          <a:lstStyle/>
          <a:p>
            <a:r>
              <a:rPr lang="en-US" smtClean="0"/>
              <a:t>J.M. Jowett, Quark Matter 2008, Jaipur, 7 February 2008</a:t>
            </a:r>
            <a:endParaRPr lang="en-GB"/>
          </a:p>
        </p:txBody>
      </p:sp>
      <p:sp>
        <p:nvSpPr>
          <p:cNvPr id="6" name="Slide Number Placeholder 5"/>
          <p:cNvSpPr>
            <a:spLocks noGrp="1"/>
          </p:cNvSpPr>
          <p:nvPr>
            <p:ph type="sldNum" sz="quarter" idx="12"/>
          </p:nvPr>
        </p:nvSpPr>
        <p:spPr/>
        <p:txBody>
          <a:bodyPr/>
          <a:lstStyle/>
          <a:p>
            <a:pPr>
              <a:defRPr/>
            </a:pPr>
            <a:fld id="{2F4C414A-B542-4C40-8171-4301CD3581F1}" type="slidenum">
              <a:rPr lang="en-GB" smtClean="0"/>
              <a:pPr>
                <a:defRPr/>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457200"/>
          <a:ext cx="8945563" cy="5853113"/>
        </p:xfrm>
        <a:graphic>
          <a:graphicData uri="http://schemas.openxmlformats.org/presentationml/2006/ole">
            <p:oleObj spid="_x0000_s3074" name="Drawing" r:id="rId4" imgW="11520000" imgH="7106400" progId="">
              <p:embed/>
            </p:oleObj>
          </a:graphicData>
        </a:graphic>
      </p:graphicFrame>
      <p:sp>
        <p:nvSpPr>
          <p:cNvPr id="3075" name="Text Box 3"/>
          <p:cNvSpPr txBox="1">
            <a:spLocks noChangeArrowheads="1"/>
          </p:cNvSpPr>
          <p:nvPr/>
        </p:nvSpPr>
        <p:spPr bwMode="auto">
          <a:xfrm>
            <a:off x="1143000" y="352425"/>
            <a:ext cx="5410200" cy="566738"/>
          </a:xfrm>
          <a:prstGeom prst="rect">
            <a:avLst/>
          </a:prstGeom>
          <a:solidFill>
            <a:schemeClr val="bg1"/>
          </a:solidFill>
          <a:ln w="38100">
            <a:noFill/>
            <a:miter lim="800000"/>
            <a:headEnd/>
            <a:tailEnd/>
          </a:ln>
        </p:spPr>
        <p:txBody>
          <a:bodyPr tIns="182880" bIns="137160">
            <a:spAutoFit/>
          </a:bodyPr>
          <a:lstStyle/>
          <a:p>
            <a:pPr algn="r">
              <a:lnSpc>
                <a:spcPct val="90000"/>
              </a:lnSpc>
              <a:spcBef>
                <a:spcPct val="40000"/>
              </a:spcBef>
            </a:pPr>
            <a:r>
              <a:rPr lang="en-US">
                <a:solidFill>
                  <a:srgbClr val="000099"/>
                </a:solidFill>
              </a:rPr>
              <a:t>23.10.2004, 13:39 </a:t>
            </a:r>
            <a:r>
              <a:rPr lang="en-US">
                <a:solidFill>
                  <a:srgbClr val="000099"/>
                </a:solidFill>
                <a:sym typeface="Wingdings" pitchFamily="2" charset="2"/>
              </a:rPr>
              <a:t></a:t>
            </a:r>
            <a:r>
              <a:rPr lang="en-US">
                <a:solidFill>
                  <a:srgbClr val="000099"/>
                </a:solidFill>
              </a:rPr>
              <a:t> first beam at end of TI 8</a:t>
            </a:r>
            <a:endParaRPr lang="en-US">
              <a:solidFill>
                <a:srgbClr val="000099"/>
              </a:solidFill>
              <a:latin typeface="Helvetica"/>
            </a:endParaRPr>
          </a:p>
        </p:txBody>
      </p:sp>
      <p:sp>
        <p:nvSpPr>
          <p:cNvPr id="3076" name="Text Box 4"/>
          <p:cNvSpPr txBox="1">
            <a:spLocks noChangeArrowheads="1"/>
          </p:cNvSpPr>
          <p:nvPr/>
        </p:nvSpPr>
        <p:spPr bwMode="auto">
          <a:xfrm>
            <a:off x="4833938" y="1211263"/>
            <a:ext cx="1673225" cy="825500"/>
          </a:xfrm>
          <a:prstGeom prst="rect">
            <a:avLst/>
          </a:prstGeom>
          <a:noFill/>
          <a:ln w="9525">
            <a:noFill/>
            <a:miter lim="800000"/>
            <a:headEnd/>
            <a:tailEnd/>
          </a:ln>
        </p:spPr>
        <p:txBody>
          <a:bodyPr>
            <a:spAutoFit/>
          </a:bodyPr>
          <a:lstStyle/>
          <a:p>
            <a:pPr algn="ctr"/>
            <a:r>
              <a:rPr lang="en-US" sz="1600" b="1">
                <a:solidFill>
                  <a:srgbClr val="33CC33"/>
                </a:solidFill>
                <a:latin typeface="Helvetica"/>
              </a:rPr>
              <a:t>TI 8 beam tests</a:t>
            </a:r>
            <a:r>
              <a:rPr lang="en-US" sz="1600" b="1">
                <a:solidFill>
                  <a:srgbClr val="FF0000"/>
                </a:solidFill>
                <a:latin typeface="Helvetica"/>
              </a:rPr>
              <a:t> </a:t>
            </a:r>
            <a:r>
              <a:rPr lang="en-US" sz="1600" b="1">
                <a:solidFill>
                  <a:srgbClr val="33CC33"/>
                </a:solidFill>
                <a:latin typeface="Helvetica"/>
              </a:rPr>
              <a:t>23./24.10.04  6./7.11.04</a:t>
            </a:r>
            <a:endParaRPr lang="en-US" sz="2400">
              <a:solidFill>
                <a:schemeClr val="hlink"/>
              </a:solidFill>
              <a:latin typeface="Times New Roman" pitchFamily="18" charset="0"/>
            </a:endParaRPr>
          </a:p>
        </p:txBody>
      </p:sp>
      <p:sp>
        <p:nvSpPr>
          <p:cNvPr id="3077" name="Text Box 5"/>
          <p:cNvSpPr txBox="1">
            <a:spLocks noChangeArrowheads="1"/>
          </p:cNvSpPr>
          <p:nvPr/>
        </p:nvSpPr>
        <p:spPr bwMode="auto">
          <a:xfrm>
            <a:off x="2505075" y="5473700"/>
            <a:ext cx="762000" cy="396875"/>
          </a:xfrm>
          <a:prstGeom prst="rect">
            <a:avLst/>
          </a:prstGeom>
          <a:noFill/>
          <a:ln w="9525">
            <a:noFill/>
            <a:miter lim="800000"/>
            <a:headEnd/>
            <a:tailEnd/>
          </a:ln>
        </p:spPr>
        <p:txBody>
          <a:bodyPr>
            <a:spAutoFit/>
          </a:bodyPr>
          <a:lstStyle/>
          <a:p>
            <a:r>
              <a:rPr lang="en-US" b="1">
                <a:solidFill>
                  <a:srgbClr val="FF3300"/>
                </a:solidFill>
                <a:latin typeface="Helvetica"/>
              </a:rPr>
              <a:t>TI 2</a:t>
            </a:r>
            <a:endParaRPr lang="en-US" sz="2400">
              <a:latin typeface="Times New Roman" pitchFamily="18" charset="0"/>
            </a:endParaRPr>
          </a:p>
        </p:txBody>
      </p:sp>
      <p:sp>
        <p:nvSpPr>
          <p:cNvPr id="3078" name="Text Box 6"/>
          <p:cNvSpPr txBox="1">
            <a:spLocks noChangeArrowheads="1"/>
          </p:cNvSpPr>
          <p:nvPr/>
        </p:nvSpPr>
        <p:spPr bwMode="auto">
          <a:xfrm>
            <a:off x="6611938" y="2597150"/>
            <a:ext cx="762000" cy="396875"/>
          </a:xfrm>
          <a:prstGeom prst="rect">
            <a:avLst/>
          </a:prstGeom>
          <a:noFill/>
          <a:ln w="9525">
            <a:noFill/>
            <a:miter lim="800000"/>
            <a:headEnd/>
            <a:tailEnd/>
          </a:ln>
        </p:spPr>
        <p:txBody>
          <a:bodyPr>
            <a:spAutoFit/>
          </a:bodyPr>
          <a:lstStyle/>
          <a:p>
            <a:r>
              <a:rPr lang="en-US" b="1">
                <a:solidFill>
                  <a:srgbClr val="FF3300"/>
                </a:solidFill>
                <a:latin typeface="Helvetica"/>
              </a:rPr>
              <a:t>TI 8</a:t>
            </a:r>
            <a:endParaRPr lang="en-US" sz="2400">
              <a:latin typeface="Times New Roman" pitchFamily="18" charset="0"/>
            </a:endParaRPr>
          </a:p>
        </p:txBody>
      </p:sp>
      <p:sp>
        <p:nvSpPr>
          <p:cNvPr id="3079" name="Text Box 7"/>
          <p:cNvSpPr txBox="1">
            <a:spLocks noChangeArrowheads="1"/>
          </p:cNvSpPr>
          <p:nvPr/>
        </p:nvSpPr>
        <p:spPr bwMode="auto">
          <a:xfrm>
            <a:off x="4267200" y="2438400"/>
            <a:ext cx="1335088" cy="825500"/>
          </a:xfrm>
          <a:prstGeom prst="rect">
            <a:avLst/>
          </a:prstGeom>
          <a:noFill/>
          <a:ln w="9525">
            <a:noFill/>
            <a:miter lim="800000"/>
            <a:headEnd/>
            <a:tailEnd/>
          </a:ln>
        </p:spPr>
        <p:txBody>
          <a:bodyPr>
            <a:spAutoFit/>
          </a:bodyPr>
          <a:lstStyle/>
          <a:p>
            <a:pPr algn="ctr"/>
            <a:r>
              <a:rPr lang="en-US" sz="1600" b="1">
                <a:solidFill>
                  <a:srgbClr val="33CC33"/>
                </a:solidFill>
                <a:latin typeface="Helvetica"/>
              </a:rPr>
              <a:t>TT40   beam tests  8.9.03</a:t>
            </a:r>
            <a:endParaRPr lang="en-US" sz="2400">
              <a:solidFill>
                <a:srgbClr val="33CC33"/>
              </a:solidFill>
              <a:latin typeface="Times New Roman" pitchFamily="18" charset="0"/>
            </a:endParaRPr>
          </a:p>
        </p:txBody>
      </p:sp>
      <p:sp>
        <p:nvSpPr>
          <p:cNvPr id="3080" name="Line 8"/>
          <p:cNvSpPr>
            <a:spLocks noChangeShapeType="1"/>
          </p:cNvSpPr>
          <p:nvPr/>
        </p:nvSpPr>
        <p:spPr bwMode="auto">
          <a:xfrm>
            <a:off x="8362950" y="1762125"/>
            <a:ext cx="228600" cy="76200"/>
          </a:xfrm>
          <a:prstGeom prst="line">
            <a:avLst/>
          </a:prstGeom>
          <a:noFill/>
          <a:ln w="63500">
            <a:solidFill>
              <a:srgbClr val="00FF00"/>
            </a:solidFill>
            <a:round/>
            <a:headEnd/>
            <a:tailEnd/>
          </a:ln>
        </p:spPr>
        <p:txBody>
          <a:bodyPr/>
          <a:lstStyle/>
          <a:p>
            <a:endParaRPr lang="en-US"/>
          </a:p>
        </p:txBody>
      </p:sp>
      <p:sp>
        <p:nvSpPr>
          <p:cNvPr id="3081" name="Line 9"/>
          <p:cNvSpPr>
            <a:spLocks noChangeShapeType="1"/>
          </p:cNvSpPr>
          <p:nvPr/>
        </p:nvSpPr>
        <p:spPr bwMode="auto">
          <a:xfrm flipH="1">
            <a:off x="5821363" y="2493963"/>
            <a:ext cx="76200" cy="152400"/>
          </a:xfrm>
          <a:prstGeom prst="line">
            <a:avLst/>
          </a:prstGeom>
          <a:noFill/>
          <a:ln w="63500">
            <a:solidFill>
              <a:srgbClr val="00FF00"/>
            </a:solidFill>
            <a:round/>
            <a:headEnd/>
            <a:tailEnd/>
          </a:ln>
        </p:spPr>
        <p:txBody>
          <a:bodyPr/>
          <a:lstStyle/>
          <a:p>
            <a:endParaRPr lang="en-US"/>
          </a:p>
        </p:txBody>
      </p:sp>
      <p:sp>
        <p:nvSpPr>
          <p:cNvPr id="3082" name="Text Box 10"/>
          <p:cNvSpPr txBox="1">
            <a:spLocks noChangeArrowheads="1"/>
          </p:cNvSpPr>
          <p:nvPr/>
        </p:nvSpPr>
        <p:spPr bwMode="auto">
          <a:xfrm>
            <a:off x="3705225" y="3378200"/>
            <a:ext cx="1143000" cy="457200"/>
          </a:xfrm>
          <a:prstGeom prst="rect">
            <a:avLst/>
          </a:prstGeom>
          <a:noFill/>
          <a:ln w="9525">
            <a:noFill/>
            <a:miter lim="800000"/>
            <a:headEnd/>
            <a:tailEnd/>
          </a:ln>
        </p:spPr>
        <p:txBody>
          <a:bodyPr>
            <a:spAutoFit/>
          </a:bodyPr>
          <a:lstStyle/>
          <a:p>
            <a:pPr algn="ctr"/>
            <a:r>
              <a:rPr lang="en-US" sz="2400" b="1">
                <a:solidFill>
                  <a:schemeClr val="accent2"/>
                </a:solidFill>
                <a:latin typeface="Helvetica"/>
              </a:rPr>
              <a:t>SPS</a:t>
            </a:r>
          </a:p>
        </p:txBody>
      </p:sp>
      <p:sp>
        <p:nvSpPr>
          <p:cNvPr id="3083" name="Text Box 11"/>
          <p:cNvSpPr txBox="1">
            <a:spLocks noChangeArrowheads="1"/>
          </p:cNvSpPr>
          <p:nvPr/>
        </p:nvSpPr>
        <p:spPr bwMode="auto">
          <a:xfrm>
            <a:off x="7219950" y="3400425"/>
            <a:ext cx="1143000" cy="457200"/>
          </a:xfrm>
          <a:prstGeom prst="rect">
            <a:avLst/>
          </a:prstGeom>
          <a:noFill/>
          <a:ln w="9525">
            <a:noFill/>
            <a:miter lim="800000"/>
            <a:headEnd/>
            <a:tailEnd/>
          </a:ln>
        </p:spPr>
        <p:txBody>
          <a:bodyPr>
            <a:spAutoFit/>
          </a:bodyPr>
          <a:lstStyle/>
          <a:p>
            <a:pPr algn="ctr"/>
            <a:r>
              <a:rPr lang="en-US" sz="2400" b="1">
                <a:solidFill>
                  <a:schemeClr val="accent2"/>
                </a:solidFill>
                <a:latin typeface="Helvetica"/>
              </a:rPr>
              <a:t>LHC</a:t>
            </a:r>
          </a:p>
        </p:txBody>
      </p:sp>
      <p:sp>
        <p:nvSpPr>
          <p:cNvPr id="3084" name="Line 12"/>
          <p:cNvSpPr>
            <a:spLocks noChangeShapeType="1"/>
          </p:cNvSpPr>
          <p:nvPr/>
        </p:nvSpPr>
        <p:spPr bwMode="auto">
          <a:xfrm>
            <a:off x="7850188" y="1566863"/>
            <a:ext cx="520700" cy="193675"/>
          </a:xfrm>
          <a:prstGeom prst="line">
            <a:avLst/>
          </a:prstGeom>
          <a:noFill/>
          <a:ln w="63500">
            <a:solidFill>
              <a:srgbClr val="33CC33"/>
            </a:solidFill>
            <a:round/>
            <a:headEnd/>
            <a:tailEnd type="triangle" w="med" len="med"/>
          </a:ln>
        </p:spPr>
        <p:txBody>
          <a:bodyPr/>
          <a:lstStyle/>
          <a:p>
            <a:endParaRPr lang="en-US"/>
          </a:p>
        </p:txBody>
      </p:sp>
      <p:pic>
        <p:nvPicPr>
          <p:cNvPr id="3085" name="Picture 13"/>
          <p:cNvPicPr>
            <a:picLocks noChangeAspect="1" noChangeArrowheads="1"/>
          </p:cNvPicPr>
          <p:nvPr/>
        </p:nvPicPr>
        <p:blipFill>
          <a:blip r:embed="rId5"/>
          <a:srcRect l="19197" t="28346" r="685" b="29260"/>
          <a:stretch>
            <a:fillRect/>
          </a:stretch>
        </p:blipFill>
        <p:spPr bwMode="auto">
          <a:xfrm>
            <a:off x="6600825" y="628650"/>
            <a:ext cx="1171575" cy="996950"/>
          </a:xfrm>
          <a:prstGeom prst="rect">
            <a:avLst/>
          </a:prstGeom>
          <a:noFill/>
          <a:ln w="63500">
            <a:solidFill>
              <a:srgbClr val="FFFF00"/>
            </a:solidFill>
            <a:miter lim="800000"/>
            <a:headEnd/>
            <a:tailEnd/>
          </a:ln>
        </p:spPr>
      </p:pic>
      <p:sp>
        <p:nvSpPr>
          <p:cNvPr id="3086" name="Oval 14"/>
          <p:cNvSpPr>
            <a:spLocks noChangeArrowheads="1"/>
          </p:cNvSpPr>
          <p:nvPr/>
        </p:nvSpPr>
        <p:spPr bwMode="auto">
          <a:xfrm rot="-600000">
            <a:off x="2943225" y="5800725"/>
            <a:ext cx="150813" cy="93663"/>
          </a:xfrm>
          <a:prstGeom prst="ellipse">
            <a:avLst/>
          </a:prstGeom>
          <a:solidFill>
            <a:srgbClr val="FF0000"/>
          </a:solidFill>
          <a:ln w="9525">
            <a:noFill/>
            <a:round/>
            <a:headEnd/>
            <a:tailEnd/>
          </a:ln>
        </p:spPr>
        <p:txBody>
          <a:bodyPr wrap="none" anchor="ctr"/>
          <a:lstStyle/>
          <a:p>
            <a:endParaRPr lang="en-US"/>
          </a:p>
        </p:txBody>
      </p:sp>
      <p:sp>
        <p:nvSpPr>
          <p:cNvPr id="3087" name="Line 15"/>
          <p:cNvSpPr>
            <a:spLocks noChangeShapeType="1"/>
          </p:cNvSpPr>
          <p:nvPr/>
        </p:nvSpPr>
        <p:spPr bwMode="auto">
          <a:xfrm rot="480000">
            <a:off x="3295650" y="5686425"/>
            <a:ext cx="95250" cy="209550"/>
          </a:xfrm>
          <a:prstGeom prst="line">
            <a:avLst/>
          </a:prstGeom>
          <a:noFill/>
          <a:ln w="63500">
            <a:solidFill>
              <a:srgbClr val="00FF00"/>
            </a:solidFill>
            <a:round/>
            <a:headEnd/>
            <a:tailEnd/>
          </a:ln>
        </p:spPr>
        <p:txBody>
          <a:bodyPr/>
          <a:lstStyle/>
          <a:p>
            <a:endParaRPr lang="en-US"/>
          </a:p>
        </p:txBody>
      </p:sp>
      <p:sp>
        <p:nvSpPr>
          <p:cNvPr id="3088" name="Text Box 16"/>
          <p:cNvSpPr txBox="1">
            <a:spLocks noChangeArrowheads="1"/>
          </p:cNvSpPr>
          <p:nvPr/>
        </p:nvSpPr>
        <p:spPr bwMode="auto">
          <a:xfrm>
            <a:off x="161925" y="4283075"/>
            <a:ext cx="762000" cy="396875"/>
          </a:xfrm>
          <a:prstGeom prst="rect">
            <a:avLst/>
          </a:prstGeom>
          <a:noFill/>
          <a:ln w="9525">
            <a:noFill/>
            <a:miter lim="800000"/>
            <a:headEnd/>
            <a:tailEnd/>
          </a:ln>
        </p:spPr>
        <p:txBody>
          <a:bodyPr>
            <a:spAutoFit/>
          </a:bodyPr>
          <a:lstStyle/>
          <a:p>
            <a:r>
              <a:rPr lang="en-US" b="1">
                <a:solidFill>
                  <a:srgbClr val="000099"/>
                </a:solidFill>
                <a:latin typeface="Helvetica"/>
              </a:rPr>
              <a:t>IR2</a:t>
            </a:r>
            <a:endParaRPr lang="en-US" sz="2400">
              <a:solidFill>
                <a:srgbClr val="000099"/>
              </a:solidFill>
              <a:latin typeface="Times New Roman" pitchFamily="18" charset="0"/>
            </a:endParaRPr>
          </a:p>
        </p:txBody>
      </p:sp>
      <p:sp>
        <p:nvSpPr>
          <p:cNvPr id="3089" name="Text Box 17"/>
          <p:cNvSpPr txBox="1">
            <a:spLocks noChangeArrowheads="1"/>
          </p:cNvSpPr>
          <p:nvPr/>
        </p:nvSpPr>
        <p:spPr bwMode="auto">
          <a:xfrm>
            <a:off x="7896225" y="844550"/>
            <a:ext cx="762000" cy="396875"/>
          </a:xfrm>
          <a:prstGeom prst="rect">
            <a:avLst/>
          </a:prstGeom>
          <a:noFill/>
          <a:ln w="9525">
            <a:noFill/>
            <a:miter lim="800000"/>
            <a:headEnd/>
            <a:tailEnd/>
          </a:ln>
        </p:spPr>
        <p:txBody>
          <a:bodyPr>
            <a:spAutoFit/>
          </a:bodyPr>
          <a:lstStyle/>
          <a:p>
            <a:r>
              <a:rPr lang="en-US" b="1">
                <a:solidFill>
                  <a:srgbClr val="000099"/>
                </a:solidFill>
                <a:latin typeface="Helvetica"/>
              </a:rPr>
              <a:t>IR8</a:t>
            </a:r>
            <a:endParaRPr lang="en-US" sz="2400">
              <a:solidFill>
                <a:srgbClr val="000099"/>
              </a:solidFill>
              <a:latin typeface="Times New Roman" pitchFamily="18" charset="0"/>
            </a:endParaRPr>
          </a:p>
        </p:txBody>
      </p:sp>
      <p:sp>
        <p:nvSpPr>
          <p:cNvPr id="3090" name="Oval 18"/>
          <p:cNvSpPr>
            <a:spLocks noChangeArrowheads="1"/>
          </p:cNvSpPr>
          <p:nvPr/>
        </p:nvSpPr>
        <p:spPr bwMode="auto">
          <a:xfrm>
            <a:off x="8334375" y="1104900"/>
            <a:ext cx="609600" cy="647700"/>
          </a:xfrm>
          <a:prstGeom prst="ellipse">
            <a:avLst/>
          </a:prstGeom>
          <a:noFill/>
          <a:ln w="63500">
            <a:solidFill>
              <a:srgbClr val="FF0000"/>
            </a:solidFill>
            <a:round/>
            <a:headEnd/>
            <a:tailEnd/>
          </a:ln>
        </p:spPr>
        <p:txBody>
          <a:bodyPr wrap="none" anchor="ctr"/>
          <a:lstStyle/>
          <a:p>
            <a:endParaRPr lang="en-US"/>
          </a:p>
        </p:txBody>
      </p:sp>
      <p:sp>
        <p:nvSpPr>
          <p:cNvPr id="3091" name="AutoShape 19"/>
          <p:cNvSpPr>
            <a:spLocks noChangeArrowheads="1"/>
          </p:cNvSpPr>
          <p:nvPr/>
        </p:nvSpPr>
        <p:spPr bwMode="auto">
          <a:xfrm rot="10800000" flipH="1" flipV="1">
            <a:off x="5029200" y="5867400"/>
            <a:ext cx="3352800" cy="609600"/>
          </a:xfrm>
          <a:prstGeom prst="wedgeRectCallout">
            <a:avLst>
              <a:gd name="adj1" fmla="val -99148"/>
              <a:gd name="adj2" fmla="val -60417"/>
            </a:avLst>
          </a:prstGeom>
          <a:noFill/>
          <a:ln w="9525">
            <a:solidFill>
              <a:schemeClr val="tx1"/>
            </a:solidFill>
            <a:miter lim="800000"/>
            <a:headEnd/>
            <a:tailEnd/>
          </a:ln>
        </p:spPr>
        <p:txBody>
          <a:bodyPr/>
          <a:lstStyle/>
          <a:p>
            <a:pPr algn="ctr"/>
            <a:r>
              <a:rPr lang="en-US" sz="1600"/>
              <a:t>TI 2 upstream part installed and HW commissioned by 2005.</a:t>
            </a:r>
          </a:p>
        </p:txBody>
      </p:sp>
      <p:sp>
        <p:nvSpPr>
          <p:cNvPr id="3092" name="Text Box 20"/>
          <p:cNvSpPr txBox="1">
            <a:spLocks noChangeArrowheads="1"/>
          </p:cNvSpPr>
          <p:nvPr/>
        </p:nvSpPr>
        <p:spPr bwMode="auto">
          <a:xfrm>
            <a:off x="1090613" y="104775"/>
            <a:ext cx="6894512" cy="461963"/>
          </a:xfrm>
          <a:prstGeom prst="rect">
            <a:avLst/>
          </a:prstGeom>
          <a:noFill/>
          <a:ln w="9525" algn="ctr">
            <a:noFill/>
            <a:miter lim="800000"/>
            <a:headEnd/>
            <a:tailEnd/>
          </a:ln>
        </p:spPr>
        <p:txBody>
          <a:bodyPr>
            <a:spAutoFit/>
          </a:bodyPr>
          <a:lstStyle/>
          <a:p>
            <a:pPr algn="ctr"/>
            <a:r>
              <a:rPr lang="en-US" sz="2400" b="1">
                <a:solidFill>
                  <a:srgbClr val="003399"/>
                </a:solidFill>
                <a:cs typeface="Arial" pitchFamily="34" charset="0"/>
              </a:rPr>
              <a:t>LHC proton injection - overview</a:t>
            </a:r>
          </a:p>
        </p:txBody>
      </p:sp>
      <p:sp>
        <p:nvSpPr>
          <p:cNvPr id="3093" name="Text Box 21"/>
          <p:cNvSpPr txBox="1">
            <a:spLocks noChangeArrowheads="1"/>
          </p:cNvSpPr>
          <p:nvPr/>
        </p:nvSpPr>
        <p:spPr bwMode="auto">
          <a:xfrm>
            <a:off x="152400" y="1066800"/>
            <a:ext cx="3943350" cy="1069975"/>
          </a:xfrm>
          <a:prstGeom prst="rect">
            <a:avLst/>
          </a:prstGeom>
          <a:noFill/>
          <a:ln w="9525">
            <a:noFill/>
            <a:miter lim="800000"/>
            <a:headEnd/>
            <a:tailEnd/>
          </a:ln>
        </p:spPr>
        <p:txBody>
          <a:bodyPr>
            <a:spAutoFit/>
          </a:bodyPr>
          <a:lstStyle/>
          <a:p>
            <a:pPr>
              <a:buFontTx/>
              <a:buChar char="•"/>
            </a:pPr>
            <a:r>
              <a:rPr lang="en-US" sz="1600" b="1">
                <a:solidFill>
                  <a:srgbClr val="FF0000"/>
                </a:solidFill>
                <a:latin typeface="Helvetica"/>
              </a:rPr>
              <a:t>  combined length 5.6 km</a:t>
            </a:r>
          </a:p>
          <a:p>
            <a:pPr>
              <a:buFontTx/>
              <a:buChar char="•"/>
            </a:pPr>
            <a:r>
              <a:rPr lang="en-US" sz="1600" b="1">
                <a:solidFill>
                  <a:srgbClr val="FF0000"/>
                </a:solidFill>
                <a:latin typeface="Helvetica"/>
              </a:rPr>
              <a:t>  over 700 magnets</a:t>
            </a:r>
          </a:p>
          <a:p>
            <a:pPr>
              <a:buFontTx/>
              <a:buChar char="•"/>
            </a:pPr>
            <a:r>
              <a:rPr lang="en-US" sz="1600" b="1">
                <a:solidFill>
                  <a:srgbClr val="FF0000"/>
                </a:solidFill>
                <a:latin typeface="Helvetica"/>
              </a:rPr>
              <a:t>  ca. 2/3 of SPS</a:t>
            </a:r>
            <a:endParaRPr lang="en-US" sz="2400">
              <a:latin typeface="Times New Roman" pitchFamily="18" charset="0"/>
            </a:endParaRPr>
          </a:p>
        </p:txBody>
      </p:sp>
      <p:sp>
        <p:nvSpPr>
          <p:cNvPr id="3094" name="Text Box 22"/>
          <p:cNvSpPr txBox="1">
            <a:spLocks noChangeArrowheads="1"/>
          </p:cNvSpPr>
          <p:nvPr/>
        </p:nvSpPr>
        <p:spPr bwMode="auto">
          <a:xfrm>
            <a:off x="152400" y="5791200"/>
            <a:ext cx="1673225" cy="581025"/>
          </a:xfrm>
          <a:prstGeom prst="rect">
            <a:avLst/>
          </a:prstGeom>
          <a:noFill/>
          <a:ln w="9525">
            <a:noFill/>
            <a:miter lim="800000"/>
            <a:headEnd/>
            <a:tailEnd/>
          </a:ln>
        </p:spPr>
        <p:txBody>
          <a:bodyPr>
            <a:spAutoFit/>
          </a:bodyPr>
          <a:lstStyle/>
          <a:p>
            <a:pPr algn="ctr"/>
            <a:r>
              <a:rPr lang="en-US" sz="1600" b="1">
                <a:solidFill>
                  <a:srgbClr val="33CC33"/>
                </a:solidFill>
                <a:latin typeface="Helvetica"/>
              </a:rPr>
              <a:t>TI 2 beam test</a:t>
            </a:r>
            <a:r>
              <a:rPr lang="en-US" sz="1600" b="1">
                <a:solidFill>
                  <a:srgbClr val="FF0000"/>
                </a:solidFill>
                <a:latin typeface="Helvetica"/>
              </a:rPr>
              <a:t> </a:t>
            </a:r>
            <a:r>
              <a:rPr lang="en-US" sz="1600" b="1">
                <a:solidFill>
                  <a:srgbClr val="33CC33"/>
                </a:solidFill>
                <a:latin typeface="Helvetica"/>
              </a:rPr>
              <a:t>28./29.10.07</a:t>
            </a:r>
            <a:endParaRPr lang="en-US" sz="2400">
              <a:solidFill>
                <a:schemeClr val="hlink"/>
              </a:solidFill>
              <a:latin typeface="Times New Roman" pitchFamily="18" charset="0"/>
            </a:endParaRPr>
          </a:p>
        </p:txBody>
      </p:sp>
      <p:sp>
        <p:nvSpPr>
          <p:cNvPr id="3095" name="Line 23"/>
          <p:cNvSpPr>
            <a:spLocks noChangeShapeType="1"/>
          </p:cNvSpPr>
          <p:nvPr/>
        </p:nvSpPr>
        <p:spPr bwMode="auto">
          <a:xfrm rot="480000" flipH="1">
            <a:off x="990600" y="5105400"/>
            <a:ext cx="76200" cy="228600"/>
          </a:xfrm>
          <a:prstGeom prst="line">
            <a:avLst/>
          </a:prstGeom>
          <a:noFill/>
          <a:ln w="63500">
            <a:solidFill>
              <a:srgbClr val="00FF00"/>
            </a:solidFill>
            <a:round/>
            <a:headEnd/>
            <a:tailEnd/>
          </a:ln>
        </p:spPr>
        <p:txBody>
          <a:bodyPr/>
          <a:lstStyle/>
          <a:p>
            <a:endParaRPr lang="en-US"/>
          </a:p>
        </p:txBody>
      </p:sp>
      <p:sp>
        <p:nvSpPr>
          <p:cNvPr id="3096" name="Line 24"/>
          <p:cNvSpPr>
            <a:spLocks noChangeShapeType="1"/>
          </p:cNvSpPr>
          <p:nvPr/>
        </p:nvSpPr>
        <p:spPr bwMode="auto">
          <a:xfrm flipV="1">
            <a:off x="838200" y="5334000"/>
            <a:ext cx="152400" cy="381000"/>
          </a:xfrm>
          <a:prstGeom prst="line">
            <a:avLst/>
          </a:prstGeom>
          <a:noFill/>
          <a:ln w="63500">
            <a:solidFill>
              <a:srgbClr val="33CC33"/>
            </a:solidFill>
            <a:round/>
            <a:headEnd/>
            <a:tailEnd type="triangle" w="med" len="med"/>
          </a:ln>
        </p:spPr>
        <p:txBody>
          <a:bodyPr/>
          <a:lstStyle/>
          <a:p>
            <a:endParaRPr lang="en-US"/>
          </a:p>
        </p:txBody>
      </p:sp>
      <p:sp>
        <p:nvSpPr>
          <p:cNvPr id="3097" name="Text Box 25"/>
          <p:cNvSpPr txBox="1">
            <a:spLocks noChangeArrowheads="1"/>
          </p:cNvSpPr>
          <p:nvPr/>
        </p:nvSpPr>
        <p:spPr bwMode="auto">
          <a:xfrm>
            <a:off x="2667000" y="5867400"/>
            <a:ext cx="838200" cy="336550"/>
          </a:xfrm>
          <a:prstGeom prst="rect">
            <a:avLst/>
          </a:prstGeom>
          <a:noFill/>
          <a:ln w="9525">
            <a:noFill/>
            <a:miter lim="800000"/>
            <a:headEnd/>
            <a:tailEnd/>
          </a:ln>
        </p:spPr>
        <p:txBody>
          <a:bodyPr>
            <a:spAutoFit/>
          </a:bodyPr>
          <a:lstStyle/>
          <a:p>
            <a:pPr algn="ctr"/>
            <a:r>
              <a:rPr lang="en-US" sz="1600"/>
              <a:t>PMI2</a:t>
            </a:r>
          </a:p>
        </p:txBody>
      </p:sp>
      <p:sp>
        <p:nvSpPr>
          <p:cNvPr id="3098" name="Line 26"/>
          <p:cNvSpPr>
            <a:spLocks noChangeShapeType="1"/>
          </p:cNvSpPr>
          <p:nvPr/>
        </p:nvSpPr>
        <p:spPr bwMode="auto">
          <a:xfrm>
            <a:off x="1905000" y="4343400"/>
            <a:ext cx="228600" cy="1295400"/>
          </a:xfrm>
          <a:prstGeom prst="line">
            <a:avLst/>
          </a:prstGeom>
          <a:noFill/>
          <a:ln w="63500">
            <a:solidFill>
              <a:srgbClr val="33CC33"/>
            </a:solidFill>
            <a:round/>
            <a:headEnd/>
            <a:tailEnd type="triangle" w="med" len="med"/>
          </a:ln>
        </p:spPr>
        <p:txBody>
          <a:bodyPr/>
          <a:lstStyle/>
          <a:p>
            <a:endParaRPr lang="en-US"/>
          </a:p>
        </p:txBody>
      </p:sp>
      <p:sp>
        <p:nvSpPr>
          <p:cNvPr id="3099" name="Text Box 27"/>
          <p:cNvSpPr txBox="1">
            <a:spLocks noChangeArrowheads="1"/>
          </p:cNvSpPr>
          <p:nvPr/>
        </p:nvSpPr>
        <p:spPr bwMode="auto">
          <a:xfrm>
            <a:off x="228600" y="2133600"/>
            <a:ext cx="3429000" cy="990600"/>
          </a:xfrm>
          <a:prstGeom prst="rect">
            <a:avLst/>
          </a:prstGeom>
          <a:noFill/>
          <a:ln w="38100">
            <a:noFill/>
            <a:miter lim="800000"/>
            <a:headEnd/>
            <a:tailEnd/>
          </a:ln>
        </p:spPr>
        <p:txBody>
          <a:bodyPr tIns="182880" bIns="137160">
            <a:spAutoFit/>
          </a:bodyPr>
          <a:lstStyle/>
          <a:p>
            <a:pPr>
              <a:lnSpc>
                <a:spcPct val="90000"/>
              </a:lnSpc>
              <a:spcBef>
                <a:spcPct val="40000"/>
              </a:spcBef>
            </a:pPr>
            <a:r>
              <a:rPr lang="en-US">
                <a:solidFill>
                  <a:srgbClr val="000099"/>
                </a:solidFill>
              </a:rPr>
              <a:t>28.10.2007, 12:03</a:t>
            </a:r>
          </a:p>
          <a:p>
            <a:pPr>
              <a:lnSpc>
                <a:spcPct val="90000"/>
              </a:lnSpc>
              <a:spcBef>
                <a:spcPct val="40000"/>
              </a:spcBef>
            </a:pPr>
            <a:r>
              <a:rPr lang="en-US">
                <a:solidFill>
                  <a:srgbClr val="000099"/>
                </a:solidFill>
                <a:sym typeface="Wingdings" pitchFamily="2" charset="2"/>
              </a:rPr>
              <a:t></a:t>
            </a:r>
            <a:r>
              <a:rPr lang="en-US">
                <a:solidFill>
                  <a:srgbClr val="000099"/>
                </a:solidFill>
              </a:rPr>
              <a:t> first beam at end of TI 2</a:t>
            </a:r>
            <a:endParaRPr lang="en-US">
              <a:solidFill>
                <a:srgbClr val="000099"/>
              </a:solidFill>
              <a:latin typeface="Helvetica"/>
            </a:endParaRPr>
          </a:p>
        </p:txBody>
      </p:sp>
      <p:pic>
        <p:nvPicPr>
          <p:cNvPr id="3100" name="Picture 28"/>
          <p:cNvPicPr>
            <a:picLocks noChangeAspect="1" noChangeArrowheads="1"/>
          </p:cNvPicPr>
          <p:nvPr/>
        </p:nvPicPr>
        <p:blipFill>
          <a:blip r:embed="rId6"/>
          <a:srcRect/>
          <a:stretch>
            <a:fillRect/>
          </a:stretch>
        </p:blipFill>
        <p:spPr bwMode="auto">
          <a:xfrm>
            <a:off x="1066800" y="3276600"/>
            <a:ext cx="1109663" cy="971550"/>
          </a:xfrm>
          <a:prstGeom prst="rect">
            <a:avLst/>
          </a:prstGeom>
          <a:noFill/>
          <a:ln w="63500">
            <a:solidFill>
              <a:srgbClr val="FFFF00"/>
            </a:solidFill>
            <a:miter lim="800000"/>
            <a:headEnd/>
            <a:tailEnd/>
          </a:ln>
        </p:spPr>
      </p:pic>
      <p:sp>
        <p:nvSpPr>
          <p:cNvPr id="3101" name="Text Box 29"/>
          <p:cNvSpPr txBox="1">
            <a:spLocks noChangeArrowheads="1"/>
          </p:cNvSpPr>
          <p:nvPr/>
        </p:nvSpPr>
        <p:spPr bwMode="auto">
          <a:xfrm>
            <a:off x="600075" y="6572250"/>
            <a:ext cx="1771650" cy="244475"/>
          </a:xfrm>
          <a:prstGeom prst="rect">
            <a:avLst/>
          </a:prstGeom>
          <a:noFill/>
          <a:ln w="9525" algn="ctr">
            <a:noFill/>
            <a:miter lim="800000"/>
            <a:headEnd/>
            <a:tailEnd/>
          </a:ln>
        </p:spPr>
        <p:txBody>
          <a:bodyPr>
            <a:spAutoFit/>
          </a:bodyPr>
          <a:lstStyle/>
          <a:p>
            <a:r>
              <a:rPr lang="en-US" sz="1000"/>
              <a:t>Courtesy of V. Mertens</a:t>
            </a:r>
          </a:p>
        </p:txBody>
      </p:sp>
      <p:sp>
        <p:nvSpPr>
          <p:cNvPr id="30" name="Slide Number Placeholder 29"/>
          <p:cNvSpPr>
            <a:spLocks noGrp="1"/>
          </p:cNvSpPr>
          <p:nvPr>
            <p:ph type="sldNum" sz="quarter" idx="10"/>
          </p:nvPr>
        </p:nvSpPr>
        <p:spPr/>
        <p:txBody>
          <a:bodyPr/>
          <a:lstStyle/>
          <a:p>
            <a:pPr>
              <a:defRPr/>
            </a:pPr>
            <a:fld id="{5F003230-647A-4B09-A9A2-BDC52C598CFD}"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hirlpool">
  <a:themeElements>
    <a:clrScheme name="">
      <a:dk1>
        <a:srgbClr val="0033CC"/>
      </a:dk1>
      <a:lt1>
        <a:srgbClr val="FFFFFF"/>
      </a:lt1>
      <a:dk2>
        <a:srgbClr val="0000FF"/>
      </a:dk2>
      <a:lt2>
        <a:srgbClr val="393939"/>
      </a:lt2>
      <a:accent1>
        <a:srgbClr val="F9FECE"/>
      </a:accent1>
      <a:accent2>
        <a:srgbClr val="868686"/>
      </a:accent2>
      <a:accent3>
        <a:srgbClr val="FFFFFF"/>
      </a:accent3>
      <a:accent4>
        <a:srgbClr val="002AAE"/>
      </a:accent4>
      <a:accent5>
        <a:srgbClr val="FBFEE3"/>
      </a:accent5>
      <a:accent6>
        <a:srgbClr val="797979"/>
      </a:accent6>
      <a:hlink>
        <a:srgbClr val="4D4D4D"/>
      </a:hlink>
      <a:folHlink>
        <a:srgbClr val="0099CC"/>
      </a:folHlink>
    </a:clrScheme>
    <a:fontScheme name="Whirlpool">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Z:\P32\MSO97PRO\TEMPLATE\Presentation Designs\Whirlpool.pot</Template>
  <TotalTime>5751</TotalTime>
  <Pages>19</Pages>
  <Words>5481</Words>
  <Application>Microsoft PowerPoint 4.0</Application>
  <PresentationFormat>On-screen Show (4:3)</PresentationFormat>
  <Paragraphs>1260</Paragraphs>
  <Slides>61</Slides>
  <Notes>60</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61</vt:i4>
      </vt:variant>
    </vt:vector>
  </HeadingPairs>
  <TitlesOfParts>
    <vt:vector size="79" baseType="lpstr">
      <vt:lpstr>Arial</vt:lpstr>
      <vt:lpstr>Verdana</vt:lpstr>
      <vt:lpstr>Monotype Sorts</vt:lpstr>
      <vt:lpstr>Tahoma</vt:lpstr>
      <vt:lpstr>Times New Roman</vt:lpstr>
      <vt:lpstr>ヒラギノ角ゴ Pro W3</vt:lpstr>
      <vt:lpstr>Wingdings</vt:lpstr>
      <vt:lpstr>Helvetica</vt:lpstr>
      <vt:lpstr>Symbol</vt:lpstr>
      <vt:lpstr>Script MT Bold</vt:lpstr>
      <vt:lpstr>Arial Unicode MS</vt:lpstr>
      <vt:lpstr>Comic Sans MS</vt:lpstr>
      <vt:lpstr>Mathematica1</vt:lpstr>
      <vt:lpstr>Whirlpool</vt:lpstr>
      <vt:lpstr>Photo Editor Photo</vt:lpstr>
      <vt:lpstr>Picture</vt:lpstr>
      <vt:lpstr>Equation</vt:lpstr>
      <vt:lpstr>Drawing</vt:lpstr>
      <vt:lpstr>The LHC as a  Nucleus-Nucleus Collider</vt:lpstr>
      <vt:lpstr>LHC Status Summary</vt:lpstr>
      <vt:lpstr>Status of the LHC</vt:lpstr>
      <vt:lpstr>1232 dipole magnets operating at 1.9K</vt:lpstr>
      <vt:lpstr>Schematic LHC</vt:lpstr>
      <vt:lpstr>Master Schedule (published 8 Oct 2007)</vt:lpstr>
      <vt:lpstr>Current outlook</vt:lpstr>
      <vt:lpstr>Commissioning of sector 78 (no triplet)</vt:lpstr>
      <vt:lpstr>Slide 9</vt:lpstr>
      <vt:lpstr>Slide 10</vt:lpstr>
      <vt:lpstr>Commissioning the LHC with proton beams</vt:lpstr>
      <vt:lpstr>Luminosity</vt:lpstr>
      <vt:lpstr>Nominal p-p luminosity</vt:lpstr>
      <vt:lpstr>Commissioning strategy for protons</vt:lpstr>
      <vt:lpstr>Stage A p-p physics run</vt:lpstr>
      <vt:lpstr>Evolution through p-p stages A,B,C</vt:lpstr>
      <vt:lpstr>Staged commissioning plan for protons</vt:lpstr>
      <vt:lpstr>Ion Injector Chain for LHC</vt:lpstr>
      <vt:lpstr>LHC Ion Injector Chain</vt:lpstr>
      <vt:lpstr>Ion Injector Chain – key facts</vt:lpstr>
      <vt:lpstr>LHC Pb Injector Chain:  Key Parameters for luminosity 1027 cm-2 s-1</vt:lpstr>
      <vt:lpstr>Injector Chain Status Summary (1)</vt:lpstr>
      <vt:lpstr>Injector Chain Status Summary (2)</vt:lpstr>
      <vt:lpstr>Injector Chain Status Summary (3) SPS</vt:lpstr>
      <vt:lpstr>First beam of lead nuclei ejected from SPS towards LHC</vt:lpstr>
      <vt:lpstr>Pb-Pb Collisions  in the LHC</vt:lpstr>
      <vt:lpstr>Slide 27</vt:lpstr>
      <vt:lpstr>Nominal vs. Early Ion Beam:  Key Parameters</vt:lpstr>
      <vt:lpstr>Nominal scheme parameters</vt:lpstr>
      <vt:lpstr>Nominal scheme, lifetime parameters</vt:lpstr>
      <vt:lpstr>Early scheme Parameters</vt:lpstr>
      <vt:lpstr>Nuclear Beam Physics</vt:lpstr>
      <vt:lpstr>Pair Production in Heavy Ion Collisions</vt:lpstr>
      <vt:lpstr>Luminosity Limit from BFPP in LHC</vt:lpstr>
      <vt:lpstr>Consequences for the LHC</vt:lpstr>
      <vt:lpstr>Test of LHC methodology at RHIC</vt:lpstr>
      <vt:lpstr>Ion Collimation in LHC</vt:lpstr>
      <vt:lpstr>LHC Collimation Example</vt:lpstr>
      <vt:lpstr>Remarks on Ion Collimation</vt:lpstr>
      <vt:lpstr>Other limits on performance</vt:lpstr>
      <vt:lpstr>Operational parameter space  with lead ions</vt:lpstr>
      <vt:lpstr>Synchrotron Radiation</vt:lpstr>
      <vt:lpstr>Luminosity evolution: Nominal scheme</vt:lpstr>
      <vt:lpstr>Example: average luminosity</vt:lpstr>
      <vt:lpstr>Commissioning Pb-Pb in the LHC Main Rings</vt:lpstr>
      <vt:lpstr>How long will it take?</vt:lpstr>
      <vt:lpstr>Beyond Baseline Pb-Pb Collisions</vt:lpstr>
      <vt:lpstr>RHIC programme as a model for LHC?</vt:lpstr>
      <vt:lpstr>Summary</vt:lpstr>
      <vt:lpstr>Acknowledgements</vt:lpstr>
      <vt:lpstr>Backup slides</vt:lpstr>
      <vt:lpstr>Triplets – Heat exchanger problem</vt:lpstr>
      <vt:lpstr>Triplets – Supports problem</vt:lpstr>
      <vt:lpstr>Triplets – Supports solution</vt:lpstr>
      <vt:lpstr>PiM summary</vt:lpstr>
      <vt:lpstr>Shielded bellows on the cold interconnects (PiMs)</vt:lpstr>
      <vt:lpstr>Plug in Module in equivalent cold position</vt:lpstr>
      <vt:lpstr>RF mole</vt:lpstr>
      <vt:lpstr>LEIR (Low-Energy Ion Ring)</vt:lpstr>
      <vt:lpstr>Dependence of BFPP cross-section on Z</vt:lpstr>
      <vt:lpstr>Tracking of BFPP ions in the LHC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AB-ABP-LCE Meeting, 10/1/2003</dc:title>
  <dc:subject>Version and Configuration of LHC Optics</dc:subject>
  <dc:creator>J.M. Jowett</dc:creator>
  <cp:keywords/>
  <dc:description/>
  <cp:lastModifiedBy>prince</cp:lastModifiedBy>
  <cp:revision>1136</cp:revision>
  <cp:lastPrinted>2002-02-28T10:58:22Z</cp:lastPrinted>
  <dcterms:created xsi:type="dcterms:W3CDTF">1996-01-11T20:52:20Z</dcterms:created>
  <dcterms:modified xsi:type="dcterms:W3CDTF">2008-02-06T09:50:27Z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4</vt:i4>
  </property>
  <property fmtid="{D5CDD505-2E9C-101B-9397-08002B2CF9AE}" pid="6" name="ScreenUsage">
    <vt:i4>3</vt:i4>
  </property>
  <property fmtid="{D5CDD505-2E9C-101B-9397-08002B2CF9AE}" pid="7" name="MailAddress">
    <vt:lpwstr>John.Jowett@cern.ch</vt:lpwstr>
  </property>
  <property fmtid="{D5CDD505-2E9C-101B-9397-08002B2CF9AE}" pid="8" name="HomePage">
    <vt:lpwstr>http://wwwslap.cern.ch/~jowett/</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P:\cern.ch\user\j\jowett\public_html\Lectures\EPSCPG</vt:lpwstr>
  </property>
</Properties>
</file>