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35"/>
  </p:notesMasterIdLst>
  <p:sldIdLst>
    <p:sldId id="256" r:id="rId2"/>
    <p:sldId id="315" r:id="rId3"/>
    <p:sldId id="402" r:id="rId4"/>
    <p:sldId id="263" r:id="rId5"/>
    <p:sldId id="262" r:id="rId6"/>
    <p:sldId id="319" r:id="rId7"/>
    <p:sldId id="468" r:id="rId8"/>
    <p:sldId id="418" r:id="rId9"/>
    <p:sldId id="425" r:id="rId10"/>
    <p:sldId id="489" r:id="rId11"/>
    <p:sldId id="427" r:id="rId12"/>
    <p:sldId id="316" r:id="rId13"/>
    <p:sldId id="370" r:id="rId14"/>
    <p:sldId id="449" r:id="rId15"/>
    <p:sldId id="488" r:id="rId16"/>
    <p:sldId id="433" r:id="rId17"/>
    <p:sldId id="487" r:id="rId18"/>
    <p:sldId id="470" r:id="rId19"/>
    <p:sldId id="310" r:id="rId20"/>
    <p:sldId id="491" r:id="rId21"/>
    <p:sldId id="493" r:id="rId22"/>
    <p:sldId id="494" r:id="rId23"/>
    <p:sldId id="490" r:id="rId24"/>
    <p:sldId id="408" r:id="rId25"/>
    <p:sldId id="495" r:id="rId26"/>
    <p:sldId id="496" r:id="rId27"/>
    <p:sldId id="454" r:id="rId28"/>
    <p:sldId id="428" r:id="rId29"/>
    <p:sldId id="273" r:id="rId30"/>
    <p:sldId id="410" r:id="rId31"/>
    <p:sldId id="430" r:id="rId32"/>
    <p:sldId id="450" r:id="rId33"/>
    <p:sldId id="431" r:id="rId34"/>
  </p:sldIdLst>
  <p:sldSz cx="9144000" cy="6858000" type="screen4x3"/>
  <p:notesSz cx="6746875" cy="9867900"/>
  <p:defaultTextStyle>
    <a:defPPr>
      <a:defRPr lang="en-US"/>
    </a:defPPr>
    <a:lvl1pPr algn="l" rtl="0" fontAlgn="base">
      <a:spcBef>
        <a:spcPct val="0"/>
      </a:spcBef>
      <a:spcAft>
        <a:spcPct val="0"/>
      </a:spcAft>
      <a:defRPr kumimoji="1" sz="2400" kern="1200">
        <a:solidFill>
          <a:schemeClr val="tx1"/>
        </a:solidFill>
        <a:latin typeface="Osaka" charset="-128"/>
        <a:ea typeface="Osaka" charset="-128"/>
        <a:cs typeface="+mn-cs"/>
      </a:defRPr>
    </a:lvl1pPr>
    <a:lvl2pPr marL="457200" algn="l" rtl="0" fontAlgn="base">
      <a:spcBef>
        <a:spcPct val="0"/>
      </a:spcBef>
      <a:spcAft>
        <a:spcPct val="0"/>
      </a:spcAft>
      <a:defRPr kumimoji="1" sz="2400" kern="1200">
        <a:solidFill>
          <a:schemeClr val="tx1"/>
        </a:solidFill>
        <a:latin typeface="Osaka" charset="-128"/>
        <a:ea typeface="Osaka" charset="-128"/>
        <a:cs typeface="+mn-cs"/>
      </a:defRPr>
    </a:lvl2pPr>
    <a:lvl3pPr marL="914400" algn="l" rtl="0" fontAlgn="base">
      <a:spcBef>
        <a:spcPct val="0"/>
      </a:spcBef>
      <a:spcAft>
        <a:spcPct val="0"/>
      </a:spcAft>
      <a:defRPr kumimoji="1" sz="2400" kern="1200">
        <a:solidFill>
          <a:schemeClr val="tx1"/>
        </a:solidFill>
        <a:latin typeface="Osaka" charset="-128"/>
        <a:ea typeface="Osaka" charset="-128"/>
        <a:cs typeface="+mn-cs"/>
      </a:defRPr>
    </a:lvl3pPr>
    <a:lvl4pPr marL="1371600" algn="l" rtl="0" fontAlgn="base">
      <a:spcBef>
        <a:spcPct val="0"/>
      </a:spcBef>
      <a:spcAft>
        <a:spcPct val="0"/>
      </a:spcAft>
      <a:defRPr kumimoji="1" sz="2400" kern="1200">
        <a:solidFill>
          <a:schemeClr val="tx1"/>
        </a:solidFill>
        <a:latin typeface="Osaka" charset="-128"/>
        <a:ea typeface="Osaka" charset="-128"/>
        <a:cs typeface="+mn-cs"/>
      </a:defRPr>
    </a:lvl4pPr>
    <a:lvl5pPr marL="1828800" algn="l" rtl="0" fontAlgn="base">
      <a:spcBef>
        <a:spcPct val="0"/>
      </a:spcBef>
      <a:spcAft>
        <a:spcPct val="0"/>
      </a:spcAft>
      <a:defRPr kumimoji="1" sz="2400" kern="1200">
        <a:solidFill>
          <a:schemeClr val="tx1"/>
        </a:solidFill>
        <a:latin typeface="Osaka" charset="-128"/>
        <a:ea typeface="Osaka" charset="-128"/>
        <a:cs typeface="+mn-cs"/>
      </a:defRPr>
    </a:lvl5pPr>
    <a:lvl6pPr marL="2286000" algn="l" defTabSz="914400" rtl="0" eaLnBrk="1" latinLnBrk="0" hangingPunct="1">
      <a:defRPr kumimoji="1" sz="2400" kern="1200">
        <a:solidFill>
          <a:schemeClr val="tx1"/>
        </a:solidFill>
        <a:latin typeface="Osaka" charset="-128"/>
        <a:ea typeface="Osaka" charset="-128"/>
        <a:cs typeface="+mn-cs"/>
      </a:defRPr>
    </a:lvl6pPr>
    <a:lvl7pPr marL="2743200" algn="l" defTabSz="914400" rtl="0" eaLnBrk="1" latinLnBrk="0" hangingPunct="1">
      <a:defRPr kumimoji="1" sz="2400" kern="1200">
        <a:solidFill>
          <a:schemeClr val="tx1"/>
        </a:solidFill>
        <a:latin typeface="Osaka" charset="-128"/>
        <a:ea typeface="Osaka" charset="-128"/>
        <a:cs typeface="+mn-cs"/>
      </a:defRPr>
    </a:lvl7pPr>
    <a:lvl8pPr marL="3200400" algn="l" defTabSz="914400" rtl="0" eaLnBrk="1" latinLnBrk="0" hangingPunct="1">
      <a:defRPr kumimoji="1" sz="2400" kern="1200">
        <a:solidFill>
          <a:schemeClr val="tx1"/>
        </a:solidFill>
        <a:latin typeface="Osaka" charset="-128"/>
        <a:ea typeface="Osaka" charset="-128"/>
        <a:cs typeface="+mn-cs"/>
      </a:defRPr>
    </a:lvl8pPr>
    <a:lvl9pPr marL="3657600" algn="l" defTabSz="914400" rtl="0" eaLnBrk="1" latinLnBrk="0" hangingPunct="1">
      <a:defRPr kumimoji="1" sz="2400" kern="1200">
        <a:solidFill>
          <a:schemeClr val="tx1"/>
        </a:solidFill>
        <a:latin typeface="Osaka" charset="-128"/>
        <a:ea typeface="Osak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9900"/>
    <a:srgbClr val="FFFF66"/>
    <a:srgbClr val="00CC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58" autoAdjust="0"/>
    <p:restoredTop sz="94286" autoAdjust="0"/>
  </p:normalViewPr>
  <p:slideViewPr>
    <p:cSldViewPr>
      <p:cViewPr varScale="1">
        <p:scale>
          <a:sx n="70" d="100"/>
          <a:sy n="70" d="100"/>
        </p:scale>
        <p:origin x="-4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24175" cy="493713"/>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200" smtClean="0">
                <a:latin typeface="Arial Black" pitchFamily="34" charset="0"/>
                <a:ea typeface="ＭＳ Ｐゴシック" pitchFamily="50" charset="-128"/>
              </a:defRPr>
            </a:lvl1pPr>
          </a:lstStyle>
          <a:p>
            <a:pPr>
              <a:defRPr/>
            </a:pPr>
            <a:endParaRPr lang="en-US" altLang="ja-JP"/>
          </a:p>
        </p:txBody>
      </p:sp>
      <p:sp>
        <p:nvSpPr>
          <p:cNvPr id="71683" name="Rectangle 3"/>
          <p:cNvSpPr>
            <a:spLocks noGrp="1" noChangeArrowheads="1"/>
          </p:cNvSpPr>
          <p:nvPr>
            <p:ph type="dt" idx="1"/>
          </p:nvPr>
        </p:nvSpPr>
        <p:spPr bwMode="auto">
          <a:xfrm>
            <a:off x="3822700" y="0"/>
            <a:ext cx="2924175" cy="493713"/>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200" smtClean="0">
                <a:latin typeface="Arial Black" pitchFamily="34" charset="0"/>
                <a:ea typeface="ＭＳ Ｐゴシック" pitchFamily="50" charset="-128"/>
              </a:defRPr>
            </a:lvl1pPr>
          </a:lstStyle>
          <a:p>
            <a:pPr>
              <a:defRPr/>
            </a:pPr>
            <a:endParaRPr lang="en-US" altLang="ja-JP"/>
          </a:p>
        </p:txBody>
      </p:sp>
      <p:sp>
        <p:nvSpPr>
          <p:cNvPr id="36868" name="Rectangle 4"/>
          <p:cNvSpPr>
            <a:spLocks noChangeArrowheads="1" noTextEdit="1"/>
          </p:cNvSpPr>
          <p:nvPr>
            <p:ph type="sldImg" idx="2"/>
          </p:nvPr>
        </p:nvSpPr>
        <p:spPr bwMode="auto">
          <a:xfrm>
            <a:off x="906463" y="739775"/>
            <a:ext cx="4933950" cy="3700463"/>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900113" y="4687888"/>
            <a:ext cx="4946650" cy="4440237"/>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71686" name="Rectangle 6"/>
          <p:cNvSpPr>
            <a:spLocks noGrp="1" noChangeArrowheads="1"/>
          </p:cNvSpPr>
          <p:nvPr>
            <p:ph type="ftr" sz="quarter" idx="4"/>
          </p:nvPr>
        </p:nvSpPr>
        <p:spPr bwMode="auto">
          <a:xfrm>
            <a:off x="0" y="9374188"/>
            <a:ext cx="2924175" cy="493712"/>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defRPr sz="1200" smtClean="0">
                <a:latin typeface="Arial Black" pitchFamily="34" charset="0"/>
                <a:ea typeface="ＭＳ Ｐゴシック" pitchFamily="50" charset="-128"/>
              </a:defRPr>
            </a:lvl1pPr>
          </a:lstStyle>
          <a:p>
            <a:pPr>
              <a:defRPr/>
            </a:pPr>
            <a:endParaRPr lang="en-US" altLang="ja-JP"/>
          </a:p>
        </p:txBody>
      </p:sp>
      <p:sp>
        <p:nvSpPr>
          <p:cNvPr id="71687" name="Rectangle 7"/>
          <p:cNvSpPr>
            <a:spLocks noGrp="1" noChangeArrowheads="1"/>
          </p:cNvSpPr>
          <p:nvPr>
            <p:ph type="sldNum" sz="quarter" idx="5"/>
          </p:nvPr>
        </p:nvSpPr>
        <p:spPr bwMode="auto">
          <a:xfrm>
            <a:off x="3822700" y="9374188"/>
            <a:ext cx="2924175" cy="493712"/>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a:defRPr sz="1200" smtClean="0">
                <a:latin typeface="Arial Black" pitchFamily="34" charset="0"/>
                <a:ea typeface="ＭＳ Ｐゴシック" pitchFamily="50" charset="-128"/>
              </a:defRPr>
            </a:lvl1pPr>
          </a:lstStyle>
          <a:p>
            <a:pPr>
              <a:defRPr/>
            </a:pPr>
            <a:fld id="{9045FCF0-0E20-4729-90E7-EC88617631AC}"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4B3F40F-ED0B-4911-A4D1-B53411096A7D}" type="slidenum">
              <a:rPr lang="ja-JP" altLang="en-US"/>
              <a:pPr/>
              <a:t>1</a:t>
            </a:fld>
            <a:endParaRPr lang="en-US" altLang="ja-JP"/>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ltLang="ja-JP" smtClean="0"/>
              <a:t>First of all, I would like to thank the organizers for giving us an opportunity to have a presentation of our project.  </a:t>
            </a:r>
          </a:p>
          <a:p>
            <a:pPr eaLnBrk="1" hangingPunct="1"/>
            <a:endParaRPr lang="en-US" altLang="ja-JP" smtClean="0"/>
          </a:p>
          <a:p>
            <a:pPr eaLnBrk="1" hangingPunct="1"/>
            <a:r>
              <a:rPr lang="en-US" altLang="ja-JP" smtClean="0"/>
              <a:t>My talk is on the J-PARC project, the Japan Proton Accelerator Research Complex. My name is Shin</a:t>
            </a:r>
            <a:r>
              <a:rPr lang="en-US" altLang="ja-JP" smtClean="0">
                <a:latin typeface="Arial" charset="0"/>
              </a:rPr>
              <a:t>’</a:t>
            </a:r>
            <a:r>
              <a:rPr lang="en-US" altLang="ja-JP" smtClean="0"/>
              <a:t>ya Sawada from KEK, a national laboratory for accelerator science in Japan.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EB7F80F-335B-4228-92A5-38B22088FC32}" type="slidenum">
              <a:rPr lang="ja-JP" altLang="en-US"/>
              <a:pPr/>
              <a:t>22</a:t>
            </a:fld>
            <a:endParaRPr lang="en-US" altLang="ja-JP"/>
          </a:p>
        </p:txBody>
      </p:sp>
      <p:sp>
        <p:nvSpPr>
          <p:cNvPr id="47107" name="Rectangle 1"/>
          <p:cNvSpPr>
            <a:spLocks noChangeArrowheads="1" noTextEdit="1"/>
          </p:cNvSpPr>
          <p:nvPr>
            <p:ph type="sldImg"/>
          </p:nvPr>
        </p:nvSpPr>
        <p:spPr>
          <a:xfrm>
            <a:off x="1357313" y="927100"/>
            <a:ext cx="4224337" cy="3168650"/>
          </a:xfrm>
          <a:ln/>
        </p:spPr>
      </p:sp>
      <p:sp>
        <p:nvSpPr>
          <p:cNvPr id="47108" name="Rectangle 2"/>
          <p:cNvSpPr>
            <a:spLocks noChangeArrowheads="1"/>
          </p:cNvSpPr>
          <p:nvPr>
            <p:ph type="body" idx="1"/>
          </p:nvPr>
        </p:nvSpPr>
        <p:spPr>
          <a:xfrm>
            <a:off x="1058863" y="4405313"/>
            <a:ext cx="4826000" cy="3516312"/>
          </a:xfrm>
          <a:noFill/>
          <a:ln/>
        </p:spPr>
        <p:txBody>
          <a:bodyPr wrap="none" lIns="91440" tIns="45720" rIns="91440" bIns="45720" anchor="ct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92A0F64-06F0-49D5-BE6F-405FFBB8DD57}" type="slidenum">
              <a:rPr lang="ja-JP" altLang="en-US"/>
              <a:pPr/>
              <a:t>25</a:t>
            </a:fld>
            <a:endParaRPr lang="en-US" altLang="ja-JP"/>
          </a:p>
        </p:txBody>
      </p:sp>
      <p:sp>
        <p:nvSpPr>
          <p:cNvPr id="48131" name="Rectangle 2"/>
          <p:cNvSpPr>
            <a:spLocks noChangeArrowheads="1" noTextEdit="1"/>
          </p:cNvSpPr>
          <p:nvPr>
            <p:ph type="sldImg"/>
          </p:nvPr>
        </p:nvSpPr>
        <p:spPr>
          <a:xfrm>
            <a:off x="1074738" y="865188"/>
            <a:ext cx="4597400" cy="3448050"/>
          </a:xfrm>
          <a:ln/>
        </p:spPr>
      </p:sp>
      <p:sp>
        <p:nvSpPr>
          <p:cNvPr id="48132" name="Rectangle 3"/>
          <p:cNvSpPr>
            <a:spLocks noGrp="1" noChangeArrowheads="1"/>
          </p:cNvSpPr>
          <p:nvPr>
            <p:ph type="body" idx="1"/>
          </p:nvPr>
        </p:nvSpPr>
        <p:spPr>
          <a:xfrm>
            <a:off x="973138" y="4697413"/>
            <a:ext cx="5278437" cy="4745037"/>
          </a:xfrm>
          <a:noFill/>
          <a:ln/>
        </p:spPr>
        <p:txBody>
          <a:bodyPr lIns="91434" tIns="45717" rIns="91434" bIns="45717"/>
          <a:lstStyle/>
          <a:p>
            <a:pPr defTabSz="950913" eaLnBrk="1" hangingPunct="1"/>
            <a:r>
              <a:rPr lang="ja-JP" altLang="en-US" smtClean="0"/>
              <a:t>ニュートリノと変更した。</a:t>
            </a:r>
          </a:p>
          <a:p>
            <a:pPr defTabSz="950913" eaLnBrk="1" hangingPunct="1"/>
            <a:r>
              <a:rPr lang="ja-JP" altLang="en-US" smtClean="0"/>
              <a:t>施設建設における苦労話（地下水対策、塩田発掘調査、オオタカ保護など）について触れた方がよい。</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8C245D8-12AB-4EC9-9E7D-89DDFBA68CD7}" type="slidenum">
              <a:rPr lang="ja-JP" altLang="en-US"/>
              <a:pPr/>
              <a:t>26</a:t>
            </a:fld>
            <a:endParaRPr lang="en-US" altLang="ja-JP"/>
          </a:p>
        </p:txBody>
      </p:sp>
      <p:sp>
        <p:nvSpPr>
          <p:cNvPr id="49155" name="Rectangle 2"/>
          <p:cNvSpPr>
            <a:spLocks noChangeArrowheads="1" noTextEdit="1"/>
          </p:cNvSpPr>
          <p:nvPr>
            <p:ph type="sldImg"/>
          </p:nvPr>
        </p:nvSpPr>
        <p:spPr>
          <a:xfrm>
            <a:off x="1076325" y="865188"/>
            <a:ext cx="4597400" cy="3448050"/>
          </a:xfrm>
          <a:ln/>
        </p:spPr>
      </p:sp>
      <p:sp>
        <p:nvSpPr>
          <p:cNvPr id="49156" name="Rectangle 3"/>
          <p:cNvSpPr>
            <a:spLocks noGrp="1" noChangeArrowheads="1"/>
          </p:cNvSpPr>
          <p:nvPr>
            <p:ph type="body" idx="1"/>
          </p:nvPr>
        </p:nvSpPr>
        <p:spPr>
          <a:xfrm>
            <a:off x="973138" y="4697413"/>
            <a:ext cx="5278437" cy="4745037"/>
          </a:xfrm>
          <a:noFill/>
          <a:ln/>
        </p:spPr>
        <p:txBody>
          <a:bodyPr lIns="91431" rIns="91431"/>
          <a:lstStyle/>
          <a:p>
            <a:pPr defTabSz="950913"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27C059D-77D2-46EA-B422-09FB9312D6F1}" type="slidenum">
              <a:rPr lang="ja-JP" altLang="en-US"/>
              <a:pPr/>
              <a:t>29</a:t>
            </a:fld>
            <a:endParaRPr lang="en-US" altLang="ja-JP"/>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ja-JP" smtClean="0"/>
              <a:t>Let me introduce some scenes of the construction. This is a photograph of the J-PARC site this year.  These are the linear accelerator, the 3-GeV Proton Synchrotron, and the 50-GeV PS.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62D2BC0-D19C-4700-BAE1-ABDB573136C7}" type="slidenum">
              <a:rPr lang="ja-JP" altLang="en-US"/>
              <a:pPr/>
              <a:t>32</a:t>
            </a:fld>
            <a:endParaRPr lang="en-US" altLang="ja-JP"/>
          </a:p>
        </p:txBody>
      </p:sp>
      <p:sp>
        <p:nvSpPr>
          <p:cNvPr id="51203" name="Rectangle 2"/>
          <p:cNvSpPr>
            <a:spLocks noChangeArrowheads="1" noTextEdit="1"/>
          </p:cNvSpPr>
          <p:nvPr>
            <p:ph type="sldImg"/>
          </p:nvPr>
        </p:nvSpPr>
        <p:spPr>
          <a:xfrm>
            <a:off x="1079500" y="865188"/>
            <a:ext cx="4595813" cy="3446462"/>
          </a:xfrm>
          <a:ln/>
        </p:spPr>
      </p:sp>
      <p:sp>
        <p:nvSpPr>
          <p:cNvPr id="51204" name="Rectangle 3"/>
          <p:cNvSpPr>
            <a:spLocks noGrp="1" noChangeArrowheads="1"/>
          </p:cNvSpPr>
          <p:nvPr>
            <p:ph type="body" idx="1"/>
          </p:nvPr>
        </p:nvSpPr>
        <p:spPr>
          <a:xfrm>
            <a:off x="973138" y="4697413"/>
            <a:ext cx="5280025" cy="4745037"/>
          </a:xfrm>
          <a:noFill/>
          <a:ln/>
        </p:spPr>
        <p:txBody>
          <a:bodyPr lIns="99048" tIns="49524" rIns="99048" bIns="49524"/>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762C3EC-F587-485A-98D7-75468481B323}" type="slidenum">
              <a:rPr lang="ja-JP" altLang="en-US"/>
              <a:pPr/>
              <a:t>2</a:t>
            </a:fld>
            <a:endParaRPr lang="en-US" altLang="ja-JP"/>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ltLang="ja-JP" smtClean="0"/>
              <a:t>The first section of my talk is the overview of the facility.</a:t>
            </a:r>
          </a:p>
          <a:p>
            <a:pPr eaLnBrk="1" hangingPunct="1"/>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7EDBAE7-D5B8-4336-BA92-508875ED69BA}" type="slidenum">
              <a:rPr lang="ja-JP" altLang="en-US"/>
              <a:pPr/>
              <a:t>3</a:t>
            </a:fld>
            <a:endParaRPr lang="en-US" altLang="ja-JP"/>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ltLang="ja-JP" smtClean="0"/>
              <a:t>The first section of my talk is the overview of the facility.</a:t>
            </a:r>
          </a:p>
          <a:p>
            <a:pPr eaLnBrk="1" hangingPunct="1"/>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D5E3DF2-7962-4C9E-B926-166BA4280DE3}" type="slidenum">
              <a:rPr lang="ja-JP" altLang="en-US"/>
              <a:pPr/>
              <a:t>4</a:t>
            </a:fld>
            <a:endParaRPr lang="en-US" altLang="ja-JP"/>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tLang="ja-JP" smtClean="0"/>
              <a:t>The facility is a cascaded accelerator complex. There are a linear accelerator as an injector, 3-GeV rapid cycling synchrotron, and 50-GeV main synchrotron.  </a:t>
            </a:r>
          </a:p>
          <a:p>
            <a:pPr eaLnBrk="1" hangingPunct="1"/>
            <a:endParaRPr lang="en-US" altLang="ja-JP" smtClean="0"/>
          </a:p>
          <a:p>
            <a:pPr eaLnBrk="1" hangingPunct="1"/>
            <a:r>
              <a:rPr lang="en-US" altLang="ja-JP" smtClean="0"/>
              <a:t>We will have major experimental facilities, the materials and life science facility which uses 3-GeV beams and the nuclear and particle physics facility and the neutrino beamline which uses 50-GeV beams.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433D90-265B-406E-924C-707460B55AB1}" type="slidenum">
              <a:rPr lang="ja-JP" altLang="en-US"/>
              <a:pPr/>
              <a:t>5</a:t>
            </a:fld>
            <a:endParaRPr lang="en-US" altLang="ja-JP"/>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ltLang="ja-JP" smtClean="0"/>
              <a:t>What is the sales point of our new accelerator, J-PARC? In one sentence, J-PARC aims for the high intensity frontier in the world for materials and life sciences and nuclear-particle physics. High intensity proton beam leads to high intensity secondary beams, which are used for various experiments. The power, the product of the beam energy and the current, is a good measure of the intensity. This graph shows the beam power of the major proton accelerators in the world. J-PARC aims to build an accelerator complex with the beam power of about one order higher than the existing facilities.  For example, at the neutron facility, the power will be from 0.16 MW at ISIS in England to 1 MW, and for K meson experiments, we will have 5 to 10 times more intense beam than the existing facilities such as BNL-AGS.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DF600B1-4883-49F5-AFEB-033A484EC149}" type="slidenum">
              <a:rPr lang="ja-JP" altLang="en-US"/>
              <a:pPr/>
              <a:t>12</a:t>
            </a:fld>
            <a:endParaRPr lang="en-US" altLang="ja-JP"/>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ltLang="ja-JP" smtClean="0"/>
              <a:t>Here, we come to nuclear and particle physics at J-PARC.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F326366-73A1-49D8-97CD-87F9631CA606}" type="slidenum">
              <a:rPr lang="ja-JP" altLang="en-US"/>
              <a:pPr/>
              <a:t>14</a:t>
            </a:fld>
            <a:endParaRPr lang="en-US" altLang="ja-JP"/>
          </a:p>
        </p:txBody>
      </p:sp>
      <p:sp>
        <p:nvSpPr>
          <p:cNvPr id="44035" name="Rectangle 2"/>
          <p:cNvSpPr>
            <a:spLocks noChangeArrowheads="1" noTextEdit="1"/>
          </p:cNvSpPr>
          <p:nvPr>
            <p:ph type="sldImg"/>
          </p:nvPr>
        </p:nvSpPr>
        <p:spPr>
          <a:xfrm>
            <a:off x="1079500" y="865188"/>
            <a:ext cx="4595813" cy="3446462"/>
          </a:xfrm>
          <a:ln/>
        </p:spPr>
      </p:sp>
      <p:sp>
        <p:nvSpPr>
          <p:cNvPr id="44036" name="Rectangle 3"/>
          <p:cNvSpPr>
            <a:spLocks noGrp="1" noChangeArrowheads="1"/>
          </p:cNvSpPr>
          <p:nvPr>
            <p:ph type="body" idx="1"/>
          </p:nvPr>
        </p:nvSpPr>
        <p:spPr>
          <a:xfrm>
            <a:off x="973138" y="4697413"/>
            <a:ext cx="5280025" cy="4745037"/>
          </a:xfrm>
          <a:noFill/>
          <a:ln/>
        </p:spPr>
        <p:txBody>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0A328A-20C9-4634-BCC5-7DFD42F0C0B1}" type="slidenum">
              <a:rPr lang="ja-JP" altLang="en-US"/>
              <a:pPr/>
              <a:t>19</a:t>
            </a:fld>
            <a:endParaRPr lang="en-US" altLang="ja-JP"/>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tLang="ja-JP" smtClean="0"/>
              <a:t>An example of hadron physics is parton distribution inside nucleons.  This is a direct investigation of quark-gluon many body system.  Proton beams and hydrogen and deuterium targets and a dimuon spectrometer, we can measure the flavor symmetry at large Bjorken x.  The figure shows the existing data and expected statistics at the Main Injector and J-PARC.  We can see that we can measure the distribution up to very large 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33A7030-E507-4572-B8C0-D4B1F8E507FC}" type="slidenum">
              <a:rPr lang="ja-JP" altLang="en-US"/>
              <a:pPr/>
              <a:t>21</a:t>
            </a:fld>
            <a:endParaRPr lang="en-US" altLang="ja-JP"/>
          </a:p>
        </p:txBody>
      </p:sp>
      <p:sp>
        <p:nvSpPr>
          <p:cNvPr id="46083" name="Rectangle 1"/>
          <p:cNvSpPr>
            <a:spLocks noChangeArrowheads="1" noTextEdit="1"/>
          </p:cNvSpPr>
          <p:nvPr>
            <p:ph type="sldImg"/>
          </p:nvPr>
        </p:nvSpPr>
        <p:spPr>
          <a:xfrm>
            <a:off x="1357313" y="927100"/>
            <a:ext cx="4224337" cy="3168650"/>
          </a:xfrm>
          <a:ln/>
        </p:spPr>
      </p:sp>
      <p:sp>
        <p:nvSpPr>
          <p:cNvPr id="46084" name="Rectangle 2"/>
          <p:cNvSpPr>
            <a:spLocks noChangeArrowheads="1"/>
          </p:cNvSpPr>
          <p:nvPr>
            <p:ph type="body" idx="1"/>
          </p:nvPr>
        </p:nvSpPr>
        <p:spPr>
          <a:xfrm>
            <a:off x="1058863" y="4405313"/>
            <a:ext cx="4826000" cy="3516312"/>
          </a:xfrm>
          <a:noFill/>
          <a:ln/>
        </p:spPr>
        <p:txBody>
          <a:bodyPr wrap="none" lIns="91440" tIns="45720" rIns="91440" bIns="45720" anchor="ct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keklogo-c"/>
          <p:cNvPicPr>
            <a:picLocks noChangeAspect="1" noChangeArrowheads="1"/>
          </p:cNvPicPr>
          <p:nvPr/>
        </p:nvPicPr>
        <p:blipFill>
          <a:blip r:embed="rId2"/>
          <a:srcRect/>
          <a:stretch>
            <a:fillRect/>
          </a:stretch>
        </p:blipFill>
        <p:spPr bwMode="auto">
          <a:xfrm>
            <a:off x="228600" y="304800"/>
            <a:ext cx="1066800" cy="674688"/>
          </a:xfrm>
          <a:prstGeom prst="rect">
            <a:avLst/>
          </a:prstGeom>
          <a:noFill/>
          <a:ln w="9525">
            <a:noFill/>
            <a:miter lim="800000"/>
            <a:headEnd/>
            <a:tailEnd/>
          </a:ln>
        </p:spPr>
      </p:pic>
      <p:sp>
        <p:nvSpPr>
          <p:cNvPr id="78850" name="Rectangle 2"/>
          <p:cNvSpPr>
            <a:spLocks noGrp="1" noChangeArrowheads="1"/>
          </p:cNvSpPr>
          <p:nvPr>
            <p:ph type="ctrTitle"/>
          </p:nvPr>
        </p:nvSpPr>
        <p:spPr>
          <a:xfrm>
            <a:off x="685800" y="2130425"/>
            <a:ext cx="7772400" cy="1470025"/>
          </a:xfrm>
        </p:spPr>
        <p:txBody>
          <a:bodyPr/>
          <a:lstStyle>
            <a:lvl1pPr algn="ctr">
              <a:defRPr/>
            </a:lvl1pPr>
          </a:lstStyle>
          <a:p>
            <a:r>
              <a:rPr lang="ja-JP" altLang="en-US"/>
              <a:t>マスタ タイトルの書式設定</a:t>
            </a:r>
          </a:p>
        </p:txBody>
      </p:sp>
      <p:sp>
        <p:nvSpPr>
          <p:cNvPr id="7885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5" name="Rectangle 23"/>
          <p:cNvSpPr>
            <a:spLocks noGrp="1" noChangeArrowheads="1"/>
          </p:cNvSpPr>
          <p:nvPr>
            <p:ph type="dt" sz="half" idx="10"/>
          </p:nvPr>
        </p:nvSpPr>
        <p:spPr>
          <a:xfrm>
            <a:off x="457200" y="6245225"/>
            <a:ext cx="2133600" cy="476250"/>
          </a:xfrm>
        </p:spPr>
        <p:txBody>
          <a:bodyPr/>
          <a:lstStyle>
            <a:lvl1pPr>
              <a:defRPr smtClean="0"/>
            </a:lvl1pPr>
          </a:lstStyle>
          <a:p>
            <a:pPr>
              <a:defRPr/>
            </a:pPr>
            <a:r>
              <a:rPr lang="ja-JP" altLang="en-US"/>
              <a:t>July 12, 2007</a:t>
            </a:r>
            <a:endParaRPr lang="en-US" altLang="ja-JP"/>
          </a:p>
        </p:txBody>
      </p:sp>
      <p:sp>
        <p:nvSpPr>
          <p:cNvPr id="6" name="Rectangle 24"/>
          <p:cNvSpPr>
            <a:spLocks noGrp="1" noChangeArrowheads="1"/>
          </p:cNvSpPr>
          <p:nvPr>
            <p:ph type="ftr" sz="quarter" idx="11"/>
          </p:nvPr>
        </p:nvSpPr>
        <p:spPr>
          <a:xfrm>
            <a:off x="3124200" y="6245225"/>
            <a:ext cx="2895600" cy="476250"/>
          </a:xfrm>
        </p:spPr>
        <p:txBody>
          <a:bodyPr/>
          <a:lstStyle>
            <a:lvl1pPr>
              <a:defRPr smtClean="0"/>
            </a:lvl1pPr>
          </a:lstStyle>
          <a:p>
            <a:pPr>
              <a:defRPr/>
            </a:pPr>
            <a:r>
              <a:rPr lang="ja-JP" altLang="en-US"/>
              <a:t>Shin'ya Sawada @ 山形大学</a:t>
            </a:r>
            <a:endParaRPr lang="en-US" altLang="ja-JP"/>
          </a:p>
        </p:txBody>
      </p:sp>
      <p:sp>
        <p:nvSpPr>
          <p:cNvPr id="7" name="Rectangle 25"/>
          <p:cNvSpPr>
            <a:spLocks noGrp="1" noChangeArrowheads="1"/>
          </p:cNvSpPr>
          <p:nvPr>
            <p:ph type="sldNum" sz="quarter" idx="12"/>
          </p:nvPr>
        </p:nvSpPr>
        <p:spPr>
          <a:xfrm>
            <a:off x="6553200" y="6245225"/>
            <a:ext cx="2133600" cy="476250"/>
          </a:xfrm>
        </p:spPr>
        <p:txBody>
          <a:bodyPr/>
          <a:lstStyle>
            <a:lvl1pPr>
              <a:defRPr smtClean="0"/>
            </a:lvl1pPr>
          </a:lstStyle>
          <a:p>
            <a:pPr>
              <a:defRPr/>
            </a:pPr>
            <a:fld id="{1DA2D7AF-71B8-48FF-9188-866FA0BD2401}"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5"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6" name="Rectangle 25"/>
          <p:cNvSpPr>
            <a:spLocks noGrp="1" noChangeArrowheads="1"/>
          </p:cNvSpPr>
          <p:nvPr>
            <p:ph type="sldNum" sz="quarter" idx="12"/>
          </p:nvPr>
        </p:nvSpPr>
        <p:spPr>
          <a:ln/>
        </p:spPr>
        <p:txBody>
          <a:bodyPr/>
          <a:lstStyle>
            <a:lvl1pPr>
              <a:defRPr/>
            </a:lvl1pPr>
          </a:lstStyle>
          <a:p>
            <a:pPr>
              <a:defRPr/>
            </a:pPr>
            <a:fld id="{88EFE254-84DD-4449-BACF-B8B7530DC45E}"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19621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81000"/>
            <a:ext cx="57340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5"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6" name="Rectangle 25"/>
          <p:cNvSpPr>
            <a:spLocks noGrp="1" noChangeArrowheads="1"/>
          </p:cNvSpPr>
          <p:nvPr>
            <p:ph type="sldNum" sz="quarter" idx="12"/>
          </p:nvPr>
        </p:nvSpPr>
        <p:spPr>
          <a:ln/>
        </p:spPr>
        <p:txBody>
          <a:bodyPr/>
          <a:lstStyle>
            <a:lvl1pPr>
              <a:defRPr/>
            </a:lvl1pPr>
          </a:lstStyle>
          <a:p>
            <a:pPr>
              <a:defRPr/>
            </a:pPr>
            <a:fld id="{301916FA-840F-4C58-876E-383127C48071}"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315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371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6"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7" name="Rectangle 25"/>
          <p:cNvSpPr>
            <a:spLocks noGrp="1" noChangeArrowheads="1"/>
          </p:cNvSpPr>
          <p:nvPr>
            <p:ph type="sldNum" sz="quarter" idx="12"/>
          </p:nvPr>
        </p:nvSpPr>
        <p:spPr>
          <a:ln/>
        </p:spPr>
        <p:txBody>
          <a:bodyPr/>
          <a:lstStyle>
            <a:lvl1pPr>
              <a:defRPr/>
            </a:lvl1pPr>
          </a:lstStyle>
          <a:p>
            <a:pPr>
              <a:defRPr/>
            </a:pPr>
            <a:fld id="{64C5132B-188B-4018-A90E-97982BFD7A8F}" type="slidenum">
              <a:rPr lang="ja-JP" altLang="en-US"/>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3152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77724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0" y="3657600"/>
            <a:ext cx="77724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6"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7" name="Rectangle 25"/>
          <p:cNvSpPr>
            <a:spLocks noGrp="1" noChangeArrowheads="1"/>
          </p:cNvSpPr>
          <p:nvPr>
            <p:ph type="sldNum" sz="quarter" idx="12"/>
          </p:nvPr>
        </p:nvSpPr>
        <p:spPr>
          <a:ln/>
        </p:spPr>
        <p:txBody>
          <a:bodyPr/>
          <a:lstStyle>
            <a:lvl1pPr>
              <a:defRPr/>
            </a:lvl1pPr>
          </a:lstStyle>
          <a:p>
            <a:pPr>
              <a:defRPr/>
            </a:pPr>
            <a:fld id="{C89AB3EF-35AB-4033-B016-7CBA2635B270}" type="slidenum">
              <a:rPr lang="ja-JP" altLang="en-US"/>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3152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371600"/>
            <a:ext cx="7772400" cy="4419600"/>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5"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6" name="Rectangle 25"/>
          <p:cNvSpPr>
            <a:spLocks noGrp="1" noChangeArrowheads="1"/>
          </p:cNvSpPr>
          <p:nvPr>
            <p:ph type="sldNum" sz="quarter" idx="12"/>
          </p:nvPr>
        </p:nvSpPr>
        <p:spPr>
          <a:ln/>
        </p:spPr>
        <p:txBody>
          <a:bodyPr/>
          <a:lstStyle>
            <a:lvl1pPr>
              <a:defRPr/>
            </a:lvl1pPr>
          </a:lstStyle>
          <a:p>
            <a:pPr>
              <a:defRPr/>
            </a:pPr>
            <a:fld id="{F4E340D7-C286-4706-850D-922EEA76D59C}"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5"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6" name="Rectangle 25"/>
          <p:cNvSpPr>
            <a:spLocks noGrp="1" noChangeArrowheads="1"/>
          </p:cNvSpPr>
          <p:nvPr>
            <p:ph type="sldNum" sz="quarter" idx="12"/>
          </p:nvPr>
        </p:nvSpPr>
        <p:spPr>
          <a:ln/>
        </p:spPr>
        <p:txBody>
          <a:bodyPr/>
          <a:lstStyle>
            <a:lvl1pPr>
              <a:defRPr/>
            </a:lvl1pPr>
          </a:lstStyle>
          <a:p>
            <a:pPr>
              <a:defRPr/>
            </a:pPr>
            <a:fld id="{7468473A-C478-41EB-978D-ED61BBC7728F}"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5"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6" name="Rectangle 25"/>
          <p:cNvSpPr>
            <a:spLocks noGrp="1" noChangeArrowheads="1"/>
          </p:cNvSpPr>
          <p:nvPr>
            <p:ph type="sldNum" sz="quarter" idx="12"/>
          </p:nvPr>
        </p:nvSpPr>
        <p:spPr>
          <a:ln/>
        </p:spPr>
        <p:txBody>
          <a:bodyPr/>
          <a:lstStyle>
            <a:lvl1pPr>
              <a:defRPr/>
            </a:lvl1pPr>
          </a:lstStyle>
          <a:p>
            <a:pPr>
              <a:defRPr/>
            </a:pPr>
            <a:fld id="{EEDACBDB-0CE9-4183-BAD3-1483643D4006}"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6"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7" name="Rectangle 25"/>
          <p:cNvSpPr>
            <a:spLocks noGrp="1" noChangeArrowheads="1"/>
          </p:cNvSpPr>
          <p:nvPr>
            <p:ph type="sldNum" sz="quarter" idx="12"/>
          </p:nvPr>
        </p:nvSpPr>
        <p:spPr>
          <a:ln/>
        </p:spPr>
        <p:txBody>
          <a:bodyPr/>
          <a:lstStyle>
            <a:lvl1pPr>
              <a:defRPr/>
            </a:lvl1pPr>
          </a:lstStyle>
          <a:p>
            <a:pPr>
              <a:defRPr/>
            </a:pPr>
            <a:fld id="{1A70BFD3-DA9B-4B70-ADAB-47C4D79969FD}"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8"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9" name="Rectangle 25"/>
          <p:cNvSpPr>
            <a:spLocks noGrp="1" noChangeArrowheads="1"/>
          </p:cNvSpPr>
          <p:nvPr>
            <p:ph type="sldNum" sz="quarter" idx="12"/>
          </p:nvPr>
        </p:nvSpPr>
        <p:spPr>
          <a:ln/>
        </p:spPr>
        <p:txBody>
          <a:bodyPr/>
          <a:lstStyle>
            <a:lvl1pPr>
              <a:defRPr/>
            </a:lvl1pPr>
          </a:lstStyle>
          <a:p>
            <a:pPr>
              <a:defRPr/>
            </a:pPr>
            <a:fld id="{AD2A7A39-2F51-4ADA-82DD-457A89884857}"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4"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5" name="Rectangle 25"/>
          <p:cNvSpPr>
            <a:spLocks noGrp="1" noChangeArrowheads="1"/>
          </p:cNvSpPr>
          <p:nvPr>
            <p:ph type="sldNum" sz="quarter" idx="12"/>
          </p:nvPr>
        </p:nvSpPr>
        <p:spPr>
          <a:ln/>
        </p:spPr>
        <p:txBody>
          <a:bodyPr/>
          <a:lstStyle>
            <a:lvl1pPr>
              <a:defRPr/>
            </a:lvl1pPr>
          </a:lstStyle>
          <a:p>
            <a:pPr>
              <a:defRPr/>
            </a:pPr>
            <a:fld id="{0D79185A-0247-4DB7-A748-AFAF28FA1996}"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3"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4" name="Rectangle 25"/>
          <p:cNvSpPr>
            <a:spLocks noGrp="1" noChangeArrowheads="1"/>
          </p:cNvSpPr>
          <p:nvPr>
            <p:ph type="sldNum" sz="quarter" idx="12"/>
          </p:nvPr>
        </p:nvSpPr>
        <p:spPr>
          <a:ln/>
        </p:spPr>
        <p:txBody>
          <a:bodyPr/>
          <a:lstStyle>
            <a:lvl1pPr>
              <a:defRPr/>
            </a:lvl1pPr>
          </a:lstStyle>
          <a:p>
            <a:pPr>
              <a:defRPr/>
            </a:pPr>
            <a:fld id="{F52110CE-D99C-4D28-ABF3-61D050E31C15}"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6"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7" name="Rectangle 25"/>
          <p:cNvSpPr>
            <a:spLocks noGrp="1" noChangeArrowheads="1"/>
          </p:cNvSpPr>
          <p:nvPr>
            <p:ph type="sldNum" sz="quarter" idx="12"/>
          </p:nvPr>
        </p:nvSpPr>
        <p:spPr>
          <a:ln/>
        </p:spPr>
        <p:txBody>
          <a:bodyPr/>
          <a:lstStyle>
            <a:lvl1pPr>
              <a:defRPr/>
            </a:lvl1pPr>
          </a:lstStyle>
          <a:p>
            <a:pPr>
              <a:defRPr/>
            </a:pPr>
            <a:fld id="{7A753406-8BDA-48DA-923A-E2F38D112995}"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r>
              <a:rPr lang="ja-JP" altLang="en-US"/>
              <a:t>July 12, 2007</a:t>
            </a:r>
            <a:endParaRPr lang="en-US" altLang="ja-JP"/>
          </a:p>
        </p:txBody>
      </p:sp>
      <p:sp>
        <p:nvSpPr>
          <p:cNvPr id="6" name="Rectangle 24"/>
          <p:cNvSpPr>
            <a:spLocks noGrp="1" noChangeArrowheads="1"/>
          </p:cNvSpPr>
          <p:nvPr>
            <p:ph type="ftr" sz="quarter" idx="11"/>
          </p:nvPr>
        </p:nvSpPr>
        <p:spPr>
          <a:ln/>
        </p:spPr>
        <p:txBody>
          <a:bodyPr/>
          <a:lstStyle>
            <a:lvl1pPr>
              <a:defRPr/>
            </a:lvl1pPr>
          </a:lstStyle>
          <a:p>
            <a:pPr>
              <a:defRPr/>
            </a:pPr>
            <a:r>
              <a:rPr lang="ja-JP" altLang="en-US"/>
              <a:t>Shin'ya Sawada @ 山形大学</a:t>
            </a:r>
            <a:endParaRPr lang="en-US" altLang="ja-JP"/>
          </a:p>
        </p:txBody>
      </p:sp>
      <p:sp>
        <p:nvSpPr>
          <p:cNvPr id="7" name="Rectangle 25"/>
          <p:cNvSpPr>
            <a:spLocks noGrp="1" noChangeArrowheads="1"/>
          </p:cNvSpPr>
          <p:nvPr>
            <p:ph type="sldNum" sz="quarter" idx="12"/>
          </p:nvPr>
        </p:nvSpPr>
        <p:spPr>
          <a:ln/>
        </p:spPr>
        <p:txBody>
          <a:bodyPr/>
          <a:lstStyle>
            <a:lvl1pPr>
              <a:defRPr/>
            </a:lvl1pPr>
          </a:lstStyle>
          <a:p>
            <a:pPr>
              <a:defRPr/>
            </a:pPr>
            <a:fld id="{AEFDE152-D0CF-4D0C-9FFC-92E93CA8307E}"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95400" y="381000"/>
            <a:ext cx="7315200" cy="533400"/>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762000" y="1371600"/>
            <a:ext cx="7772400" cy="44196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052" name="Group 4"/>
          <p:cNvGrpSpPr>
            <a:grpSpLocks/>
          </p:cNvGrpSpPr>
          <p:nvPr userDrawn="1"/>
        </p:nvGrpSpPr>
        <p:grpSpPr bwMode="auto">
          <a:xfrm>
            <a:off x="381000" y="1066800"/>
            <a:ext cx="8372475" cy="150813"/>
            <a:chOff x="240" y="672"/>
            <a:chExt cx="5274" cy="95"/>
          </a:xfrm>
        </p:grpSpPr>
        <p:grpSp>
          <p:nvGrpSpPr>
            <p:cNvPr id="2057" name="Group 5"/>
            <p:cNvGrpSpPr>
              <a:grpSpLocks/>
            </p:cNvGrpSpPr>
            <p:nvPr userDrawn="1"/>
          </p:nvGrpSpPr>
          <p:grpSpPr bwMode="auto">
            <a:xfrm>
              <a:off x="5398" y="672"/>
              <a:ext cx="116" cy="95"/>
              <a:chOff x="5398" y="672"/>
              <a:chExt cx="116" cy="95"/>
            </a:xfrm>
          </p:grpSpPr>
          <p:sp>
            <p:nvSpPr>
              <p:cNvPr id="74758" name="Rectangle 6"/>
              <p:cNvSpPr>
                <a:spLocks noChangeArrowheads="1"/>
              </p:cNvSpPr>
              <p:nvPr userDrawn="1"/>
            </p:nvSpPr>
            <p:spPr bwMode="auto">
              <a:xfrm>
                <a:off x="5492" y="672"/>
                <a:ext cx="22" cy="95"/>
              </a:xfrm>
              <a:prstGeom prst="rect">
                <a:avLst/>
              </a:prstGeom>
              <a:solidFill>
                <a:srgbClr val="C0C0FF"/>
              </a:solidFill>
              <a:ln w="12700">
                <a:solidFill>
                  <a:schemeClr val="tx1"/>
                </a:solidFill>
                <a:miter lim="800000"/>
                <a:headEnd/>
                <a:tailEnd/>
              </a:ln>
              <a:effectLst/>
            </p:spPr>
            <p:txBody>
              <a:bodyPr wrap="none" anchor="ctr"/>
              <a:lstStyle/>
              <a:p>
                <a:pPr>
                  <a:defRPr/>
                </a:pPr>
                <a:endParaRPr lang="en-US"/>
              </a:p>
            </p:txBody>
          </p:sp>
          <p:sp>
            <p:nvSpPr>
              <p:cNvPr id="74759" name="Rectangle 7"/>
              <p:cNvSpPr>
                <a:spLocks noChangeArrowheads="1"/>
              </p:cNvSpPr>
              <p:nvPr userDrawn="1"/>
            </p:nvSpPr>
            <p:spPr bwMode="auto">
              <a:xfrm>
                <a:off x="5398" y="672"/>
                <a:ext cx="52" cy="95"/>
              </a:xfrm>
              <a:prstGeom prst="rect">
                <a:avLst/>
              </a:prstGeom>
              <a:solidFill>
                <a:srgbClr val="C0C0FF"/>
              </a:solidFill>
              <a:ln w="12700">
                <a:solidFill>
                  <a:schemeClr val="tx1"/>
                </a:solidFill>
                <a:miter lim="800000"/>
                <a:headEnd/>
                <a:tailEnd/>
              </a:ln>
              <a:effectLst/>
            </p:spPr>
            <p:txBody>
              <a:bodyPr wrap="none" anchor="ctr"/>
              <a:lstStyle/>
              <a:p>
                <a:pPr>
                  <a:defRPr/>
                </a:pPr>
                <a:endParaRPr lang="en-US"/>
              </a:p>
            </p:txBody>
          </p:sp>
        </p:grpSp>
        <p:grpSp>
          <p:nvGrpSpPr>
            <p:cNvPr id="2058" name="Group 8"/>
            <p:cNvGrpSpPr>
              <a:grpSpLocks/>
            </p:cNvGrpSpPr>
            <p:nvPr userDrawn="1"/>
          </p:nvGrpSpPr>
          <p:grpSpPr bwMode="auto">
            <a:xfrm>
              <a:off x="5088" y="672"/>
              <a:ext cx="255" cy="95"/>
              <a:chOff x="5088" y="672"/>
              <a:chExt cx="255" cy="95"/>
            </a:xfrm>
          </p:grpSpPr>
          <p:sp>
            <p:nvSpPr>
              <p:cNvPr id="74761" name="Rectangle 9"/>
              <p:cNvSpPr>
                <a:spLocks noChangeArrowheads="1"/>
              </p:cNvSpPr>
              <p:nvPr userDrawn="1"/>
            </p:nvSpPr>
            <p:spPr bwMode="auto">
              <a:xfrm>
                <a:off x="5258" y="672"/>
                <a:ext cx="85" cy="95"/>
              </a:xfrm>
              <a:prstGeom prst="rect">
                <a:avLst/>
              </a:prstGeom>
              <a:solidFill>
                <a:srgbClr val="8080FF"/>
              </a:solidFill>
              <a:ln w="12700">
                <a:solidFill>
                  <a:schemeClr val="tx1"/>
                </a:solidFill>
                <a:miter lim="800000"/>
                <a:headEnd/>
                <a:tailEnd/>
              </a:ln>
              <a:effectLst/>
            </p:spPr>
            <p:txBody>
              <a:bodyPr wrap="none" anchor="ctr"/>
              <a:lstStyle/>
              <a:p>
                <a:pPr>
                  <a:defRPr/>
                </a:pPr>
                <a:endParaRPr lang="en-US"/>
              </a:p>
            </p:txBody>
          </p:sp>
          <p:sp>
            <p:nvSpPr>
              <p:cNvPr id="74762" name="Rectangle 10"/>
              <p:cNvSpPr>
                <a:spLocks noChangeArrowheads="1"/>
              </p:cNvSpPr>
              <p:nvPr userDrawn="1"/>
            </p:nvSpPr>
            <p:spPr bwMode="auto">
              <a:xfrm>
                <a:off x="5088" y="672"/>
                <a:ext cx="118" cy="95"/>
              </a:xfrm>
              <a:prstGeom prst="rect">
                <a:avLst/>
              </a:prstGeom>
              <a:solidFill>
                <a:srgbClr val="8080FF"/>
              </a:solidFill>
              <a:ln w="12700">
                <a:solidFill>
                  <a:schemeClr val="tx1"/>
                </a:solidFill>
                <a:miter lim="800000"/>
                <a:headEnd/>
                <a:tailEnd/>
              </a:ln>
              <a:effectLst/>
            </p:spPr>
            <p:txBody>
              <a:bodyPr wrap="none" anchor="ctr"/>
              <a:lstStyle/>
              <a:p>
                <a:pPr>
                  <a:defRPr/>
                </a:pPr>
                <a:endParaRPr lang="en-US"/>
              </a:p>
            </p:txBody>
          </p:sp>
        </p:grpSp>
        <p:grpSp>
          <p:nvGrpSpPr>
            <p:cNvPr id="2059" name="Group 11"/>
            <p:cNvGrpSpPr>
              <a:grpSpLocks/>
            </p:cNvGrpSpPr>
            <p:nvPr userDrawn="1"/>
          </p:nvGrpSpPr>
          <p:grpSpPr bwMode="auto">
            <a:xfrm>
              <a:off x="4658" y="672"/>
              <a:ext cx="378" cy="95"/>
              <a:chOff x="4658" y="672"/>
              <a:chExt cx="378" cy="95"/>
            </a:xfrm>
          </p:grpSpPr>
          <p:sp>
            <p:nvSpPr>
              <p:cNvPr id="74764" name="Rectangle 12"/>
              <p:cNvSpPr>
                <a:spLocks noChangeArrowheads="1"/>
              </p:cNvSpPr>
              <p:nvPr userDrawn="1"/>
            </p:nvSpPr>
            <p:spPr bwMode="auto">
              <a:xfrm>
                <a:off x="4890" y="672"/>
                <a:ext cx="146" cy="95"/>
              </a:xfrm>
              <a:prstGeom prst="rect">
                <a:avLst/>
              </a:prstGeom>
              <a:solidFill>
                <a:srgbClr val="4040FF"/>
              </a:solidFill>
              <a:ln w="12700">
                <a:solidFill>
                  <a:schemeClr val="tx1"/>
                </a:solidFill>
                <a:miter lim="800000"/>
                <a:headEnd/>
                <a:tailEnd/>
              </a:ln>
              <a:effectLst/>
            </p:spPr>
            <p:txBody>
              <a:bodyPr wrap="none" anchor="ctr"/>
              <a:lstStyle/>
              <a:p>
                <a:pPr>
                  <a:defRPr/>
                </a:pPr>
                <a:endParaRPr lang="en-US"/>
              </a:p>
            </p:txBody>
          </p:sp>
          <p:sp>
            <p:nvSpPr>
              <p:cNvPr id="74765" name="Rectangle 13"/>
              <p:cNvSpPr>
                <a:spLocks noChangeArrowheads="1"/>
              </p:cNvSpPr>
              <p:nvPr userDrawn="1"/>
            </p:nvSpPr>
            <p:spPr bwMode="auto">
              <a:xfrm>
                <a:off x="4658" y="672"/>
                <a:ext cx="181" cy="95"/>
              </a:xfrm>
              <a:prstGeom prst="rect">
                <a:avLst/>
              </a:prstGeom>
              <a:solidFill>
                <a:srgbClr val="4040FF"/>
              </a:solidFill>
              <a:ln w="12700">
                <a:solidFill>
                  <a:schemeClr val="tx1"/>
                </a:solidFill>
                <a:miter lim="800000"/>
                <a:headEnd/>
                <a:tailEnd/>
              </a:ln>
              <a:effectLst/>
            </p:spPr>
            <p:txBody>
              <a:bodyPr wrap="none" anchor="ctr"/>
              <a:lstStyle/>
              <a:p>
                <a:pPr>
                  <a:defRPr/>
                </a:pPr>
                <a:endParaRPr lang="en-US"/>
              </a:p>
            </p:txBody>
          </p:sp>
        </p:grpSp>
        <p:grpSp>
          <p:nvGrpSpPr>
            <p:cNvPr id="2060" name="Group 14"/>
            <p:cNvGrpSpPr>
              <a:grpSpLocks/>
            </p:cNvGrpSpPr>
            <p:nvPr userDrawn="1"/>
          </p:nvGrpSpPr>
          <p:grpSpPr bwMode="auto">
            <a:xfrm>
              <a:off x="3423" y="672"/>
              <a:ext cx="1183" cy="95"/>
              <a:chOff x="3423" y="672"/>
              <a:chExt cx="1183" cy="95"/>
            </a:xfrm>
          </p:grpSpPr>
          <p:sp>
            <p:nvSpPr>
              <p:cNvPr id="74767" name="Rectangle 15"/>
              <p:cNvSpPr>
                <a:spLocks noChangeArrowheads="1"/>
              </p:cNvSpPr>
              <p:nvPr userDrawn="1"/>
            </p:nvSpPr>
            <p:spPr bwMode="auto">
              <a:xfrm>
                <a:off x="3798" y="672"/>
                <a:ext cx="242" cy="95"/>
              </a:xfrm>
              <a:prstGeom prst="rect">
                <a:avLst/>
              </a:prstGeom>
              <a:solidFill>
                <a:srgbClr val="0000FF"/>
              </a:solidFill>
              <a:ln w="12700">
                <a:solidFill>
                  <a:schemeClr val="tx1"/>
                </a:solidFill>
                <a:miter lim="800000"/>
                <a:headEnd/>
                <a:tailEnd/>
              </a:ln>
              <a:effectLst/>
            </p:spPr>
            <p:txBody>
              <a:bodyPr wrap="none" anchor="ctr"/>
              <a:lstStyle/>
              <a:p>
                <a:pPr>
                  <a:defRPr/>
                </a:pPr>
                <a:endParaRPr lang="en-US"/>
              </a:p>
            </p:txBody>
          </p:sp>
          <p:sp>
            <p:nvSpPr>
              <p:cNvPr id="74768" name="Rectangle 16"/>
              <p:cNvSpPr>
                <a:spLocks noChangeArrowheads="1"/>
              </p:cNvSpPr>
              <p:nvPr userDrawn="1"/>
            </p:nvSpPr>
            <p:spPr bwMode="auto">
              <a:xfrm>
                <a:off x="4396" y="672"/>
                <a:ext cx="210" cy="95"/>
              </a:xfrm>
              <a:prstGeom prst="rect">
                <a:avLst/>
              </a:prstGeom>
              <a:solidFill>
                <a:srgbClr val="0000FF"/>
              </a:solidFill>
              <a:ln w="12700">
                <a:solidFill>
                  <a:schemeClr val="tx1"/>
                </a:solidFill>
                <a:miter lim="800000"/>
                <a:headEnd/>
                <a:tailEnd/>
              </a:ln>
              <a:effectLst/>
            </p:spPr>
            <p:txBody>
              <a:bodyPr wrap="none" anchor="ctr"/>
              <a:lstStyle/>
              <a:p>
                <a:pPr>
                  <a:defRPr/>
                </a:pPr>
                <a:endParaRPr lang="en-US"/>
              </a:p>
            </p:txBody>
          </p:sp>
          <p:sp>
            <p:nvSpPr>
              <p:cNvPr id="74769" name="Rectangle 17"/>
              <p:cNvSpPr>
                <a:spLocks noChangeArrowheads="1"/>
              </p:cNvSpPr>
              <p:nvPr userDrawn="1"/>
            </p:nvSpPr>
            <p:spPr bwMode="auto">
              <a:xfrm>
                <a:off x="4104" y="672"/>
                <a:ext cx="242" cy="95"/>
              </a:xfrm>
              <a:prstGeom prst="rect">
                <a:avLst/>
              </a:prstGeom>
              <a:solidFill>
                <a:srgbClr val="0000FF"/>
              </a:solidFill>
              <a:ln w="12700">
                <a:solidFill>
                  <a:schemeClr val="tx1"/>
                </a:solidFill>
                <a:miter lim="800000"/>
                <a:headEnd/>
                <a:tailEnd/>
              </a:ln>
              <a:effectLst/>
            </p:spPr>
            <p:txBody>
              <a:bodyPr wrap="none" anchor="ctr"/>
              <a:lstStyle/>
              <a:p>
                <a:pPr>
                  <a:defRPr/>
                </a:pPr>
                <a:endParaRPr lang="en-US"/>
              </a:p>
            </p:txBody>
          </p:sp>
          <p:sp>
            <p:nvSpPr>
              <p:cNvPr id="74770" name="Rectangle 18"/>
              <p:cNvSpPr>
                <a:spLocks noChangeArrowheads="1"/>
              </p:cNvSpPr>
              <p:nvPr userDrawn="1"/>
            </p:nvSpPr>
            <p:spPr bwMode="auto">
              <a:xfrm>
                <a:off x="3423" y="672"/>
                <a:ext cx="306" cy="95"/>
              </a:xfrm>
              <a:prstGeom prst="rect">
                <a:avLst/>
              </a:prstGeom>
              <a:solidFill>
                <a:srgbClr val="0000FF"/>
              </a:solidFill>
              <a:ln w="12700">
                <a:solidFill>
                  <a:schemeClr val="tx1"/>
                </a:solidFill>
                <a:miter lim="800000"/>
                <a:headEnd/>
                <a:tailEnd/>
              </a:ln>
              <a:effectLst/>
            </p:spPr>
            <p:txBody>
              <a:bodyPr wrap="none" anchor="ctr"/>
              <a:lstStyle/>
              <a:p>
                <a:pPr>
                  <a:defRPr/>
                </a:pPr>
                <a:endParaRPr lang="en-US"/>
              </a:p>
            </p:txBody>
          </p:sp>
        </p:grpSp>
        <p:grpSp>
          <p:nvGrpSpPr>
            <p:cNvPr id="2061" name="Group 19"/>
            <p:cNvGrpSpPr>
              <a:grpSpLocks/>
            </p:cNvGrpSpPr>
            <p:nvPr userDrawn="1"/>
          </p:nvGrpSpPr>
          <p:grpSpPr bwMode="auto">
            <a:xfrm>
              <a:off x="240" y="672"/>
              <a:ext cx="3135" cy="95"/>
              <a:chOff x="240" y="672"/>
              <a:chExt cx="3135" cy="95"/>
            </a:xfrm>
          </p:grpSpPr>
          <p:sp>
            <p:nvSpPr>
              <p:cNvPr id="74772" name="Rectangle 20"/>
              <p:cNvSpPr>
                <a:spLocks noChangeArrowheads="1"/>
              </p:cNvSpPr>
              <p:nvPr userDrawn="1"/>
            </p:nvSpPr>
            <p:spPr bwMode="auto">
              <a:xfrm>
                <a:off x="3038" y="672"/>
                <a:ext cx="337" cy="95"/>
              </a:xfrm>
              <a:prstGeom prst="rect">
                <a:avLst/>
              </a:prstGeom>
              <a:solidFill>
                <a:srgbClr val="0000E0"/>
              </a:solidFill>
              <a:ln w="12700">
                <a:solidFill>
                  <a:schemeClr val="tx1"/>
                </a:solidFill>
                <a:miter lim="800000"/>
                <a:headEnd/>
                <a:tailEnd/>
              </a:ln>
              <a:effectLst/>
            </p:spPr>
            <p:txBody>
              <a:bodyPr wrap="none" anchor="ctr"/>
              <a:lstStyle/>
              <a:p>
                <a:pPr>
                  <a:defRPr/>
                </a:pPr>
                <a:endParaRPr lang="en-US"/>
              </a:p>
            </p:txBody>
          </p:sp>
          <p:sp>
            <p:nvSpPr>
              <p:cNvPr id="74773" name="Rectangle 21"/>
              <p:cNvSpPr>
                <a:spLocks noChangeArrowheads="1"/>
              </p:cNvSpPr>
              <p:nvPr userDrawn="1"/>
            </p:nvSpPr>
            <p:spPr bwMode="auto">
              <a:xfrm>
                <a:off x="240" y="672"/>
                <a:ext cx="2748" cy="95"/>
              </a:xfrm>
              <a:prstGeom prst="rect">
                <a:avLst/>
              </a:prstGeom>
              <a:solidFill>
                <a:srgbClr val="0000E0"/>
              </a:solidFill>
              <a:ln w="12700">
                <a:solidFill>
                  <a:schemeClr val="tx1"/>
                </a:solidFill>
                <a:miter lim="800000"/>
                <a:headEnd/>
                <a:tailEnd/>
              </a:ln>
              <a:effectLst/>
            </p:spPr>
            <p:txBody>
              <a:bodyPr wrap="none" anchor="ctr"/>
              <a:lstStyle/>
              <a:p>
                <a:pPr>
                  <a:defRPr/>
                </a:pPr>
                <a:endParaRPr lang="en-US"/>
              </a:p>
            </p:txBody>
          </p:sp>
        </p:grpSp>
      </p:grpSp>
      <p:pic>
        <p:nvPicPr>
          <p:cNvPr id="2053" name="Picture 22" descr="keklogo-c"/>
          <p:cNvPicPr>
            <a:picLocks noChangeAspect="1" noChangeArrowheads="1"/>
          </p:cNvPicPr>
          <p:nvPr/>
        </p:nvPicPr>
        <p:blipFill>
          <a:blip r:embed="rId16"/>
          <a:srcRect/>
          <a:stretch>
            <a:fillRect/>
          </a:stretch>
        </p:blipFill>
        <p:spPr bwMode="auto">
          <a:xfrm>
            <a:off x="228600" y="304800"/>
            <a:ext cx="1066800" cy="674688"/>
          </a:xfrm>
          <a:prstGeom prst="rect">
            <a:avLst/>
          </a:prstGeom>
          <a:noFill/>
          <a:ln w="9525">
            <a:noFill/>
            <a:miter lim="800000"/>
            <a:headEnd/>
            <a:tailEnd/>
          </a:ln>
        </p:spPr>
      </p:pic>
      <p:sp>
        <p:nvSpPr>
          <p:cNvPr id="74775"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1D074F"/>
                </a:solidFill>
              </a:defRPr>
            </a:lvl1pPr>
          </a:lstStyle>
          <a:p>
            <a:pPr>
              <a:defRPr/>
            </a:pPr>
            <a:r>
              <a:rPr lang="ja-JP" altLang="en-US"/>
              <a:t>July 12, 2007</a:t>
            </a:r>
            <a:endParaRPr lang="en-US" altLang="ja-JP"/>
          </a:p>
        </p:txBody>
      </p:sp>
      <p:sp>
        <p:nvSpPr>
          <p:cNvPr id="7477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1D074F"/>
                </a:solidFill>
              </a:defRPr>
            </a:lvl1pPr>
          </a:lstStyle>
          <a:p>
            <a:pPr>
              <a:defRPr/>
            </a:pPr>
            <a:r>
              <a:rPr lang="ja-JP" altLang="en-US"/>
              <a:t>Shin'ya Sawada @ 山形大学</a:t>
            </a:r>
            <a:endParaRPr lang="en-US" altLang="ja-JP"/>
          </a:p>
        </p:txBody>
      </p:sp>
      <p:sp>
        <p:nvSpPr>
          <p:cNvPr id="74777"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1D074F"/>
                </a:solidFill>
              </a:defRPr>
            </a:lvl1pPr>
          </a:lstStyle>
          <a:p>
            <a:pPr>
              <a:defRPr/>
            </a:pPr>
            <a:fld id="{72343B2D-FCC6-4A05-A4B2-6DDD5955BEDB}"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3"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hdr="0" ftr="0" dt="0"/>
  <p:txStyles>
    <p:titleStyle>
      <a:lvl1pPr algn="r" rtl="0" eaLnBrk="0" fontAlgn="base" hangingPunct="0">
        <a:spcBef>
          <a:spcPct val="0"/>
        </a:spcBef>
        <a:spcAft>
          <a:spcPct val="0"/>
        </a:spcAft>
        <a:defRPr kumimoji="1" sz="3200">
          <a:solidFill>
            <a:schemeClr val="tx2"/>
          </a:solidFill>
          <a:latin typeface="+mj-lt"/>
          <a:ea typeface="+mj-ea"/>
          <a:cs typeface="+mj-cs"/>
        </a:defRPr>
      </a:lvl1pPr>
      <a:lvl2pPr algn="r" rtl="0" eaLnBrk="0" fontAlgn="base" hangingPunct="0">
        <a:spcBef>
          <a:spcPct val="0"/>
        </a:spcBef>
        <a:spcAft>
          <a:spcPct val="0"/>
        </a:spcAft>
        <a:defRPr kumimoji="1" sz="3200">
          <a:solidFill>
            <a:schemeClr val="tx2"/>
          </a:solidFill>
          <a:latin typeface="Helvetica" charset="0"/>
          <a:ea typeface="Osaka" charset="-128"/>
        </a:defRPr>
      </a:lvl2pPr>
      <a:lvl3pPr algn="r" rtl="0" eaLnBrk="0" fontAlgn="base" hangingPunct="0">
        <a:spcBef>
          <a:spcPct val="0"/>
        </a:spcBef>
        <a:spcAft>
          <a:spcPct val="0"/>
        </a:spcAft>
        <a:defRPr kumimoji="1" sz="3200">
          <a:solidFill>
            <a:schemeClr val="tx2"/>
          </a:solidFill>
          <a:latin typeface="Helvetica" charset="0"/>
          <a:ea typeface="Osaka" charset="-128"/>
        </a:defRPr>
      </a:lvl3pPr>
      <a:lvl4pPr algn="r" rtl="0" eaLnBrk="0" fontAlgn="base" hangingPunct="0">
        <a:spcBef>
          <a:spcPct val="0"/>
        </a:spcBef>
        <a:spcAft>
          <a:spcPct val="0"/>
        </a:spcAft>
        <a:defRPr kumimoji="1" sz="3200">
          <a:solidFill>
            <a:schemeClr val="tx2"/>
          </a:solidFill>
          <a:latin typeface="Helvetica" charset="0"/>
          <a:ea typeface="Osaka" charset="-128"/>
        </a:defRPr>
      </a:lvl4pPr>
      <a:lvl5pPr algn="r" rtl="0" eaLnBrk="0" fontAlgn="base" hangingPunct="0">
        <a:spcBef>
          <a:spcPct val="0"/>
        </a:spcBef>
        <a:spcAft>
          <a:spcPct val="0"/>
        </a:spcAft>
        <a:defRPr kumimoji="1" sz="3200">
          <a:solidFill>
            <a:schemeClr val="tx2"/>
          </a:solidFill>
          <a:latin typeface="Helvetica" charset="0"/>
          <a:ea typeface="Osaka" charset="-128"/>
        </a:defRPr>
      </a:lvl5pPr>
      <a:lvl6pPr marL="457200" algn="r" rtl="0" fontAlgn="base" hangingPunct="0">
        <a:spcBef>
          <a:spcPct val="0"/>
        </a:spcBef>
        <a:spcAft>
          <a:spcPct val="0"/>
        </a:spcAft>
        <a:defRPr kumimoji="1" sz="3200">
          <a:solidFill>
            <a:schemeClr val="tx2"/>
          </a:solidFill>
          <a:latin typeface="Helvetica" charset="0"/>
          <a:ea typeface="Osaka" charset="-128"/>
        </a:defRPr>
      </a:lvl6pPr>
      <a:lvl7pPr marL="914400" algn="r" rtl="0" fontAlgn="base" hangingPunct="0">
        <a:spcBef>
          <a:spcPct val="0"/>
        </a:spcBef>
        <a:spcAft>
          <a:spcPct val="0"/>
        </a:spcAft>
        <a:defRPr kumimoji="1" sz="3200">
          <a:solidFill>
            <a:schemeClr val="tx2"/>
          </a:solidFill>
          <a:latin typeface="Helvetica" charset="0"/>
          <a:ea typeface="Osaka" charset="-128"/>
        </a:defRPr>
      </a:lvl7pPr>
      <a:lvl8pPr marL="1371600" algn="r" rtl="0" fontAlgn="base" hangingPunct="0">
        <a:spcBef>
          <a:spcPct val="0"/>
        </a:spcBef>
        <a:spcAft>
          <a:spcPct val="0"/>
        </a:spcAft>
        <a:defRPr kumimoji="1" sz="3200">
          <a:solidFill>
            <a:schemeClr val="tx2"/>
          </a:solidFill>
          <a:latin typeface="Helvetica" charset="0"/>
          <a:ea typeface="Osaka" charset="-128"/>
        </a:defRPr>
      </a:lvl8pPr>
      <a:lvl9pPr marL="1828800" algn="r" rtl="0" fontAlgn="base" hangingPunct="0">
        <a:spcBef>
          <a:spcPct val="0"/>
        </a:spcBef>
        <a:spcAft>
          <a:spcPct val="0"/>
        </a:spcAft>
        <a:defRPr kumimoji="1" sz="3200">
          <a:solidFill>
            <a:schemeClr val="tx2"/>
          </a:solidFill>
          <a:latin typeface="Helvetica" charset="0"/>
          <a:ea typeface="Osaka" charset="-128"/>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kumimoji="1" sz="2000">
          <a:solidFill>
            <a:srgbClr val="00AE00"/>
          </a:solidFill>
          <a:latin typeface="+mn-lt"/>
          <a:ea typeface="+mn-ea"/>
        </a:defRPr>
      </a:lvl2pPr>
      <a:lvl3pPr marL="1143000" indent="-228600" algn="l" rtl="0" eaLnBrk="0" fontAlgn="base" hangingPunct="0">
        <a:spcBef>
          <a:spcPct val="20000"/>
        </a:spcBef>
        <a:spcAft>
          <a:spcPct val="0"/>
        </a:spcAft>
        <a:buClr>
          <a:schemeClr val="hlink"/>
        </a:buClr>
        <a:buSzPct val="100000"/>
        <a:buChar char="•"/>
        <a:defRPr kumimoji="1" sz="2400">
          <a:solidFill>
            <a:srgbClr val="AD6900"/>
          </a:solidFill>
          <a:latin typeface="+mn-lt"/>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lr>
          <a:schemeClr val="tx2"/>
        </a:buClr>
        <a:buSzPct val="100000"/>
        <a:buChar char="–"/>
        <a:defRPr kumimoji="1" sz="1600">
          <a:solidFill>
            <a:schemeClr val="accent2"/>
          </a:solidFill>
          <a:latin typeface="+mn-lt"/>
          <a:ea typeface="+mn-ea"/>
        </a:defRPr>
      </a:lvl5pPr>
      <a:lvl6pPr marL="2514600" indent="-228600" algn="l" rtl="0" fontAlgn="base" hangingPunct="0">
        <a:spcBef>
          <a:spcPct val="20000"/>
        </a:spcBef>
        <a:spcAft>
          <a:spcPct val="0"/>
        </a:spcAft>
        <a:buClr>
          <a:schemeClr val="tx2"/>
        </a:buClr>
        <a:buSzPct val="100000"/>
        <a:buChar char="–"/>
        <a:defRPr kumimoji="1" sz="1600">
          <a:solidFill>
            <a:schemeClr val="accent2"/>
          </a:solidFill>
          <a:latin typeface="+mn-lt"/>
          <a:ea typeface="+mn-ea"/>
        </a:defRPr>
      </a:lvl6pPr>
      <a:lvl7pPr marL="2971800" indent="-228600" algn="l" rtl="0" fontAlgn="base" hangingPunct="0">
        <a:spcBef>
          <a:spcPct val="20000"/>
        </a:spcBef>
        <a:spcAft>
          <a:spcPct val="0"/>
        </a:spcAft>
        <a:buClr>
          <a:schemeClr val="tx2"/>
        </a:buClr>
        <a:buSzPct val="100000"/>
        <a:buChar char="–"/>
        <a:defRPr kumimoji="1" sz="1600">
          <a:solidFill>
            <a:schemeClr val="accent2"/>
          </a:solidFill>
          <a:latin typeface="+mn-lt"/>
          <a:ea typeface="+mn-ea"/>
        </a:defRPr>
      </a:lvl7pPr>
      <a:lvl8pPr marL="3429000" indent="-228600" algn="l" rtl="0" fontAlgn="base" hangingPunct="0">
        <a:spcBef>
          <a:spcPct val="20000"/>
        </a:spcBef>
        <a:spcAft>
          <a:spcPct val="0"/>
        </a:spcAft>
        <a:buClr>
          <a:schemeClr val="tx2"/>
        </a:buClr>
        <a:buSzPct val="100000"/>
        <a:buChar char="–"/>
        <a:defRPr kumimoji="1" sz="1600">
          <a:solidFill>
            <a:schemeClr val="accent2"/>
          </a:solidFill>
          <a:latin typeface="+mn-lt"/>
          <a:ea typeface="+mn-ea"/>
        </a:defRPr>
      </a:lvl8pPr>
      <a:lvl9pPr marL="3886200" indent="-228600" algn="l" rtl="0" fontAlgn="base" hangingPunct="0">
        <a:spcBef>
          <a:spcPct val="20000"/>
        </a:spcBef>
        <a:spcAft>
          <a:spcPct val="0"/>
        </a:spcAft>
        <a:buClr>
          <a:schemeClr val="tx2"/>
        </a:buClr>
        <a:buSzPct val="100000"/>
        <a:buChar char="–"/>
        <a:defRPr kumimoji="1" sz="16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5"/>
          <p:cNvSpPr>
            <a:spLocks noGrp="1" noChangeArrowheads="1"/>
          </p:cNvSpPr>
          <p:nvPr>
            <p:ph type="sldNum" sz="quarter" idx="12"/>
          </p:nvPr>
        </p:nvSpPr>
        <p:spPr>
          <a:noFill/>
        </p:spPr>
        <p:txBody>
          <a:bodyPr/>
          <a:lstStyle/>
          <a:p>
            <a:fld id="{4A282E70-C07F-414C-83DF-195E90F36469}" type="slidenum">
              <a:rPr lang="ja-JP" altLang="en-US"/>
              <a:pPr/>
              <a:t>1</a:t>
            </a:fld>
            <a:endParaRPr lang="en-US" altLang="ja-JP"/>
          </a:p>
        </p:txBody>
      </p:sp>
      <p:sp>
        <p:nvSpPr>
          <p:cNvPr id="4099" name="Rectangle 2"/>
          <p:cNvSpPr>
            <a:spLocks noGrp="1" noChangeArrowheads="1"/>
          </p:cNvSpPr>
          <p:nvPr>
            <p:ph type="ctrTitle"/>
          </p:nvPr>
        </p:nvSpPr>
        <p:spPr>
          <a:xfrm>
            <a:off x="323850" y="1341438"/>
            <a:ext cx="8820150" cy="2447925"/>
          </a:xfrm>
        </p:spPr>
        <p:txBody>
          <a:bodyPr/>
          <a:lstStyle/>
          <a:p>
            <a:pPr eaLnBrk="1"/>
            <a:r>
              <a:rPr lang="en-US" altLang="ja-JP" sz="4800" smtClean="0"/>
              <a:t>Status and Plan</a:t>
            </a:r>
            <a:br>
              <a:rPr lang="en-US" altLang="ja-JP" sz="4800" smtClean="0"/>
            </a:br>
            <a:r>
              <a:rPr lang="en-US" altLang="ja-JP" sz="4800" smtClean="0"/>
              <a:t>of</a:t>
            </a:r>
            <a:br>
              <a:rPr lang="en-US" altLang="ja-JP" sz="4800" smtClean="0"/>
            </a:br>
            <a:r>
              <a:rPr lang="en-US" altLang="ja-JP" sz="4800" smtClean="0"/>
              <a:t>J-PARC</a:t>
            </a:r>
            <a:endParaRPr lang="en-US" altLang="ja-JP" sz="4000" smtClean="0"/>
          </a:p>
        </p:txBody>
      </p:sp>
      <p:sp>
        <p:nvSpPr>
          <p:cNvPr id="4100" name="Rectangle 3"/>
          <p:cNvSpPr>
            <a:spLocks noGrp="1" noChangeArrowheads="1"/>
          </p:cNvSpPr>
          <p:nvPr>
            <p:ph type="subTitle" idx="1"/>
          </p:nvPr>
        </p:nvSpPr>
        <p:spPr>
          <a:xfrm>
            <a:off x="1187450" y="4076700"/>
            <a:ext cx="6913563" cy="2232025"/>
          </a:xfrm>
        </p:spPr>
        <p:txBody>
          <a:bodyPr/>
          <a:lstStyle/>
          <a:p>
            <a:pPr eaLnBrk="1">
              <a:lnSpc>
                <a:spcPct val="90000"/>
              </a:lnSpc>
            </a:pPr>
            <a:r>
              <a:rPr lang="en-US" altLang="ja-JP" sz="2000" smtClean="0"/>
              <a:t>Shin’ya Sawada</a:t>
            </a:r>
          </a:p>
          <a:p>
            <a:pPr eaLnBrk="1">
              <a:lnSpc>
                <a:spcPct val="90000"/>
              </a:lnSpc>
            </a:pPr>
            <a:r>
              <a:rPr lang="en-US" altLang="ja-JP" sz="2000" smtClean="0"/>
              <a:t>KEK </a:t>
            </a:r>
          </a:p>
          <a:p>
            <a:pPr eaLnBrk="1">
              <a:lnSpc>
                <a:spcPct val="90000"/>
              </a:lnSpc>
            </a:pPr>
            <a:r>
              <a:rPr lang="en-US" altLang="ja-JP" sz="1800" smtClean="0"/>
              <a:t>(High Energy Accelerator Research Organization, Japan)</a:t>
            </a:r>
          </a:p>
          <a:p>
            <a:pPr eaLnBrk="1">
              <a:lnSpc>
                <a:spcPct val="90000"/>
              </a:lnSpc>
            </a:pPr>
            <a:endParaRPr lang="en-US" altLang="ja-JP" sz="1800" smtClean="0"/>
          </a:p>
          <a:p>
            <a:pPr eaLnBrk="1">
              <a:lnSpc>
                <a:spcPct val="90000"/>
              </a:lnSpc>
            </a:pPr>
            <a:r>
              <a:rPr lang="en-US" altLang="ja-JP" sz="1800" i="1" smtClean="0">
                <a:solidFill>
                  <a:schemeClr val="accent1"/>
                </a:solidFill>
              </a:rPr>
              <a:t>Quark Matter 2008</a:t>
            </a:r>
          </a:p>
          <a:p>
            <a:pPr eaLnBrk="1">
              <a:lnSpc>
                <a:spcPct val="90000"/>
              </a:lnSpc>
            </a:pPr>
            <a:r>
              <a:rPr lang="en-US" altLang="ja-JP" sz="1800" i="1" smtClean="0">
                <a:solidFill>
                  <a:schemeClr val="accent1"/>
                </a:solidFill>
              </a:rPr>
              <a:t>Jaipur, India</a:t>
            </a:r>
          </a:p>
          <a:p>
            <a:pPr eaLnBrk="1">
              <a:lnSpc>
                <a:spcPct val="90000"/>
              </a:lnSpc>
            </a:pPr>
            <a:r>
              <a:rPr lang="en-US" altLang="ja-JP" sz="1800" i="1" smtClean="0">
                <a:solidFill>
                  <a:schemeClr val="accent1"/>
                </a:solidFill>
              </a:rPr>
              <a:t>February 7,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2E307BEF-BBC0-40F0-8701-8325B6C346F7}" type="slidenum">
              <a:rPr lang="ja-JP" altLang="en-US"/>
              <a:pPr/>
              <a:t>10</a:t>
            </a:fld>
            <a:endParaRPr lang="en-US" altLang="ja-JP"/>
          </a:p>
        </p:txBody>
      </p:sp>
      <p:sp>
        <p:nvSpPr>
          <p:cNvPr id="13315" name="Rectangle 2"/>
          <p:cNvSpPr>
            <a:spLocks noChangeArrowheads="1"/>
          </p:cNvSpPr>
          <p:nvPr/>
        </p:nvSpPr>
        <p:spPr bwMode="auto">
          <a:xfrm>
            <a:off x="250825" y="908050"/>
            <a:ext cx="8642350" cy="576263"/>
          </a:xfrm>
          <a:prstGeom prst="rect">
            <a:avLst/>
          </a:prstGeom>
          <a:solidFill>
            <a:schemeClr val="bg1"/>
          </a:solidFill>
          <a:ln w="12700">
            <a:solidFill>
              <a:schemeClr val="bg1"/>
            </a:solidFill>
            <a:miter lim="800000"/>
            <a:headEnd/>
            <a:tailEnd/>
          </a:ln>
        </p:spPr>
        <p:txBody>
          <a:bodyPr wrap="none" anchor="ctr"/>
          <a:lstStyle/>
          <a:p>
            <a:pPr algn="ctr"/>
            <a:endParaRPr lang="en-GB" sz="1800">
              <a:latin typeface="Helvetica" charset="0"/>
            </a:endParaRPr>
          </a:p>
        </p:txBody>
      </p:sp>
      <p:pic>
        <p:nvPicPr>
          <p:cNvPr id="13316" name="Picture 3" descr="071031_142730"/>
          <p:cNvPicPr>
            <a:picLocks noChangeAspect="1" noChangeArrowheads="1"/>
          </p:cNvPicPr>
          <p:nvPr/>
        </p:nvPicPr>
        <p:blipFill>
          <a:blip r:embed="rId2"/>
          <a:srcRect/>
          <a:stretch>
            <a:fillRect/>
          </a:stretch>
        </p:blipFill>
        <p:spPr bwMode="auto">
          <a:xfrm>
            <a:off x="2671763" y="1155700"/>
            <a:ext cx="3313112" cy="2484438"/>
          </a:xfrm>
          <a:prstGeom prst="rect">
            <a:avLst/>
          </a:prstGeom>
          <a:noFill/>
          <a:ln w="9525">
            <a:noFill/>
            <a:miter lim="800000"/>
            <a:headEnd/>
            <a:tailEnd/>
          </a:ln>
        </p:spPr>
      </p:pic>
      <p:pic>
        <p:nvPicPr>
          <p:cNvPr id="13317" name="Picture 4" descr="Auto_20071029033223"/>
          <p:cNvPicPr>
            <a:picLocks noChangeAspect="1" noChangeArrowheads="1"/>
          </p:cNvPicPr>
          <p:nvPr/>
        </p:nvPicPr>
        <p:blipFill>
          <a:blip r:embed="rId3"/>
          <a:srcRect l="14764" r="43701"/>
          <a:stretch>
            <a:fillRect/>
          </a:stretch>
        </p:blipFill>
        <p:spPr bwMode="auto">
          <a:xfrm>
            <a:off x="2789238" y="3735388"/>
            <a:ext cx="3348037" cy="2352675"/>
          </a:xfrm>
          <a:prstGeom prst="rect">
            <a:avLst/>
          </a:prstGeom>
          <a:noFill/>
          <a:ln w="9525">
            <a:noFill/>
            <a:miter lim="800000"/>
            <a:headEnd/>
            <a:tailEnd/>
          </a:ln>
        </p:spPr>
      </p:pic>
      <p:sp>
        <p:nvSpPr>
          <p:cNvPr id="13318" name="Line 5"/>
          <p:cNvSpPr>
            <a:spLocks noChangeShapeType="1"/>
          </p:cNvSpPr>
          <p:nvPr/>
        </p:nvSpPr>
        <p:spPr bwMode="auto">
          <a:xfrm flipV="1">
            <a:off x="3065463" y="1012825"/>
            <a:ext cx="0" cy="5472113"/>
          </a:xfrm>
          <a:prstGeom prst="line">
            <a:avLst/>
          </a:prstGeom>
          <a:noFill/>
          <a:ln w="31750" cap="rnd">
            <a:solidFill>
              <a:srgbClr val="FF0000"/>
            </a:solidFill>
            <a:prstDash val="sysDot"/>
            <a:round/>
            <a:headEnd/>
            <a:tailEnd/>
          </a:ln>
        </p:spPr>
        <p:txBody>
          <a:bodyPr/>
          <a:lstStyle/>
          <a:p>
            <a:endParaRPr lang="en-US"/>
          </a:p>
        </p:txBody>
      </p:sp>
      <p:sp>
        <p:nvSpPr>
          <p:cNvPr id="13319" name="Line 6"/>
          <p:cNvSpPr>
            <a:spLocks noChangeShapeType="1"/>
          </p:cNvSpPr>
          <p:nvPr/>
        </p:nvSpPr>
        <p:spPr bwMode="auto">
          <a:xfrm flipV="1">
            <a:off x="4327525" y="1012825"/>
            <a:ext cx="0" cy="5472113"/>
          </a:xfrm>
          <a:prstGeom prst="line">
            <a:avLst/>
          </a:prstGeom>
          <a:noFill/>
          <a:ln w="31750" cap="rnd">
            <a:solidFill>
              <a:srgbClr val="FF0000"/>
            </a:solidFill>
            <a:prstDash val="sysDot"/>
            <a:round/>
            <a:headEnd/>
            <a:tailEnd/>
          </a:ln>
        </p:spPr>
        <p:txBody>
          <a:bodyPr/>
          <a:lstStyle/>
          <a:p>
            <a:endParaRPr lang="en-US"/>
          </a:p>
        </p:txBody>
      </p:sp>
      <p:sp>
        <p:nvSpPr>
          <p:cNvPr id="13320" name="AutoShape 7"/>
          <p:cNvSpPr>
            <a:spLocks noChangeArrowheads="1"/>
          </p:cNvSpPr>
          <p:nvPr/>
        </p:nvSpPr>
        <p:spPr bwMode="auto">
          <a:xfrm>
            <a:off x="493713" y="3503613"/>
            <a:ext cx="1233487" cy="668337"/>
          </a:xfrm>
          <a:prstGeom prst="wedgeRectCallout">
            <a:avLst>
              <a:gd name="adj1" fmla="val 205343"/>
              <a:gd name="adj2" fmla="val 149523"/>
            </a:avLst>
          </a:prstGeom>
          <a:solidFill>
            <a:srgbClr val="FF0000">
              <a:alpha val="50195"/>
            </a:srgbClr>
          </a:solidFill>
          <a:ln w="9525">
            <a:solidFill>
              <a:schemeClr val="tx1"/>
            </a:solidFill>
            <a:miter lim="800000"/>
            <a:headEnd/>
            <a:tailEnd/>
          </a:ln>
        </p:spPr>
        <p:txBody>
          <a:bodyPr/>
          <a:lstStyle/>
          <a:p>
            <a:pPr algn="ctr"/>
            <a:r>
              <a:rPr lang="en-US" altLang="ja-JP" sz="1800">
                <a:latin typeface="Arial" charset="0"/>
                <a:ea typeface="ＭＳ Ｐゴシック" pitchFamily="50" charset="-128"/>
              </a:rPr>
              <a:t>Magnetic</a:t>
            </a:r>
          </a:p>
          <a:p>
            <a:pPr algn="ctr"/>
            <a:r>
              <a:rPr lang="en-US" altLang="ja-JP" sz="1800">
                <a:latin typeface="Arial" charset="0"/>
                <a:ea typeface="ＭＳ Ｐゴシック" pitchFamily="50" charset="-128"/>
              </a:rPr>
              <a:t>Field</a:t>
            </a:r>
          </a:p>
        </p:txBody>
      </p:sp>
      <p:sp>
        <p:nvSpPr>
          <p:cNvPr id="13321" name="AutoShape 8"/>
          <p:cNvSpPr>
            <a:spLocks noChangeArrowheads="1"/>
          </p:cNvSpPr>
          <p:nvPr/>
        </p:nvSpPr>
        <p:spPr bwMode="auto">
          <a:xfrm>
            <a:off x="152400" y="1033463"/>
            <a:ext cx="1860550" cy="649287"/>
          </a:xfrm>
          <a:prstGeom prst="wedgeRectCallout">
            <a:avLst>
              <a:gd name="adj1" fmla="val 93005"/>
              <a:gd name="adj2" fmla="val 119926"/>
            </a:avLst>
          </a:prstGeom>
          <a:solidFill>
            <a:srgbClr val="FFFF00">
              <a:alpha val="50195"/>
            </a:srgbClr>
          </a:solidFill>
          <a:ln w="9525">
            <a:solidFill>
              <a:schemeClr val="tx1"/>
            </a:solidFill>
            <a:miter lim="800000"/>
            <a:headEnd/>
            <a:tailEnd/>
          </a:ln>
        </p:spPr>
        <p:txBody>
          <a:bodyPr/>
          <a:lstStyle/>
          <a:p>
            <a:pPr algn="ctr"/>
            <a:r>
              <a:rPr lang="en-US" altLang="ja-JP" sz="1800">
                <a:latin typeface="Arial" charset="0"/>
                <a:ea typeface="ＭＳ Ｐゴシック" pitchFamily="50" charset="-128"/>
              </a:rPr>
              <a:t>Beam Current inside the Ring</a:t>
            </a:r>
          </a:p>
        </p:txBody>
      </p:sp>
      <p:sp>
        <p:nvSpPr>
          <p:cNvPr id="13322" name="Text Box 9"/>
          <p:cNvSpPr txBox="1">
            <a:spLocks noChangeArrowheads="1"/>
          </p:cNvSpPr>
          <p:nvPr/>
        </p:nvSpPr>
        <p:spPr bwMode="auto">
          <a:xfrm>
            <a:off x="2528888" y="6484938"/>
            <a:ext cx="1035050" cy="366712"/>
          </a:xfrm>
          <a:prstGeom prst="rect">
            <a:avLst/>
          </a:prstGeom>
          <a:noFill/>
          <a:ln w="9525">
            <a:noFill/>
            <a:miter lim="800000"/>
            <a:headEnd/>
            <a:tailEnd/>
          </a:ln>
        </p:spPr>
        <p:txBody>
          <a:bodyPr>
            <a:spAutoFit/>
          </a:bodyPr>
          <a:lstStyle/>
          <a:p>
            <a:r>
              <a:rPr lang="en-US" altLang="ja-JP" sz="1800">
                <a:solidFill>
                  <a:schemeClr val="accent2"/>
                </a:solidFill>
                <a:latin typeface="Arial" charset="0"/>
                <a:ea typeface="ＭＳ Ｐゴシック" pitchFamily="50" charset="-128"/>
              </a:rPr>
              <a:t>Injection</a:t>
            </a:r>
          </a:p>
        </p:txBody>
      </p:sp>
      <p:sp>
        <p:nvSpPr>
          <p:cNvPr id="13323" name="Text Box 10"/>
          <p:cNvSpPr txBox="1">
            <a:spLocks noChangeArrowheads="1"/>
          </p:cNvSpPr>
          <p:nvPr/>
        </p:nvSpPr>
        <p:spPr bwMode="auto">
          <a:xfrm>
            <a:off x="3757613" y="6491288"/>
            <a:ext cx="1200150" cy="366712"/>
          </a:xfrm>
          <a:prstGeom prst="rect">
            <a:avLst/>
          </a:prstGeom>
          <a:noFill/>
          <a:ln w="9525">
            <a:noFill/>
            <a:miter lim="800000"/>
            <a:headEnd/>
            <a:tailEnd/>
          </a:ln>
        </p:spPr>
        <p:txBody>
          <a:bodyPr wrap="none">
            <a:spAutoFit/>
          </a:bodyPr>
          <a:lstStyle/>
          <a:p>
            <a:r>
              <a:rPr lang="en-US" altLang="ja-JP" sz="1800">
                <a:solidFill>
                  <a:schemeClr val="accent2"/>
                </a:solidFill>
                <a:latin typeface="Arial" charset="0"/>
                <a:ea typeface="ＭＳ Ｐゴシック" pitchFamily="50" charset="-128"/>
              </a:rPr>
              <a:t>Extraction</a:t>
            </a:r>
          </a:p>
        </p:txBody>
      </p:sp>
      <p:sp>
        <p:nvSpPr>
          <p:cNvPr id="13324" name="Text Box 11"/>
          <p:cNvSpPr txBox="1">
            <a:spLocks noChangeArrowheads="1"/>
          </p:cNvSpPr>
          <p:nvPr/>
        </p:nvSpPr>
        <p:spPr bwMode="auto">
          <a:xfrm>
            <a:off x="3059113" y="6151563"/>
            <a:ext cx="1300162" cy="336550"/>
          </a:xfrm>
          <a:prstGeom prst="rect">
            <a:avLst/>
          </a:prstGeom>
          <a:noFill/>
          <a:ln w="9525">
            <a:noFill/>
            <a:miter lim="800000"/>
            <a:headEnd/>
            <a:tailEnd/>
          </a:ln>
        </p:spPr>
        <p:txBody>
          <a:bodyPr wrap="none">
            <a:spAutoFit/>
          </a:bodyPr>
          <a:lstStyle/>
          <a:p>
            <a:r>
              <a:rPr lang="en-US" altLang="ja-JP" sz="1600">
                <a:solidFill>
                  <a:schemeClr val="accent2"/>
                </a:solidFill>
                <a:latin typeface="Arial" charset="0"/>
                <a:ea typeface="ＭＳ Ｐゴシック" pitchFamily="50" charset="-128"/>
              </a:rPr>
              <a:t>Acceleration</a:t>
            </a:r>
          </a:p>
        </p:txBody>
      </p:sp>
      <p:sp>
        <p:nvSpPr>
          <p:cNvPr id="13325" name="Line 12"/>
          <p:cNvSpPr>
            <a:spLocks noChangeShapeType="1"/>
          </p:cNvSpPr>
          <p:nvPr/>
        </p:nvSpPr>
        <p:spPr bwMode="auto">
          <a:xfrm flipV="1">
            <a:off x="3063875" y="6094413"/>
            <a:ext cx="0" cy="415925"/>
          </a:xfrm>
          <a:prstGeom prst="line">
            <a:avLst/>
          </a:prstGeom>
          <a:noFill/>
          <a:ln w="31750">
            <a:solidFill>
              <a:schemeClr val="accent2"/>
            </a:solidFill>
            <a:round/>
            <a:headEnd/>
            <a:tailEnd type="triangle" w="med" len="med"/>
          </a:ln>
        </p:spPr>
        <p:txBody>
          <a:bodyPr/>
          <a:lstStyle/>
          <a:p>
            <a:endParaRPr lang="en-US"/>
          </a:p>
        </p:txBody>
      </p:sp>
      <p:sp>
        <p:nvSpPr>
          <p:cNvPr id="13326" name="Line 13"/>
          <p:cNvSpPr>
            <a:spLocks noChangeShapeType="1"/>
          </p:cNvSpPr>
          <p:nvPr/>
        </p:nvSpPr>
        <p:spPr bwMode="auto">
          <a:xfrm flipV="1">
            <a:off x="4322763" y="6088063"/>
            <a:ext cx="0" cy="422275"/>
          </a:xfrm>
          <a:prstGeom prst="line">
            <a:avLst/>
          </a:prstGeom>
          <a:noFill/>
          <a:ln w="31750">
            <a:solidFill>
              <a:schemeClr val="accent2"/>
            </a:solidFill>
            <a:round/>
            <a:headEnd/>
            <a:tailEnd type="triangle" w="med" len="med"/>
          </a:ln>
        </p:spPr>
        <p:txBody>
          <a:bodyPr/>
          <a:lstStyle/>
          <a:p>
            <a:endParaRPr lang="en-US"/>
          </a:p>
        </p:txBody>
      </p:sp>
      <p:sp>
        <p:nvSpPr>
          <p:cNvPr id="13327" name="Line 14"/>
          <p:cNvSpPr>
            <a:spLocks noChangeShapeType="1"/>
          </p:cNvSpPr>
          <p:nvPr/>
        </p:nvSpPr>
        <p:spPr bwMode="auto">
          <a:xfrm>
            <a:off x="3186113" y="6126163"/>
            <a:ext cx="1008062" cy="0"/>
          </a:xfrm>
          <a:prstGeom prst="line">
            <a:avLst/>
          </a:prstGeom>
          <a:noFill/>
          <a:ln w="31750">
            <a:solidFill>
              <a:schemeClr val="accent2"/>
            </a:solidFill>
            <a:round/>
            <a:headEnd/>
            <a:tailEnd type="triangle" w="med" len="med"/>
          </a:ln>
        </p:spPr>
        <p:txBody>
          <a:bodyPr/>
          <a:lstStyle/>
          <a:p>
            <a:endParaRPr lang="en-US"/>
          </a:p>
        </p:txBody>
      </p:sp>
      <p:sp>
        <p:nvSpPr>
          <p:cNvPr id="13328" name="Rectangle 15"/>
          <p:cNvSpPr>
            <a:spLocks noGrp="1" noChangeArrowheads="1"/>
          </p:cNvSpPr>
          <p:nvPr>
            <p:ph type="ctrTitle" idx="4294967295"/>
          </p:nvPr>
        </p:nvSpPr>
        <p:spPr>
          <a:xfrm>
            <a:off x="992188" y="0"/>
            <a:ext cx="7772400" cy="692150"/>
          </a:xfrm>
          <a:noFill/>
        </p:spPr>
        <p:txBody>
          <a:bodyPr/>
          <a:lstStyle/>
          <a:p>
            <a:pPr algn="ctr" eaLnBrk="1"/>
            <a:r>
              <a:rPr lang="en-US" altLang="ja-JP" smtClean="0">
                <a:solidFill>
                  <a:schemeClr val="tx1"/>
                </a:solidFill>
              </a:rPr>
              <a:t>Acceleration and Extraction at 3 GeV</a:t>
            </a:r>
          </a:p>
        </p:txBody>
      </p:sp>
      <p:sp>
        <p:nvSpPr>
          <p:cNvPr id="13329" name="Rectangle 16"/>
          <p:cNvSpPr>
            <a:spLocks noGrp="1" noChangeArrowheads="1"/>
          </p:cNvSpPr>
          <p:nvPr>
            <p:ph type="subTitle" idx="4294967295"/>
          </p:nvPr>
        </p:nvSpPr>
        <p:spPr>
          <a:xfrm>
            <a:off x="2424113" y="679450"/>
            <a:ext cx="6400800" cy="295275"/>
          </a:xfrm>
          <a:noFill/>
        </p:spPr>
        <p:txBody>
          <a:bodyPr/>
          <a:lstStyle/>
          <a:p>
            <a:pPr marL="0" indent="0" algn="r" eaLnBrk="1">
              <a:lnSpc>
                <a:spcPct val="80000"/>
              </a:lnSpc>
              <a:buFont typeface="Wingdings" pitchFamily="2" charset="2"/>
              <a:buNone/>
            </a:pPr>
            <a:r>
              <a:rPr lang="en-US" altLang="ja-JP" sz="1800" smtClean="0">
                <a:solidFill>
                  <a:schemeClr val="tx2"/>
                </a:solidFill>
              </a:rPr>
              <a:t>2007.10.31.14h03m23s</a:t>
            </a:r>
          </a:p>
        </p:txBody>
      </p:sp>
      <p:sp>
        <p:nvSpPr>
          <p:cNvPr id="13330" name="Line 17"/>
          <p:cNvSpPr>
            <a:spLocks noChangeShapeType="1"/>
          </p:cNvSpPr>
          <p:nvPr/>
        </p:nvSpPr>
        <p:spPr bwMode="auto">
          <a:xfrm>
            <a:off x="5451475" y="5699125"/>
            <a:ext cx="1008063" cy="0"/>
          </a:xfrm>
          <a:prstGeom prst="line">
            <a:avLst/>
          </a:prstGeom>
          <a:noFill/>
          <a:ln w="31750">
            <a:solidFill>
              <a:schemeClr val="tx1"/>
            </a:solidFill>
            <a:round/>
            <a:headEnd/>
            <a:tailEnd type="triangle" w="med" len="med"/>
          </a:ln>
        </p:spPr>
        <p:txBody>
          <a:bodyPr/>
          <a:lstStyle/>
          <a:p>
            <a:endParaRPr lang="en-US"/>
          </a:p>
        </p:txBody>
      </p:sp>
      <p:sp>
        <p:nvSpPr>
          <p:cNvPr id="13331" name="Text Box 18"/>
          <p:cNvSpPr txBox="1">
            <a:spLocks noChangeArrowheads="1"/>
          </p:cNvSpPr>
          <p:nvPr/>
        </p:nvSpPr>
        <p:spPr bwMode="auto">
          <a:xfrm>
            <a:off x="2219325" y="3659188"/>
            <a:ext cx="946150" cy="366712"/>
          </a:xfrm>
          <a:prstGeom prst="rect">
            <a:avLst/>
          </a:prstGeom>
          <a:solidFill>
            <a:schemeClr val="bg1"/>
          </a:solidFill>
          <a:ln w="9525">
            <a:noFill/>
            <a:miter lim="800000"/>
            <a:headEnd/>
            <a:tailEnd/>
          </a:ln>
        </p:spPr>
        <p:txBody>
          <a:bodyPr wrap="none">
            <a:spAutoFit/>
          </a:bodyPr>
          <a:lstStyle/>
          <a:p>
            <a:r>
              <a:rPr lang="en-US" altLang="ja-JP" sz="1800">
                <a:latin typeface="Arial" charset="0"/>
                <a:ea typeface="ＭＳ Ｐゴシック" pitchFamily="50" charset="-128"/>
              </a:rPr>
              <a:t>Current</a:t>
            </a:r>
          </a:p>
        </p:txBody>
      </p:sp>
      <p:sp>
        <p:nvSpPr>
          <p:cNvPr id="13332" name="Line 19"/>
          <p:cNvSpPr>
            <a:spLocks noChangeShapeType="1"/>
          </p:cNvSpPr>
          <p:nvPr/>
        </p:nvSpPr>
        <p:spPr bwMode="auto">
          <a:xfrm flipV="1">
            <a:off x="3065463" y="3968750"/>
            <a:ext cx="9525" cy="558800"/>
          </a:xfrm>
          <a:prstGeom prst="line">
            <a:avLst/>
          </a:prstGeom>
          <a:noFill/>
          <a:ln w="31750">
            <a:solidFill>
              <a:schemeClr val="tx1"/>
            </a:solidFill>
            <a:round/>
            <a:headEnd/>
            <a:tailEnd type="triangle" w="med" len="med"/>
          </a:ln>
        </p:spPr>
        <p:txBody>
          <a:bodyPr/>
          <a:lstStyle/>
          <a:p>
            <a:endParaRPr lang="en-US"/>
          </a:p>
        </p:txBody>
      </p:sp>
      <p:sp>
        <p:nvSpPr>
          <p:cNvPr id="13333" name="Oval 20"/>
          <p:cNvSpPr>
            <a:spLocks noChangeArrowheads="1"/>
          </p:cNvSpPr>
          <p:nvPr/>
        </p:nvSpPr>
        <p:spPr bwMode="auto">
          <a:xfrm>
            <a:off x="3001963" y="5473700"/>
            <a:ext cx="133350" cy="133350"/>
          </a:xfrm>
          <a:prstGeom prst="ellipse">
            <a:avLst/>
          </a:prstGeom>
          <a:solidFill>
            <a:srgbClr val="993300"/>
          </a:solidFill>
          <a:ln w="9525">
            <a:solidFill>
              <a:srgbClr val="993300"/>
            </a:solidFill>
            <a:round/>
            <a:headEnd/>
            <a:tailEnd/>
          </a:ln>
        </p:spPr>
        <p:txBody>
          <a:bodyPr wrap="none" anchor="ctr"/>
          <a:lstStyle/>
          <a:p>
            <a:pPr algn="ctr"/>
            <a:endParaRPr lang="en-GB" sz="1800">
              <a:latin typeface="Helvetica" charset="0"/>
            </a:endParaRPr>
          </a:p>
        </p:txBody>
      </p:sp>
      <p:sp>
        <p:nvSpPr>
          <p:cNvPr id="13334" name="Line 21"/>
          <p:cNvSpPr>
            <a:spLocks noChangeShapeType="1"/>
          </p:cNvSpPr>
          <p:nvPr/>
        </p:nvSpPr>
        <p:spPr bwMode="auto">
          <a:xfrm flipH="1">
            <a:off x="2846388" y="5586413"/>
            <a:ext cx="163512" cy="400050"/>
          </a:xfrm>
          <a:prstGeom prst="line">
            <a:avLst/>
          </a:prstGeom>
          <a:noFill/>
          <a:ln w="31750">
            <a:solidFill>
              <a:srgbClr val="993300"/>
            </a:solidFill>
            <a:round/>
            <a:headEnd type="triangle" w="med" len="med"/>
            <a:tailEnd/>
          </a:ln>
        </p:spPr>
        <p:txBody>
          <a:bodyPr/>
          <a:lstStyle/>
          <a:p>
            <a:endParaRPr lang="en-US"/>
          </a:p>
        </p:txBody>
      </p:sp>
      <p:sp>
        <p:nvSpPr>
          <p:cNvPr id="13335" name="Text Box 22"/>
          <p:cNvSpPr txBox="1">
            <a:spLocks noChangeArrowheads="1"/>
          </p:cNvSpPr>
          <p:nvPr/>
        </p:nvSpPr>
        <p:spPr bwMode="auto">
          <a:xfrm>
            <a:off x="1957388" y="5957888"/>
            <a:ext cx="1035050" cy="366712"/>
          </a:xfrm>
          <a:prstGeom prst="rect">
            <a:avLst/>
          </a:prstGeom>
          <a:solidFill>
            <a:schemeClr val="bg1"/>
          </a:solidFill>
          <a:ln w="9525">
            <a:noFill/>
            <a:miter lim="800000"/>
            <a:headEnd/>
            <a:tailEnd/>
          </a:ln>
        </p:spPr>
        <p:txBody>
          <a:bodyPr wrap="none">
            <a:spAutoFit/>
          </a:bodyPr>
          <a:lstStyle/>
          <a:p>
            <a:r>
              <a:rPr lang="en-US" altLang="ja-JP" sz="1800" b="1">
                <a:solidFill>
                  <a:schemeClr val="accent2"/>
                </a:solidFill>
                <a:latin typeface="Arial" charset="0"/>
                <a:ea typeface="ＭＳ Ｐゴシック" pitchFamily="50" charset="-128"/>
              </a:rPr>
              <a:t>181MeV</a:t>
            </a:r>
          </a:p>
        </p:txBody>
      </p:sp>
      <p:sp>
        <p:nvSpPr>
          <p:cNvPr id="13336" name="Text Box 23"/>
          <p:cNvSpPr txBox="1">
            <a:spLocks noChangeArrowheads="1"/>
          </p:cNvSpPr>
          <p:nvPr/>
        </p:nvSpPr>
        <p:spPr bwMode="auto">
          <a:xfrm>
            <a:off x="4532313" y="3514725"/>
            <a:ext cx="768350" cy="366713"/>
          </a:xfrm>
          <a:prstGeom prst="rect">
            <a:avLst/>
          </a:prstGeom>
          <a:solidFill>
            <a:schemeClr val="bg1"/>
          </a:solidFill>
          <a:ln w="9525">
            <a:noFill/>
            <a:miter lim="800000"/>
            <a:headEnd/>
            <a:tailEnd/>
          </a:ln>
        </p:spPr>
        <p:txBody>
          <a:bodyPr wrap="none">
            <a:spAutoFit/>
          </a:bodyPr>
          <a:lstStyle/>
          <a:p>
            <a:r>
              <a:rPr lang="en-US" altLang="ja-JP" sz="1800" b="1">
                <a:solidFill>
                  <a:srgbClr val="FF0066"/>
                </a:solidFill>
                <a:latin typeface="Arial" charset="0"/>
                <a:ea typeface="ＭＳ Ｐゴシック" pitchFamily="50" charset="-128"/>
              </a:rPr>
              <a:t>3GeV</a:t>
            </a:r>
          </a:p>
        </p:txBody>
      </p:sp>
      <p:sp>
        <p:nvSpPr>
          <p:cNvPr id="13337" name="Oval 24"/>
          <p:cNvSpPr>
            <a:spLocks noChangeArrowheads="1"/>
          </p:cNvSpPr>
          <p:nvPr/>
        </p:nvSpPr>
        <p:spPr bwMode="auto">
          <a:xfrm>
            <a:off x="4265613" y="3965575"/>
            <a:ext cx="133350" cy="133350"/>
          </a:xfrm>
          <a:prstGeom prst="ellipse">
            <a:avLst/>
          </a:prstGeom>
          <a:solidFill>
            <a:srgbClr val="993300"/>
          </a:solidFill>
          <a:ln w="9525">
            <a:solidFill>
              <a:srgbClr val="993300"/>
            </a:solidFill>
            <a:round/>
            <a:headEnd/>
            <a:tailEnd/>
          </a:ln>
        </p:spPr>
        <p:txBody>
          <a:bodyPr wrap="none" anchor="ctr"/>
          <a:lstStyle/>
          <a:p>
            <a:pPr algn="ctr"/>
            <a:endParaRPr lang="en-GB" sz="1800">
              <a:latin typeface="Helvetica" charset="0"/>
            </a:endParaRPr>
          </a:p>
        </p:txBody>
      </p:sp>
      <p:sp>
        <p:nvSpPr>
          <p:cNvPr id="13338" name="Line 25"/>
          <p:cNvSpPr>
            <a:spLocks noChangeShapeType="1"/>
          </p:cNvSpPr>
          <p:nvPr/>
        </p:nvSpPr>
        <p:spPr bwMode="auto">
          <a:xfrm flipH="1">
            <a:off x="4354513" y="3808413"/>
            <a:ext cx="296862" cy="193675"/>
          </a:xfrm>
          <a:prstGeom prst="line">
            <a:avLst/>
          </a:prstGeom>
          <a:noFill/>
          <a:ln w="31750">
            <a:solidFill>
              <a:srgbClr val="993300"/>
            </a:solidFill>
            <a:round/>
            <a:headEnd/>
            <a:tailEnd type="triangle" w="med" len="med"/>
          </a:ln>
        </p:spPr>
        <p:txBody>
          <a:bodyPr/>
          <a:lstStyle/>
          <a:p>
            <a:endParaRPr lang="en-US"/>
          </a:p>
        </p:txBody>
      </p:sp>
      <p:sp>
        <p:nvSpPr>
          <p:cNvPr id="13339" name="Line 26"/>
          <p:cNvSpPr>
            <a:spLocks noChangeShapeType="1"/>
          </p:cNvSpPr>
          <p:nvPr/>
        </p:nvSpPr>
        <p:spPr bwMode="auto">
          <a:xfrm>
            <a:off x="3051175" y="4248150"/>
            <a:ext cx="1263650" cy="0"/>
          </a:xfrm>
          <a:prstGeom prst="line">
            <a:avLst/>
          </a:prstGeom>
          <a:noFill/>
          <a:ln w="31750">
            <a:solidFill>
              <a:schemeClr val="tx1"/>
            </a:solidFill>
            <a:round/>
            <a:headEnd type="triangle" w="med" len="med"/>
            <a:tailEnd type="triangle" w="med" len="med"/>
          </a:ln>
        </p:spPr>
        <p:txBody>
          <a:bodyPr/>
          <a:lstStyle/>
          <a:p>
            <a:endParaRPr lang="en-US"/>
          </a:p>
        </p:txBody>
      </p:sp>
      <p:sp>
        <p:nvSpPr>
          <p:cNvPr id="13340" name="Text Box 27"/>
          <p:cNvSpPr txBox="1">
            <a:spLocks noChangeArrowheads="1"/>
          </p:cNvSpPr>
          <p:nvPr/>
        </p:nvSpPr>
        <p:spPr bwMode="auto">
          <a:xfrm>
            <a:off x="3313113" y="3908425"/>
            <a:ext cx="806450" cy="366713"/>
          </a:xfrm>
          <a:prstGeom prst="rect">
            <a:avLst/>
          </a:prstGeom>
          <a:noFill/>
          <a:ln w="9525">
            <a:noFill/>
            <a:miter lim="800000"/>
            <a:headEnd/>
            <a:tailEnd/>
          </a:ln>
        </p:spPr>
        <p:txBody>
          <a:bodyPr>
            <a:spAutoFit/>
          </a:bodyPr>
          <a:lstStyle/>
          <a:p>
            <a:r>
              <a:rPr lang="en-US" altLang="ja-JP" sz="1800">
                <a:latin typeface="Helvetica" charset="0"/>
                <a:ea typeface="ＭＳ Ｐゴシック" pitchFamily="50" charset="-128"/>
              </a:rPr>
              <a:t>20 ms</a:t>
            </a:r>
          </a:p>
        </p:txBody>
      </p:sp>
      <p:sp>
        <p:nvSpPr>
          <p:cNvPr id="13341" name="Text Box 28"/>
          <p:cNvSpPr txBox="1">
            <a:spLocks noChangeArrowheads="1"/>
          </p:cNvSpPr>
          <p:nvPr/>
        </p:nvSpPr>
        <p:spPr bwMode="auto">
          <a:xfrm>
            <a:off x="165100" y="4622800"/>
            <a:ext cx="2408238" cy="844550"/>
          </a:xfrm>
          <a:prstGeom prst="rect">
            <a:avLst/>
          </a:prstGeom>
          <a:solidFill>
            <a:schemeClr val="bg1">
              <a:alpha val="50195"/>
            </a:schemeClr>
          </a:solidFill>
          <a:ln w="19050">
            <a:solidFill>
              <a:srgbClr val="FF0000"/>
            </a:solidFill>
            <a:miter lim="800000"/>
            <a:headEnd/>
            <a:tailEnd/>
          </a:ln>
        </p:spPr>
        <p:txBody>
          <a:bodyPr>
            <a:spAutoFit/>
          </a:bodyPr>
          <a:lstStyle/>
          <a:p>
            <a:r>
              <a:rPr lang="en-US" altLang="ja-JP" sz="1600">
                <a:latin typeface="Helvetica" charset="0"/>
                <a:ea typeface="平成角ゴシック W9" pitchFamily="49" charset="-128"/>
              </a:rPr>
              <a:t>Injection at the minimum field and the extraction at the maximum field</a:t>
            </a:r>
          </a:p>
        </p:txBody>
      </p:sp>
      <p:sp>
        <p:nvSpPr>
          <p:cNvPr id="13342" name="Text Box 29"/>
          <p:cNvSpPr txBox="1">
            <a:spLocks noChangeArrowheads="1"/>
          </p:cNvSpPr>
          <p:nvPr/>
        </p:nvSpPr>
        <p:spPr bwMode="auto">
          <a:xfrm>
            <a:off x="114300" y="1744663"/>
            <a:ext cx="1893888" cy="536575"/>
          </a:xfrm>
          <a:prstGeom prst="rect">
            <a:avLst/>
          </a:prstGeom>
          <a:solidFill>
            <a:schemeClr val="bg1">
              <a:alpha val="50195"/>
            </a:schemeClr>
          </a:solidFill>
          <a:ln w="19050">
            <a:solidFill>
              <a:srgbClr val="FFFF00"/>
            </a:solidFill>
            <a:miter lim="800000"/>
            <a:headEnd/>
            <a:tailEnd/>
          </a:ln>
        </p:spPr>
        <p:txBody>
          <a:bodyPr>
            <a:spAutoFit/>
          </a:bodyPr>
          <a:lstStyle/>
          <a:p>
            <a:r>
              <a:rPr lang="en-US" altLang="ja-JP" sz="1400">
                <a:latin typeface="Helvetica" charset="0"/>
              </a:rPr>
              <a:t>Beams remain inside the ring for 20 ms.</a:t>
            </a:r>
          </a:p>
        </p:txBody>
      </p:sp>
      <p:sp>
        <p:nvSpPr>
          <p:cNvPr id="13343" name="AutoShape 30"/>
          <p:cNvSpPr>
            <a:spLocks noChangeArrowheads="1"/>
          </p:cNvSpPr>
          <p:nvPr/>
        </p:nvSpPr>
        <p:spPr bwMode="auto">
          <a:xfrm>
            <a:off x="415925" y="2851150"/>
            <a:ext cx="1439863" cy="433388"/>
          </a:xfrm>
          <a:prstGeom prst="wedgeRectCallout">
            <a:avLst>
              <a:gd name="adj1" fmla="val 111852"/>
              <a:gd name="adj2" fmla="val 17764"/>
            </a:avLst>
          </a:prstGeom>
          <a:solidFill>
            <a:srgbClr val="339966">
              <a:alpha val="50195"/>
            </a:srgbClr>
          </a:solidFill>
          <a:ln w="9525">
            <a:solidFill>
              <a:srgbClr val="339966"/>
            </a:solidFill>
            <a:miter lim="800000"/>
            <a:headEnd/>
            <a:tailEnd/>
          </a:ln>
        </p:spPr>
        <p:txBody>
          <a:bodyPr/>
          <a:lstStyle/>
          <a:p>
            <a:pPr algn="ctr"/>
            <a:r>
              <a:rPr lang="en-US" altLang="ja-JP" sz="1800">
                <a:latin typeface="Helvetica" charset="0"/>
                <a:ea typeface="ＭＳ Ｐゴシック" pitchFamily="50" charset="-128"/>
              </a:rPr>
              <a:t>Beam Loss</a:t>
            </a:r>
          </a:p>
        </p:txBody>
      </p:sp>
      <p:pic>
        <p:nvPicPr>
          <p:cNvPr id="13344" name="Picture 33" descr="kinen"/>
          <p:cNvPicPr>
            <a:picLocks noChangeAspect="1" noChangeArrowheads="1"/>
          </p:cNvPicPr>
          <p:nvPr/>
        </p:nvPicPr>
        <p:blipFill>
          <a:blip r:embed="rId4"/>
          <a:srcRect l="14764" t="7751" r="3839" b="15871"/>
          <a:stretch>
            <a:fillRect/>
          </a:stretch>
        </p:blipFill>
        <p:spPr bwMode="auto">
          <a:xfrm>
            <a:off x="6086475" y="1012825"/>
            <a:ext cx="2889250" cy="2292350"/>
          </a:xfrm>
          <a:prstGeom prst="rect">
            <a:avLst/>
          </a:prstGeom>
          <a:noFill/>
          <a:ln w="9525">
            <a:noFill/>
            <a:miter lim="800000"/>
            <a:headEnd/>
            <a:tailEnd/>
          </a:ln>
        </p:spPr>
      </p:pic>
      <p:sp>
        <p:nvSpPr>
          <p:cNvPr id="13345" name="Oval 34"/>
          <p:cNvSpPr>
            <a:spLocks noChangeArrowheads="1"/>
          </p:cNvSpPr>
          <p:nvPr/>
        </p:nvSpPr>
        <p:spPr bwMode="auto">
          <a:xfrm>
            <a:off x="6654800" y="1160463"/>
            <a:ext cx="512763" cy="1182687"/>
          </a:xfrm>
          <a:prstGeom prst="ellipse">
            <a:avLst/>
          </a:prstGeom>
          <a:noFill/>
          <a:ln w="31750">
            <a:solidFill>
              <a:srgbClr val="008000"/>
            </a:solidFill>
            <a:round/>
            <a:headEnd/>
            <a:tailEnd/>
          </a:ln>
        </p:spPr>
        <p:txBody>
          <a:bodyPr wrap="none" anchor="ctr"/>
          <a:lstStyle/>
          <a:p>
            <a:pPr algn="ctr"/>
            <a:endParaRPr lang="en-GB" sz="1800">
              <a:latin typeface="Helvetica" charset="0"/>
            </a:endParaRPr>
          </a:p>
        </p:txBody>
      </p:sp>
      <p:sp>
        <p:nvSpPr>
          <p:cNvPr id="13346" name="AutoShape 35"/>
          <p:cNvSpPr>
            <a:spLocks noChangeArrowheads="1"/>
          </p:cNvSpPr>
          <p:nvPr/>
        </p:nvSpPr>
        <p:spPr bwMode="auto">
          <a:xfrm>
            <a:off x="6238875" y="3454400"/>
            <a:ext cx="2400300" cy="592138"/>
          </a:xfrm>
          <a:prstGeom prst="wedgeRectCallout">
            <a:avLst>
              <a:gd name="adj1" fmla="val -22486"/>
              <a:gd name="adj2" fmla="val -235255"/>
            </a:avLst>
          </a:prstGeom>
          <a:solidFill>
            <a:schemeClr val="folHlink">
              <a:alpha val="50195"/>
            </a:schemeClr>
          </a:solidFill>
          <a:ln w="9525">
            <a:solidFill>
              <a:schemeClr val="tx1"/>
            </a:solidFill>
            <a:miter lim="800000"/>
            <a:headEnd/>
            <a:tailEnd/>
          </a:ln>
        </p:spPr>
        <p:txBody>
          <a:bodyPr/>
          <a:lstStyle/>
          <a:p>
            <a:pPr algn="ctr"/>
            <a:r>
              <a:rPr lang="en-US" altLang="ja-JP" sz="1800">
                <a:latin typeface="Helvetica" charset="0"/>
                <a:ea typeface="ＭＳ Ｐゴシック" pitchFamily="50" charset="-128"/>
              </a:rPr>
              <a:t>3NBT Beam Current</a:t>
            </a:r>
          </a:p>
          <a:p>
            <a:pPr algn="ctr"/>
            <a:r>
              <a:rPr lang="ja-JP" altLang="en-US" sz="1800">
                <a:latin typeface="Helvetica" charset="0"/>
                <a:ea typeface="ＭＳ Ｐゴシック" pitchFamily="50" charset="-128"/>
              </a:rPr>
              <a:t>（</a:t>
            </a:r>
            <a:r>
              <a:rPr lang="en-US" altLang="ja-JP" sz="1800">
                <a:latin typeface="Helvetica" charset="0"/>
                <a:ea typeface="ＭＳ Ｐゴシック" pitchFamily="50" charset="-128"/>
              </a:rPr>
              <a:t>Extracted Beams)</a:t>
            </a:r>
          </a:p>
        </p:txBody>
      </p:sp>
      <p:sp>
        <p:nvSpPr>
          <p:cNvPr id="13347" name="AutoShape 36"/>
          <p:cNvSpPr>
            <a:spLocks noChangeArrowheads="1"/>
          </p:cNvSpPr>
          <p:nvPr/>
        </p:nvSpPr>
        <p:spPr bwMode="auto">
          <a:xfrm>
            <a:off x="7046913" y="4238625"/>
            <a:ext cx="798512" cy="276225"/>
          </a:xfrm>
          <a:prstGeom prst="downArrow">
            <a:avLst>
              <a:gd name="adj1" fmla="val 42343"/>
              <a:gd name="adj2" fmla="val 56324"/>
            </a:avLst>
          </a:prstGeom>
          <a:solidFill>
            <a:srgbClr val="3366FF"/>
          </a:solidFill>
          <a:ln w="9525">
            <a:solidFill>
              <a:srgbClr val="3366FF"/>
            </a:solidFill>
            <a:miter lim="800000"/>
            <a:headEnd/>
            <a:tailEnd/>
          </a:ln>
        </p:spPr>
        <p:txBody>
          <a:bodyPr vert="eaVert" wrap="none" anchor="ctr"/>
          <a:lstStyle/>
          <a:p>
            <a:pPr algn="ctr"/>
            <a:endParaRPr lang="en-GB" sz="1800">
              <a:latin typeface="Helvetica" charset="0"/>
            </a:endParaRPr>
          </a:p>
        </p:txBody>
      </p:sp>
      <p:sp>
        <p:nvSpPr>
          <p:cNvPr id="13348" name="Text Box 37"/>
          <p:cNvSpPr txBox="1">
            <a:spLocks noChangeArrowheads="1"/>
          </p:cNvSpPr>
          <p:nvPr/>
        </p:nvSpPr>
        <p:spPr bwMode="auto">
          <a:xfrm>
            <a:off x="5830888" y="5767388"/>
            <a:ext cx="692150" cy="366712"/>
          </a:xfrm>
          <a:prstGeom prst="rect">
            <a:avLst/>
          </a:prstGeom>
          <a:solidFill>
            <a:schemeClr val="bg1"/>
          </a:solidFill>
          <a:ln w="9525">
            <a:noFill/>
            <a:miter lim="800000"/>
            <a:headEnd/>
            <a:tailEnd/>
          </a:ln>
        </p:spPr>
        <p:txBody>
          <a:bodyPr wrap="none">
            <a:spAutoFit/>
          </a:bodyPr>
          <a:lstStyle/>
          <a:p>
            <a:r>
              <a:rPr lang="en-US" altLang="ja-JP" sz="1800">
                <a:latin typeface="Arial" charset="0"/>
                <a:ea typeface="ＭＳ Ｐゴシック" pitchFamily="50" charset="-128"/>
              </a:rPr>
              <a:t>Time</a:t>
            </a:r>
          </a:p>
        </p:txBody>
      </p:sp>
      <p:sp>
        <p:nvSpPr>
          <p:cNvPr id="13349" name="Text Box 38"/>
          <p:cNvSpPr txBox="1">
            <a:spLocks noChangeArrowheads="1"/>
          </p:cNvSpPr>
          <p:nvPr/>
        </p:nvSpPr>
        <p:spPr bwMode="auto">
          <a:xfrm>
            <a:off x="6321425" y="4672013"/>
            <a:ext cx="2336800" cy="650875"/>
          </a:xfrm>
          <a:prstGeom prst="rect">
            <a:avLst/>
          </a:prstGeom>
          <a:solidFill>
            <a:schemeClr val="accent1"/>
          </a:solidFill>
          <a:ln w="9525">
            <a:solidFill>
              <a:srgbClr val="0000FF"/>
            </a:solidFill>
            <a:miter lim="800000"/>
            <a:headEnd/>
            <a:tailEnd/>
          </a:ln>
        </p:spPr>
        <p:txBody>
          <a:bodyPr>
            <a:spAutoFit/>
          </a:bodyPr>
          <a:lstStyle/>
          <a:p>
            <a:pPr algn="ctr"/>
            <a:r>
              <a:rPr lang="en-US" altLang="ja-JP" sz="1800">
                <a:latin typeface="Helvetica" charset="0"/>
                <a:ea typeface="ＭＳ Ｐゴシック" pitchFamily="50" charset="-128"/>
              </a:rPr>
              <a:t>Beam Current Detected at 3NBT</a:t>
            </a:r>
          </a:p>
        </p:txBody>
      </p:sp>
      <p:sp>
        <p:nvSpPr>
          <p:cNvPr id="13350" name="AutoShape 39"/>
          <p:cNvSpPr>
            <a:spLocks noChangeArrowheads="1"/>
          </p:cNvSpPr>
          <p:nvPr/>
        </p:nvSpPr>
        <p:spPr bwMode="auto">
          <a:xfrm>
            <a:off x="7050088" y="5575300"/>
            <a:ext cx="798512" cy="276225"/>
          </a:xfrm>
          <a:prstGeom prst="downArrow">
            <a:avLst>
              <a:gd name="adj1" fmla="val 42343"/>
              <a:gd name="adj2" fmla="val 56324"/>
            </a:avLst>
          </a:prstGeom>
          <a:solidFill>
            <a:srgbClr val="3366FF"/>
          </a:solidFill>
          <a:ln w="9525">
            <a:solidFill>
              <a:srgbClr val="3366FF"/>
            </a:solidFill>
            <a:miter lim="800000"/>
            <a:headEnd/>
            <a:tailEnd/>
          </a:ln>
        </p:spPr>
        <p:txBody>
          <a:bodyPr vert="eaVert" wrap="none" anchor="ctr"/>
          <a:lstStyle/>
          <a:p>
            <a:pPr algn="ctr"/>
            <a:endParaRPr lang="en-GB" sz="1800">
              <a:latin typeface="Helvetica" charset="0"/>
            </a:endParaRPr>
          </a:p>
        </p:txBody>
      </p:sp>
      <p:sp>
        <p:nvSpPr>
          <p:cNvPr id="13351" name="Text Box 40"/>
          <p:cNvSpPr txBox="1">
            <a:spLocks noChangeArrowheads="1"/>
          </p:cNvSpPr>
          <p:nvPr/>
        </p:nvSpPr>
        <p:spPr bwMode="auto">
          <a:xfrm>
            <a:off x="6175375" y="6019800"/>
            <a:ext cx="2968625" cy="641350"/>
          </a:xfrm>
          <a:prstGeom prst="rect">
            <a:avLst/>
          </a:prstGeom>
          <a:noFill/>
          <a:ln w="9525">
            <a:noFill/>
            <a:miter lim="800000"/>
            <a:headEnd/>
            <a:tailEnd/>
          </a:ln>
        </p:spPr>
        <p:txBody>
          <a:bodyPr>
            <a:spAutoFit/>
          </a:bodyPr>
          <a:lstStyle/>
          <a:p>
            <a:pPr algn="ctr"/>
            <a:r>
              <a:rPr lang="en-US" altLang="ja-JP" sz="1800" b="1">
                <a:solidFill>
                  <a:srgbClr val="FF0066"/>
                </a:solidFill>
                <a:latin typeface="Helvetica" charset="0"/>
                <a:ea typeface="ＭＳ Ｐゴシック" pitchFamily="50" charset="-128"/>
              </a:rPr>
              <a:t>Successful Acceleration and Extraction !!!</a:t>
            </a:r>
          </a:p>
        </p:txBody>
      </p:sp>
      <p:sp>
        <p:nvSpPr>
          <p:cNvPr id="13352" name="Line 41"/>
          <p:cNvSpPr>
            <a:spLocks noChangeShapeType="1"/>
          </p:cNvSpPr>
          <p:nvPr/>
        </p:nvSpPr>
        <p:spPr bwMode="auto">
          <a:xfrm>
            <a:off x="8102600" y="1257300"/>
            <a:ext cx="6350" cy="260350"/>
          </a:xfrm>
          <a:prstGeom prst="line">
            <a:avLst/>
          </a:prstGeom>
          <a:noFill/>
          <a:ln w="12700">
            <a:solidFill>
              <a:srgbClr val="FFFF99"/>
            </a:solidFill>
            <a:round/>
            <a:headEnd/>
            <a:tailEnd/>
          </a:ln>
        </p:spPr>
        <p:txBody>
          <a:bodyPr/>
          <a:lstStyle/>
          <a:p>
            <a:endParaRPr lang="en-US"/>
          </a:p>
        </p:txBody>
      </p:sp>
      <p:sp>
        <p:nvSpPr>
          <p:cNvPr id="13353" name="Line 42"/>
          <p:cNvSpPr>
            <a:spLocks noChangeShapeType="1"/>
          </p:cNvSpPr>
          <p:nvPr/>
        </p:nvSpPr>
        <p:spPr bwMode="auto">
          <a:xfrm>
            <a:off x="8388350" y="1257300"/>
            <a:ext cx="6350" cy="260350"/>
          </a:xfrm>
          <a:prstGeom prst="line">
            <a:avLst/>
          </a:prstGeom>
          <a:noFill/>
          <a:ln w="12700">
            <a:solidFill>
              <a:srgbClr val="FFFF99"/>
            </a:solidFill>
            <a:round/>
            <a:headEnd/>
            <a:tailEnd/>
          </a:ln>
        </p:spPr>
        <p:txBody>
          <a:bodyPr/>
          <a:lstStyle/>
          <a:p>
            <a:endParaRPr lang="en-US"/>
          </a:p>
        </p:txBody>
      </p:sp>
      <p:sp>
        <p:nvSpPr>
          <p:cNvPr id="13354" name="Line 43"/>
          <p:cNvSpPr>
            <a:spLocks noChangeShapeType="1"/>
          </p:cNvSpPr>
          <p:nvPr/>
        </p:nvSpPr>
        <p:spPr bwMode="auto">
          <a:xfrm>
            <a:off x="8102600" y="1428750"/>
            <a:ext cx="292100" cy="0"/>
          </a:xfrm>
          <a:prstGeom prst="line">
            <a:avLst/>
          </a:prstGeom>
          <a:noFill/>
          <a:ln w="12700">
            <a:solidFill>
              <a:srgbClr val="FFFF99"/>
            </a:solidFill>
            <a:round/>
            <a:headEnd type="stealth" w="med" len="med"/>
            <a:tailEnd type="stealth" w="med" len="med"/>
          </a:ln>
        </p:spPr>
        <p:txBody>
          <a:bodyPr/>
          <a:lstStyle/>
          <a:p>
            <a:endParaRPr lang="en-US"/>
          </a:p>
        </p:txBody>
      </p:sp>
      <p:sp>
        <p:nvSpPr>
          <p:cNvPr id="13355" name="Text Box 44"/>
          <p:cNvSpPr txBox="1">
            <a:spLocks noChangeArrowheads="1"/>
          </p:cNvSpPr>
          <p:nvPr/>
        </p:nvSpPr>
        <p:spPr bwMode="auto">
          <a:xfrm>
            <a:off x="7904163" y="1019175"/>
            <a:ext cx="831850" cy="366713"/>
          </a:xfrm>
          <a:prstGeom prst="rect">
            <a:avLst/>
          </a:prstGeom>
          <a:solidFill>
            <a:srgbClr val="FFFF99">
              <a:alpha val="50195"/>
            </a:srgbClr>
          </a:solidFill>
          <a:ln w="9525">
            <a:noFill/>
            <a:miter lim="800000"/>
            <a:headEnd/>
            <a:tailEnd/>
          </a:ln>
        </p:spPr>
        <p:txBody>
          <a:bodyPr wrap="none">
            <a:spAutoFit/>
          </a:bodyPr>
          <a:lstStyle/>
          <a:p>
            <a:r>
              <a:rPr lang="en-US" altLang="ja-JP" sz="1800" b="1">
                <a:solidFill>
                  <a:schemeClr val="bg1"/>
                </a:solidFill>
                <a:latin typeface="Arial" charset="0"/>
                <a:ea typeface="ＭＳ Ｐゴシック" pitchFamily="50" charset="-128"/>
              </a:rPr>
              <a:t>500ns</a:t>
            </a:r>
          </a:p>
        </p:txBody>
      </p:sp>
      <p:sp>
        <p:nvSpPr>
          <p:cNvPr id="13356" name="Rectangle 46"/>
          <p:cNvSpPr>
            <a:spLocks noChangeArrowheads="1"/>
          </p:cNvSpPr>
          <p:nvPr/>
        </p:nvSpPr>
        <p:spPr bwMode="auto">
          <a:xfrm>
            <a:off x="7620000" y="2400300"/>
            <a:ext cx="1304925" cy="857250"/>
          </a:xfrm>
          <a:prstGeom prst="rect">
            <a:avLst/>
          </a:prstGeom>
          <a:solidFill>
            <a:schemeClr val="bg1">
              <a:alpha val="50195"/>
            </a:schemeClr>
          </a:solidFill>
          <a:ln w="9525">
            <a:solidFill>
              <a:schemeClr val="bg1"/>
            </a:solidFill>
            <a:miter lim="800000"/>
            <a:headEnd/>
            <a:tailEnd/>
          </a:ln>
        </p:spPr>
        <p:txBody>
          <a:bodyPr wrap="none" anchor="ctr"/>
          <a:lstStyle/>
          <a:p>
            <a:pPr algn="ctr"/>
            <a:endParaRPr lang="en-GB" sz="1800">
              <a:latin typeface="Helvetica" charset="0"/>
            </a:endParaRPr>
          </a:p>
        </p:txBody>
      </p:sp>
      <p:grpSp>
        <p:nvGrpSpPr>
          <p:cNvPr id="13357" name="Group 47"/>
          <p:cNvGrpSpPr>
            <a:grpSpLocks/>
          </p:cNvGrpSpPr>
          <p:nvPr/>
        </p:nvGrpSpPr>
        <p:grpSpPr bwMode="auto">
          <a:xfrm>
            <a:off x="7924800" y="2705100"/>
            <a:ext cx="495300" cy="457200"/>
            <a:chOff x="4932" y="2268"/>
            <a:chExt cx="312" cy="288"/>
          </a:xfrm>
        </p:grpSpPr>
        <p:sp>
          <p:nvSpPr>
            <p:cNvPr id="13361" name="Line 48"/>
            <p:cNvSpPr>
              <a:spLocks noChangeShapeType="1"/>
            </p:cNvSpPr>
            <p:nvPr/>
          </p:nvSpPr>
          <p:spPr bwMode="auto">
            <a:xfrm flipV="1">
              <a:off x="4932" y="2268"/>
              <a:ext cx="0" cy="288"/>
            </a:xfrm>
            <a:prstGeom prst="line">
              <a:avLst/>
            </a:prstGeom>
            <a:noFill/>
            <a:ln w="9525">
              <a:solidFill>
                <a:schemeClr val="tx1"/>
              </a:solidFill>
              <a:round/>
              <a:headEnd/>
              <a:tailEnd type="triangle" w="med" len="med"/>
            </a:ln>
          </p:spPr>
          <p:txBody>
            <a:bodyPr/>
            <a:lstStyle/>
            <a:p>
              <a:endParaRPr lang="en-US"/>
            </a:p>
          </p:txBody>
        </p:sp>
        <p:sp>
          <p:nvSpPr>
            <p:cNvPr id="13362" name="Line 49"/>
            <p:cNvSpPr>
              <a:spLocks noChangeShapeType="1"/>
            </p:cNvSpPr>
            <p:nvPr/>
          </p:nvSpPr>
          <p:spPr bwMode="auto">
            <a:xfrm>
              <a:off x="4938" y="2550"/>
              <a:ext cx="306" cy="0"/>
            </a:xfrm>
            <a:prstGeom prst="line">
              <a:avLst/>
            </a:prstGeom>
            <a:noFill/>
            <a:ln w="9525">
              <a:solidFill>
                <a:schemeClr val="tx1"/>
              </a:solidFill>
              <a:round/>
              <a:headEnd/>
              <a:tailEnd type="triangle" w="med" len="med"/>
            </a:ln>
          </p:spPr>
          <p:txBody>
            <a:bodyPr/>
            <a:lstStyle/>
            <a:p>
              <a:endParaRPr lang="en-US"/>
            </a:p>
          </p:txBody>
        </p:sp>
      </p:grpSp>
      <p:sp>
        <p:nvSpPr>
          <p:cNvPr id="13358" name="Text Box 50"/>
          <p:cNvSpPr txBox="1">
            <a:spLocks noChangeArrowheads="1"/>
          </p:cNvSpPr>
          <p:nvPr/>
        </p:nvSpPr>
        <p:spPr bwMode="auto">
          <a:xfrm>
            <a:off x="8370888" y="2973388"/>
            <a:ext cx="692150" cy="366712"/>
          </a:xfrm>
          <a:prstGeom prst="rect">
            <a:avLst/>
          </a:prstGeom>
          <a:noFill/>
          <a:ln w="9525">
            <a:noFill/>
            <a:miter lim="800000"/>
            <a:headEnd/>
            <a:tailEnd/>
          </a:ln>
        </p:spPr>
        <p:txBody>
          <a:bodyPr wrap="none">
            <a:spAutoFit/>
          </a:bodyPr>
          <a:lstStyle/>
          <a:p>
            <a:r>
              <a:rPr lang="en-US" altLang="ja-JP" sz="1800">
                <a:latin typeface="Arial" charset="0"/>
                <a:ea typeface="ＭＳ Ｐゴシック" pitchFamily="50" charset="-128"/>
              </a:rPr>
              <a:t>Time</a:t>
            </a:r>
          </a:p>
        </p:txBody>
      </p:sp>
      <p:sp>
        <p:nvSpPr>
          <p:cNvPr id="13359" name="Text Box 51"/>
          <p:cNvSpPr txBox="1">
            <a:spLocks noChangeArrowheads="1"/>
          </p:cNvSpPr>
          <p:nvPr/>
        </p:nvSpPr>
        <p:spPr bwMode="auto">
          <a:xfrm>
            <a:off x="7615238" y="2389188"/>
            <a:ext cx="946150" cy="366712"/>
          </a:xfrm>
          <a:prstGeom prst="rect">
            <a:avLst/>
          </a:prstGeom>
          <a:noFill/>
          <a:ln w="9525">
            <a:noFill/>
            <a:miter lim="800000"/>
            <a:headEnd/>
            <a:tailEnd/>
          </a:ln>
        </p:spPr>
        <p:txBody>
          <a:bodyPr wrap="none">
            <a:spAutoFit/>
          </a:bodyPr>
          <a:lstStyle/>
          <a:p>
            <a:r>
              <a:rPr lang="en-US" altLang="ja-JP" sz="1800">
                <a:solidFill>
                  <a:schemeClr val="bg1"/>
                </a:solidFill>
                <a:latin typeface="Arial" charset="0"/>
                <a:ea typeface="ＭＳ Ｐゴシック" pitchFamily="50" charset="-128"/>
              </a:rPr>
              <a:t>Current</a:t>
            </a:r>
          </a:p>
        </p:txBody>
      </p:sp>
      <p:pic>
        <p:nvPicPr>
          <p:cNvPr id="508977" name="Picture 14" descr="スライド2"/>
          <p:cNvPicPr>
            <a:picLocks noChangeAspect="1" noChangeArrowheads="1"/>
          </p:cNvPicPr>
          <p:nvPr/>
        </p:nvPicPr>
        <p:blipFill>
          <a:blip r:embed="rId5"/>
          <a:srcRect/>
          <a:stretch>
            <a:fillRect/>
          </a:stretch>
        </p:blipFill>
        <p:spPr bwMode="auto">
          <a:xfrm>
            <a:off x="0" y="-25400"/>
            <a:ext cx="9144000" cy="688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08977"/>
                                        </p:tgtEl>
                                        <p:attrNameLst>
                                          <p:attrName>style.visibility</p:attrName>
                                        </p:attrNameLst>
                                      </p:cBhvr>
                                      <p:to>
                                        <p:strVal val="visible"/>
                                      </p:to>
                                    </p:set>
                                    <p:anim calcmode="lin" valueType="num">
                                      <p:cBhvr>
                                        <p:cTn id="7" dur="1000" fill="hold"/>
                                        <p:tgtEl>
                                          <p:spTgt spid="508977"/>
                                        </p:tgtEl>
                                        <p:attrNameLst>
                                          <p:attrName>ppt_w</p:attrName>
                                        </p:attrNameLst>
                                      </p:cBhvr>
                                      <p:tavLst>
                                        <p:tav tm="0">
                                          <p:val>
                                            <p:strVal val="#ppt_w*0.70"/>
                                          </p:val>
                                        </p:tav>
                                        <p:tav tm="100000">
                                          <p:val>
                                            <p:strVal val="#ppt_w"/>
                                          </p:val>
                                        </p:tav>
                                      </p:tavLst>
                                    </p:anim>
                                    <p:anim calcmode="lin" valueType="num">
                                      <p:cBhvr>
                                        <p:cTn id="8" dur="1000" fill="hold"/>
                                        <p:tgtEl>
                                          <p:spTgt spid="508977"/>
                                        </p:tgtEl>
                                        <p:attrNameLst>
                                          <p:attrName>ppt_h</p:attrName>
                                        </p:attrNameLst>
                                      </p:cBhvr>
                                      <p:tavLst>
                                        <p:tav tm="0">
                                          <p:val>
                                            <p:strVal val="#ppt_h"/>
                                          </p:val>
                                        </p:tav>
                                        <p:tav tm="100000">
                                          <p:val>
                                            <p:strVal val="#ppt_h"/>
                                          </p:val>
                                        </p:tav>
                                      </p:tavLst>
                                    </p:anim>
                                    <p:animEffect transition="in" filter="fade">
                                      <p:cBhvr>
                                        <p:cTn id="9" dur="1000"/>
                                        <p:tgtEl>
                                          <p:spTgt spid="508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4F27F503-0A1B-4506-8068-8E3210EE6268}" type="slidenum">
              <a:rPr lang="ja-JP" altLang="en-US"/>
              <a:pPr/>
              <a:t>11</a:t>
            </a:fld>
            <a:endParaRPr lang="en-US" altLang="ja-JP"/>
          </a:p>
        </p:txBody>
      </p:sp>
      <p:sp>
        <p:nvSpPr>
          <p:cNvPr id="14339" name="Rectangle 2"/>
          <p:cNvSpPr>
            <a:spLocks noGrp="1" noChangeArrowheads="1"/>
          </p:cNvSpPr>
          <p:nvPr>
            <p:ph type="title"/>
          </p:nvPr>
        </p:nvSpPr>
        <p:spPr/>
        <p:txBody>
          <a:bodyPr/>
          <a:lstStyle/>
          <a:p>
            <a:pPr eaLnBrk="1"/>
            <a:r>
              <a:rPr lang="en-US" altLang="ja-JP" sz="2800" smtClean="0"/>
              <a:t>Schedule of 50-GeV Facilities </a:t>
            </a:r>
          </a:p>
        </p:txBody>
      </p:sp>
      <p:sp>
        <p:nvSpPr>
          <p:cNvPr id="14340" name="Rectangle 3"/>
          <p:cNvSpPr>
            <a:spLocks noGrp="1" noChangeArrowheads="1"/>
          </p:cNvSpPr>
          <p:nvPr>
            <p:ph type="body" idx="1"/>
          </p:nvPr>
        </p:nvSpPr>
        <p:spPr/>
        <p:txBody>
          <a:bodyPr/>
          <a:lstStyle/>
          <a:p>
            <a:pPr eaLnBrk="1"/>
            <a:r>
              <a:rPr lang="en-US" altLang="ja-JP" smtClean="0"/>
              <a:t>May-June 2008: First beam commissioning of the 50-GeV accelerator.</a:t>
            </a:r>
          </a:p>
          <a:p>
            <a:pPr eaLnBrk="1"/>
            <a:r>
              <a:rPr lang="en-US" altLang="ja-JP" smtClean="0"/>
              <a:t>July-Oct. 2008: Installation of slow extraction equipments (ES septum, septum magnets, etc.) and the rest of neutrino beamline equipments.</a:t>
            </a:r>
          </a:p>
          <a:p>
            <a:pPr eaLnBrk="1"/>
            <a:r>
              <a:rPr lang="en-US" altLang="ja-JP" smtClean="0"/>
              <a:t>Dec. 2008: Resume beam commissioning.</a:t>
            </a:r>
          </a:p>
          <a:p>
            <a:pPr eaLnBrk="1"/>
            <a:r>
              <a:rPr lang="en-US" altLang="ja-JP" smtClean="0">
                <a:solidFill>
                  <a:schemeClr val="accent2"/>
                </a:solidFill>
              </a:rPr>
              <a:t>Dec. 2008 – March 2009: First extraction to the Hadron facility with slow extraction.</a:t>
            </a:r>
          </a:p>
          <a:p>
            <a:pPr eaLnBrk="1"/>
            <a:r>
              <a:rPr lang="en-US" altLang="ja-JP" smtClean="0"/>
              <a:t>April 2009: First extraction to the neutrino beamline with fast extraction.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5"/>
          <p:cNvSpPr>
            <a:spLocks noGrp="1" noChangeArrowheads="1"/>
          </p:cNvSpPr>
          <p:nvPr>
            <p:ph type="sldNum" sz="quarter" idx="12"/>
          </p:nvPr>
        </p:nvSpPr>
        <p:spPr>
          <a:noFill/>
        </p:spPr>
        <p:txBody>
          <a:bodyPr/>
          <a:lstStyle/>
          <a:p>
            <a:fld id="{2353365E-9DAC-48E8-ACFF-9B647EC98A33}" type="slidenum">
              <a:rPr lang="ja-JP" altLang="en-US"/>
              <a:pPr/>
              <a:t>12</a:t>
            </a:fld>
            <a:endParaRPr lang="en-US" altLang="ja-JP"/>
          </a:p>
        </p:txBody>
      </p:sp>
      <p:sp>
        <p:nvSpPr>
          <p:cNvPr id="15363" name="Rectangle 2"/>
          <p:cNvSpPr>
            <a:spLocks noChangeArrowheads="1"/>
          </p:cNvSpPr>
          <p:nvPr/>
        </p:nvSpPr>
        <p:spPr bwMode="auto">
          <a:xfrm>
            <a:off x="762000" y="1371600"/>
            <a:ext cx="7772400" cy="4419600"/>
          </a:xfrm>
          <a:prstGeom prst="rect">
            <a:avLst/>
          </a:prstGeom>
          <a:noFill/>
          <a:ln w="12700">
            <a:noFill/>
            <a:miter lim="800000"/>
            <a:headEnd/>
            <a:tailEnd/>
          </a:ln>
        </p:spPr>
        <p:txBody>
          <a:bodyPr lIns="90487" tIns="44450" rIns="90487" bIns="44450"/>
          <a:lstStyle/>
          <a:p>
            <a:pPr marL="342900" indent="-342900" hangingPunct="0">
              <a:spcBef>
                <a:spcPct val="20000"/>
              </a:spcBef>
              <a:buClr>
                <a:schemeClr val="tx2"/>
              </a:buClr>
              <a:buSzPct val="75000"/>
              <a:buFont typeface="Wingdings" pitchFamily="2" charset="2"/>
              <a:buChar char="n"/>
            </a:pPr>
            <a:r>
              <a:rPr lang="en-US" altLang="ja-JP">
                <a:solidFill>
                  <a:schemeClr val="folHlink"/>
                </a:solidFill>
                <a:latin typeface="Helvetica" charset="0"/>
              </a:rPr>
              <a:t>Overview</a:t>
            </a:r>
          </a:p>
          <a:p>
            <a:pPr marL="342900" indent="-342900" hangingPunct="0">
              <a:spcBef>
                <a:spcPct val="20000"/>
              </a:spcBef>
              <a:buClr>
                <a:schemeClr val="tx2"/>
              </a:buClr>
              <a:buSzPct val="75000"/>
              <a:buFont typeface="Wingdings" pitchFamily="2" charset="2"/>
              <a:buChar char="n"/>
            </a:pPr>
            <a:r>
              <a:rPr lang="en-US" altLang="ja-JP">
                <a:solidFill>
                  <a:schemeClr val="tx2"/>
                </a:solidFill>
                <a:latin typeface="Helvetica" charset="0"/>
              </a:rPr>
              <a:t>Nuclear and Particle Physics Facility at J-PARC</a:t>
            </a:r>
          </a:p>
          <a:p>
            <a:pPr marL="742950" lvl="1" indent="-285750" hangingPunct="0">
              <a:spcBef>
                <a:spcPct val="20000"/>
              </a:spcBef>
              <a:buClr>
                <a:schemeClr val="accent2"/>
              </a:buClr>
              <a:buSzPct val="100000"/>
              <a:buFontTx/>
              <a:buChar char="–"/>
            </a:pPr>
            <a:r>
              <a:rPr lang="en-US" altLang="ja-JP" sz="2000">
                <a:solidFill>
                  <a:srgbClr val="009900"/>
                </a:solidFill>
                <a:latin typeface="Helvetica" charset="0"/>
              </a:rPr>
              <a:t>Facility</a:t>
            </a:r>
          </a:p>
          <a:p>
            <a:pPr marL="742950" lvl="1" indent="-285750" hangingPunct="0">
              <a:spcBef>
                <a:spcPct val="20000"/>
              </a:spcBef>
              <a:buClr>
                <a:schemeClr val="accent2"/>
              </a:buClr>
              <a:buSzPct val="100000"/>
              <a:buFontTx/>
              <a:buChar char="–"/>
            </a:pPr>
            <a:r>
              <a:rPr lang="en-US" altLang="ja-JP" sz="2000">
                <a:solidFill>
                  <a:srgbClr val="009900"/>
                </a:solidFill>
                <a:latin typeface="Helvetica" charset="0"/>
              </a:rPr>
              <a:t>PAC</a:t>
            </a:r>
          </a:p>
          <a:p>
            <a:pPr marL="742950" lvl="1" indent="-285750" hangingPunct="0">
              <a:spcBef>
                <a:spcPct val="20000"/>
              </a:spcBef>
              <a:buClr>
                <a:schemeClr val="accent2"/>
              </a:buClr>
              <a:buSzPct val="100000"/>
              <a:buFontTx/>
              <a:buChar char="–"/>
            </a:pPr>
            <a:r>
              <a:rPr lang="en-US" altLang="ja-JP" sz="2000">
                <a:solidFill>
                  <a:srgbClr val="009900"/>
                </a:solidFill>
                <a:latin typeface="Helvetica" charset="0"/>
              </a:rPr>
              <a:t>Nuclear &amp; Hadron Physics Experiments</a:t>
            </a:r>
            <a:endParaRPr lang="en-US" altLang="ja-JP" sz="2000">
              <a:solidFill>
                <a:schemeClr val="folHlink"/>
              </a:solidFill>
              <a:latin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1ECFEF04-86B8-49FA-9ED1-DB25CDDCB86C}" type="slidenum">
              <a:rPr lang="ja-JP" altLang="en-US"/>
              <a:pPr/>
              <a:t>13</a:t>
            </a:fld>
            <a:endParaRPr lang="en-US" altLang="ja-JP"/>
          </a:p>
        </p:txBody>
      </p:sp>
      <p:sp>
        <p:nvSpPr>
          <p:cNvPr id="16387" name="Rectangle 2"/>
          <p:cNvSpPr>
            <a:spLocks noGrp="1" noChangeArrowheads="1"/>
          </p:cNvSpPr>
          <p:nvPr>
            <p:ph type="title"/>
          </p:nvPr>
        </p:nvSpPr>
        <p:spPr/>
        <p:txBody>
          <a:bodyPr/>
          <a:lstStyle/>
          <a:p>
            <a:pPr eaLnBrk="1"/>
            <a:r>
              <a:rPr lang="en-US" altLang="ja-JP" sz="2800" smtClean="0"/>
              <a:t>Slow Extraction Beamline (Phase 1)</a:t>
            </a:r>
          </a:p>
        </p:txBody>
      </p:sp>
      <p:pic>
        <p:nvPicPr>
          <p:cNvPr id="16388" name="Picture 3" descr="hadron1"/>
          <p:cNvPicPr>
            <a:picLocks noChangeAspect="1" noChangeArrowheads="1"/>
          </p:cNvPicPr>
          <p:nvPr/>
        </p:nvPicPr>
        <p:blipFill>
          <a:blip r:embed="rId2"/>
          <a:srcRect l="2768" r="2940" b="14694"/>
          <a:stretch>
            <a:fillRect/>
          </a:stretch>
        </p:blipFill>
        <p:spPr bwMode="auto">
          <a:xfrm>
            <a:off x="0" y="1989138"/>
            <a:ext cx="9144000" cy="2435225"/>
          </a:xfrm>
          <a:prstGeom prst="rect">
            <a:avLst/>
          </a:prstGeom>
          <a:noFill/>
          <a:ln w="9525">
            <a:noFill/>
            <a:miter lim="800000"/>
            <a:headEnd/>
            <a:tailEnd/>
          </a:ln>
        </p:spPr>
      </p:pic>
      <p:sp>
        <p:nvSpPr>
          <p:cNvPr id="16389" name="Line 4"/>
          <p:cNvSpPr>
            <a:spLocks noChangeShapeType="1"/>
          </p:cNvSpPr>
          <p:nvPr/>
        </p:nvSpPr>
        <p:spPr bwMode="auto">
          <a:xfrm flipV="1">
            <a:off x="755650" y="1196975"/>
            <a:ext cx="7473950" cy="0"/>
          </a:xfrm>
          <a:prstGeom prst="line">
            <a:avLst/>
          </a:prstGeom>
          <a:noFill/>
          <a:ln w="57150">
            <a:solidFill>
              <a:srgbClr val="00CC00"/>
            </a:solidFill>
            <a:round/>
            <a:headEnd/>
            <a:tailEnd/>
          </a:ln>
        </p:spPr>
        <p:txBody>
          <a:bodyPr/>
          <a:lstStyle/>
          <a:p>
            <a:endParaRPr lang="en-US"/>
          </a:p>
        </p:txBody>
      </p:sp>
      <p:sp>
        <p:nvSpPr>
          <p:cNvPr id="16390" name="Text Box 5"/>
          <p:cNvSpPr txBox="1">
            <a:spLocks noChangeArrowheads="1"/>
          </p:cNvSpPr>
          <p:nvPr/>
        </p:nvSpPr>
        <p:spPr bwMode="auto">
          <a:xfrm>
            <a:off x="6084888" y="1196975"/>
            <a:ext cx="2667000" cy="822325"/>
          </a:xfrm>
          <a:prstGeom prst="rect">
            <a:avLst/>
          </a:prstGeom>
          <a:noFill/>
          <a:ln w="9525">
            <a:noFill/>
            <a:miter lim="800000"/>
            <a:headEnd/>
            <a:tailEnd/>
          </a:ln>
        </p:spPr>
        <p:txBody>
          <a:bodyPr>
            <a:spAutoFit/>
          </a:bodyPr>
          <a:lstStyle/>
          <a:p>
            <a:pPr algn="ctr"/>
            <a:r>
              <a:rPr lang="en-US" altLang="ja-JP">
                <a:latin typeface="Arial" charset="0"/>
                <a:ea typeface="ＭＳ Ｐゴシック" pitchFamily="50" charset="-128"/>
              </a:rPr>
              <a:t>Hadron HALL</a:t>
            </a:r>
          </a:p>
          <a:p>
            <a:pPr algn="ctr"/>
            <a:r>
              <a:rPr lang="en-US" altLang="ja-JP">
                <a:latin typeface="Arial" charset="0"/>
                <a:ea typeface="ＭＳ Ｐゴシック" pitchFamily="50" charset="-128"/>
              </a:rPr>
              <a:t>56m(L)×60m(W)</a:t>
            </a:r>
          </a:p>
        </p:txBody>
      </p:sp>
      <p:sp>
        <p:nvSpPr>
          <p:cNvPr id="16391" name="Text Box 6"/>
          <p:cNvSpPr txBox="1">
            <a:spLocks noChangeArrowheads="1"/>
          </p:cNvSpPr>
          <p:nvPr/>
        </p:nvSpPr>
        <p:spPr bwMode="auto">
          <a:xfrm>
            <a:off x="250825" y="2060575"/>
            <a:ext cx="1809750" cy="457200"/>
          </a:xfrm>
          <a:prstGeom prst="rect">
            <a:avLst/>
          </a:prstGeom>
          <a:solidFill>
            <a:schemeClr val="bg1"/>
          </a:solidFill>
          <a:ln w="9525">
            <a:noFill/>
            <a:miter lim="800000"/>
            <a:headEnd/>
            <a:tailEnd/>
          </a:ln>
        </p:spPr>
        <p:txBody>
          <a:bodyPr wrap="none">
            <a:spAutoFit/>
          </a:bodyPr>
          <a:lstStyle/>
          <a:p>
            <a:r>
              <a:rPr lang="ja-JP" altLang="en-US">
                <a:latin typeface="Arial" charset="0"/>
                <a:ea typeface="ＭＳ Ｐゴシック" pitchFamily="50" charset="-128"/>
              </a:rPr>
              <a:t> </a:t>
            </a:r>
            <a:r>
              <a:rPr lang="en-US" altLang="ja-JP">
                <a:latin typeface="Arial" charset="0"/>
                <a:ea typeface="ＭＳ Ｐゴシック" pitchFamily="50" charset="-128"/>
              </a:rPr>
              <a:t>50-GeV PS</a:t>
            </a:r>
          </a:p>
        </p:txBody>
      </p:sp>
      <p:sp>
        <p:nvSpPr>
          <p:cNvPr id="16392" name="Line 7"/>
          <p:cNvSpPr>
            <a:spLocks noChangeShapeType="1"/>
          </p:cNvSpPr>
          <p:nvPr/>
        </p:nvSpPr>
        <p:spPr bwMode="auto">
          <a:xfrm>
            <a:off x="1619250" y="2492375"/>
            <a:ext cx="144463" cy="360363"/>
          </a:xfrm>
          <a:prstGeom prst="line">
            <a:avLst/>
          </a:prstGeom>
          <a:noFill/>
          <a:ln w="28575">
            <a:solidFill>
              <a:srgbClr val="FF9900"/>
            </a:solidFill>
            <a:round/>
            <a:headEnd/>
            <a:tailEnd type="triangle" w="med" len="med"/>
          </a:ln>
        </p:spPr>
        <p:txBody>
          <a:bodyPr/>
          <a:lstStyle/>
          <a:p>
            <a:endParaRPr lang="en-US"/>
          </a:p>
        </p:txBody>
      </p:sp>
      <p:sp>
        <p:nvSpPr>
          <p:cNvPr id="16393" name="Oval 8"/>
          <p:cNvSpPr>
            <a:spLocks noChangeArrowheads="1"/>
          </p:cNvSpPr>
          <p:nvPr/>
        </p:nvSpPr>
        <p:spPr bwMode="auto">
          <a:xfrm>
            <a:off x="6877050" y="2997200"/>
            <a:ext cx="288925" cy="288925"/>
          </a:xfrm>
          <a:prstGeom prst="ellipse">
            <a:avLst/>
          </a:prstGeom>
          <a:noFill/>
          <a:ln w="25400">
            <a:solidFill>
              <a:srgbClr val="FF00FF"/>
            </a:solidFill>
            <a:round/>
            <a:headEnd/>
            <a:tailEnd/>
          </a:ln>
        </p:spPr>
        <p:txBody>
          <a:bodyPr wrap="none" anchor="ctr"/>
          <a:lstStyle/>
          <a:p>
            <a:endParaRPr lang="en-US"/>
          </a:p>
        </p:txBody>
      </p:sp>
      <p:sp>
        <p:nvSpPr>
          <p:cNvPr id="16394" name="Oval 9"/>
          <p:cNvSpPr>
            <a:spLocks noChangeArrowheads="1"/>
          </p:cNvSpPr>
          <p:nvPr/>
        </p:nvSpPr>
        <p:spPr bwMode="auto">
          <a:xfrm rot="540425">
            <a:off x="8423275" y="2781300"/>
            <a:ext cx="720725" cy="720725"/>
          </a:xfrm>
          <a:prstGeom prst="ellipse">
            <a:avLst/>
          </a:prstGeom>
          <a:noFill/>
          <a:ln w="25400">
            <a:solidFill>
              <a:srgbClr val="FF00FF"/>
            </a:solidFill>
            <a:round/>
            <a:headEnd/>
            <a:tailEnd/>
          </a:ln>
        </p:spPr>
        <p:txBody>
          <a:bodyPr wrap="none" anchor="ctr"/>
          <a:lstStyle/>
          <a:p>
            <a:endParaRPr lang="en-US"/>
          </a:p>
        </p:txBody>
      </p:sp>
      <p:sp>
        <p:nvSpPr>
          <p:cNvPr id="16395" name="Line 10"/>
          <p:cNvSpPr>
            <a:spLocks noChangeShapeType="1"/>
          </p:cNvSpPr>
          <p:nvPr/>
        </p:nvSpPr>
        <p:spPr bwMode="auto">
          <a:xfrm flipV="1">
            <a:off x="6443663" y="3284538"/>
            <a:ext cx="433387" cy="1081087"/>
          </a:xfrm>
          <a:prstGeom prst="line">
            <a:avLst/>
          </a:prstGeom>
          <a:noFill/>
          <a:ln w="38100">
            <a:solidFill>
              <a:srgbClr val="FF9933"/>
            </a:solidFill>
            <a:round/>
            <a:headEnd/>
            <a:tailEnd type="triangle" w="med" len="med"/>
          </a:ln>
        </p:spPr>
        <p:txBody>
          <a:bodyPr/>
          <a:lstStyle/>
          <a:p>
            <a:endParaRPr lang="en-US"/>
          </a:p>
        </p:txBody>
      </p:sp>
      <p:sp>
        <p:nvSpPr>
          <p:cNvPr id="16396" name="Line 11"/>
          <p:cNvSpPr>
            <a:spLocks noChangeShapeType="1"/>
          </p:cNvSpPr>
          <p:nvPr/>
        </p:nvSpPr>
        <p:spPr bwMode="auto">
          <a:xfrm flipV="1">
            <a:off x="8316913" y="3357563"/>
            <a:ext cx="433387" cy="1008062"/>
          </a:xfrm>
          <a:prstGeom prst="line">
            <a:avLst/>
          </a:prstGeom>
          <a:noFill/>
          <a:ln w="38100">
            <a:solidFill>
              <a:srgbClr val="FF9933"/>
            </a:solidFill>
            <a:round/>
            <a:headEnd/>
            <a:tailEnd type="triangle" w="med" len="med"/>
          </a:ln>
        </p:spPr>
        <p:txBody>
          <a:bodyPr/>
          <a:lstStyle/>
          <a:p>
            <a:endParaRPr lang="en-US"/>
          </a:p>
        </p:txBody>
      </p:sp>
      <p:sp>
        <p:nvSpPr>
          <p:cNvPr id="16397" name="Text Box 12"/>
          <p:cNvSpPr txBox="1">
            <a:spLocks noChangeArrowheads="1"/>
          </p:cNvSpPr>
          <p:nvPr/>
        </p:nvSpPr>
        <p:spPr bwMode="auto">
          <a:xfrm>
            <a:off x="4932363" y="4005263"/>
            <a:ext cx="1655762" cy="1004887"/>
          </a:xfrm>
          <a:prstGeom prst="rect">
            <a:avLst/>
          </a:prstGeom>
          <a:solidFill>
            <a:schemeClr val="bg1"/>
          </a:solidFill>
          <a:ln w="9525">
            <a:noFill/>
            <a:miter lim="800000"/>
            <a:headEnd/>
            <a:tailEnd/>
          </a:ln>
        </p:spPr>
        <p:txBody>
          <a:bodyPr>
            <a:spAutoFit/>
          </a:bodyPr>
          <a:lstStyle/>
          <a:p>
            <a:pPr>
              <a:spcBef>
                <a:spcPct val="50000"/>
              </a:spcBef>
            </a:pPr>
            <a:r>
              <a:rPr lang="en-US" altLang="ja-JP">
                <a:latin typeface="Arial" charset="0"/>
                <a:ea typeface="ＭＳ Ｐゴシック" pitchFamily="50" charset="-128"/>
              </a:rPr>
              <a:t>T1 Target </a:t>
            </a:r>
          </a:p>
          <a:p>
            <a:pPr>
              <a:spcBef>
                <a:spcPct val="50000"/>
              </a:spcBef>
            </a:pPr>
            <a:r>
              <a:rPr lang="en-US" altLang="ja-JP">
                <a:latin typeface="Arial" charset="0"/>
                <a:ea typeface="ＭＳ Ｐゴシック" pitchFamily="50" charset="-128"/>
              </a:rPr>
              <a:t>30% Loss</a:t>
            </a:r>
          </a:p>
        </p:txBody>
      </p:sp>
      <p:sp>
        <p:nvSpPr>
          <p:cNvPr id="16398" name="Text Box 13"/>
          <p:cNvSpPr txBox="1">
            <a:spLocks noChangeArrowheads="1"/>
          </p:cNvSpPr>
          <p:nvPr/>
        </p:nvSpPr>
        <p:spPr bwMode="auto">
          <a:xfrm>
            <a:off x="7019925" y="4292600"/>
            <a:ext cx="1944688" cy="1004888"/>
          </a:xfrm>
          <a:prstGeom prst="rect">
            <a:avLst/>
          </a:prstGeom>
          <a:solidFill>
            <a:schemeClr val="bg1"/>
          </a:solidFill>
          <a:ln w="9525">
            <a:noFill/>
            <a:miter lim="800000"/>
            <a:headEnd/>
            <a:tailEnd/>
          </a:ln>
        </p:spPr>
        <p:txBody>
          <a:bodyPr>
            <a:spAutoFit/>
          </a:bodyPr>
          <a:lstStyle/>
          <a:p>
            <a:pPr>
              <a:spcBef>
                <a:spcPct val="50000"/>
              </a:spcBef>
            </a:pPr>
            <a:r>
              <a:rPr lang="en-US" altLang="ja-JP">
                <a:latin typeface="Arial" charset="0"/>
                <a:ea typeface="ＭＳ Ｐゴシック" pitchFamily="50" charset="-128"/>
              </a:rPr>
              <a:t>Beam Dump</a:t>
            </a:r>
          </a:p>
          <a:p>
            <a:pPr>
              <a:spcBef>
                <a:spcPct val="50000"/>
              </a:spcBef>
            </a:pPr>
            <a:r>
              <a:rPr lang="en-US" altLang="ja-JP">
                <a:latin typeface="Arial" charset="0"/>
                <a:ea typeface="ＭＳ Ｐゴシック" pitchFamily="50" charset="-128"/>
              </a:rPr>
              <a:t>750kW</a:t>
            </a:r>
          </a:p>
        </p:txBody>
      </p:sp>
      <p:sp>
        <p:nvSpPr>
          <p:cNvPr id="16399" name="Text Box 14"/>
          <p:cNvSpPr txBox="1">
            <a:spLocks noChangeArrowheads="1"/>
          </p:cNvSpPr>
          <p:nvPr/>
        </p:nvSpPr>
        <p:spPr bwMode="auto">
          <a:xfrm>
            <a:off x="2916238" y="2276475"/>
            <a:ext cx="1943100" cy="457200"/>
          </a:xfrm>
          <a:prstGeom prst="rect">
            <a:avLst/>
          </a:prstGeom>
          <a:solidFill>
            <a:schemeClr val="bg1"/>
          </a:solidFill>
          <a:ln w="9525">
            <a:noFill/>
            <a:miter lim="800000"/>
            <a:headEnd/>
            <a:tailEnd/>
          </a:ln>
        </p:spPr>
        <p:txBody>
          <a:bodyPr>
            <a:spAutoFit/>
          </a:bodyPr>
          <a:lstStyle/>
          <a:p>
            <a:pPr>
              <a:spcBef>
                <a:spcPct val="50000"/>
              </a:spcBef>
            </a:pPr>
            <a:r>
              <a:rPr lang="en-US" altLang="ja-JP">
                <a:latin typeface="Arial" charset="0"/>
                <a:ea typeface="ＭＳ Ｐゴシック" pitchFamily="50" charset="-128"/>
              </a:rPr>
              <a:t>Switch Yard</a:t>
            </a:r>
          </a:p>
        </p:txBody>
      </p:sp>
      <p:sp>
        <p:nvSpPr>
          <p:cNvPr id="16400" name="Text Box 15"/>
          <p:cNvSpPr txBox="1">
            <a:spLocks noChangeArrowheads="1"/>
          </p:cNvSpPr>
          <p:nvPr/>
        </p:nvSpPr>
        <p:spPr bwMode="auto">
          <a:xfrm>
            <a:off x="4932363" y="2133600"/>
            <a:ext cx="1152525" cy="457200"/>
          </a:xfrm>
          <a:prstGeom prst="rect">
            <a:avLst/>
          </a:prstGeom>
          <a:solidFill>
            <a:schemeClr val="bg1"/>
          </a:solidFill>
          <a:ln w="9525">
            <a:noFill/>
            <a:miter lim="800000"/>
            <a:headEnd/>
            <a:tailEnd/>
          </a:ln>
        </p:spPr>
        <p:txBody>
          <a:bodyPr>
            <a:spAutoFit/>
          </a:bodyPr>
          <a:lstStyle/>
          <a:p>
            <a:pPr>
              <a:spcBef>
                <a:spcPct val="50000"/>
              </a:spcBef>
            </a:pPr>
            <a:r>
              <a:rPr lang="en-US" altLang="ja-JP">
                <a:latin typeface="Arial" charset="0"/>
                <a:ea typeface="ＭＳ Ｐゴシック" pitchFamily="50" charset="-128"/>
              </a:rPr>
              <a:t>A-Line</a:t>
            </a:r>
          </a:p>
        </p:txBody>
      </p:sp>
      <p:sp>
        <p:nvSpPr>
          <p:cNvPr id="16401" name="Text Box 16"/>
          <p:cNvSpPr txBox="1">
            <a:spLocks noChangeArrowheads="1"/>
          </p:cNvSpPr>
          <p:nvPr/>
        </p:nvSpPr>
        <p:spPr bwMode="auto">
          <a:xfrm>
            <a:off x="2916238" y="4221163"/>
            <a:ext cx="1655762" cy="1004887"/>
          </a:xfrm>
          <a:prstGeom prst="rect">
            <a:avLst/>
          </a:prstGeom>
          <a:solidFill>
            <a:schemeClr val="bg1"/>
          </a:solidFill>
          <a:ln w="9525">
            <a:noFill/>
            <a:miter lim="800000"/>
            <a:headEnd/>
            <a:tailEnd/>
          </a:ln>
        </p:spPr>
        <p:txBody>
          <a:bodyPr>
            <a:spAutoFit/>
          </a:bodyPr>
          <a:lstStyle/>
          <a:p>
            <a:pPr>
              <a:spcBef>
                <a:spcPct val="50000"/>
              </a:spcBef>
            </a:pPr>
            <a:r>
              <a:rPr lang="en-US" altLang="ja-JP">
                <a:latin typeface="Arial" charset="0"/>
                <a:ea typeface="ＭＳ Ｐゴシック" pitchFamily="50" charset="-128"/>
              </a:rPr>
              <a:t>T0 Target </a:t>
            </a:r>
          </a:p>
          <a:p>
            <a:pPr>
              <a:spcBef>
                <a:spcPct val="50000"/>
              </a:spcBef>
            </a:pPr>
            <a:r>
              <a:rPr lang="en-US" altLang="ja-JP">
                <a:latin typeface="Arial" charset="0"/>
                <a:ea typeface="ＭＳ Ｐゴシック" pitchFamily="50" charset="-128"/>
              </a:rPr>
              <a:t>0.5% Loss</a:t>
            </a:r>
          </a:p>
        </p:txBody>
      </p:sp>
      <p:sp>
        <p:nvSpPr>
          <p:cNvPr id="16402" name="Line 17"/>
          <p:cNvSpPr>
            <a:spLocks noChangeShapeType="1"/>
          </p:cNvSpPr>
          <p:nvPr/>
        </p:nvSpPr>
        <p:spPr bwMode="auto">
          <a:xfrm flipV="1">
            <a:off x="4427538" y="3141663"/>
            <a:ext cx="577850" cy="1295400"/>
          </a:xfrm>
          <a:prstGeom prst="line">
            <a:avLst/>
          </a:prstGeom>
          <a:noFill/>
          <a:ln w="38100">
            <a:solidFill>
              <a:srgbClr val="FF9933"/>
            </a:solidFill>
            <a:round/>
            <a:headEnd/>
            <a:tailEnd type="triangle" w="med" len="med"/>
          </a:ln>
        </p:spPr>
        <p:txBody>
          <a:bodyPr/>
          <a:lstStyle/>
          <a:p>
            <a:endParaRPr lang="en-US"/>
          </a:p>
        </p:txBody>
      </p:sp>
      <p:sp>
        <p:nvSpPr>
          <p:cNvPr id="16403" name="Oval 18"/>
          <p:cNvSpPr>
            <a:spLocks noChangeArrowheads="1"/>
          </p:cNvSpPr>
          <p:nvPr/>
        </p:nvSpPr>
        <p:spPr bwMode="auto">
          <a:xfrm>
            <a:off x="4932363" y="3068638"/>
            <a:ext cx="144462" cy="144462"/>
          </a:xfrm>
          <a:prstGeom prst="ellipse">
            <a:avLst/>
          </a:prstGeom>
          <a:noFill/>
          <a:ln w="25400">
            <a:solidFill>
              <a:srgbClr val="FF00FF"/>
            </a:solidFill>
            <a:round/>
            <a:headEnd/>
            <a:tailEnd/>
          </a:ln>
        </p:spPr>
        <p:txBody>
          <a:bodyPr wrap="none" anchor="ctr"/>
          <a:lstStyle/>
          <a:p>
            <a:endParaRPr lang="en-US"/>
          </a:p>
        </p:txBody>
      </p:sp>
      <p:sp>
        <p:nvSpPr>
          <p:cNvPr id="16404" name="Oval 19"/>
          <p:cNvSpPr>
            <a:spLocks noChangeArrowheads="1"/>
          </p:cNvSpPr>
          <p:nvPr/>
        </p:nvSpPr>
        <p:spPr bwMode="auto">
          <a:xfrm>
            <a:off x="3779838" y="3068638"/>
            <a:ext cx="144462" cy="144462"/>
          </a:xfrm>
          <a:prstGeom prst="ellipse">
            <a:avLst/>
          </a:prstGeom>
          <a:noFill/>
          <a:ln w="25400">
            <a:solidFill>
              <a:srgbClr val="FF00FF"/>
            </a:solidFill>
            <a:round/>
            <a:headEnd/>
            <a:tailEnd/>
          </a:ln>
        </p:spPr>
        <p:txBody>
          <a:bodyPr wrap="none" anchor="ctr"/>
          <a:lstStyle/>
          <a:p>
            <a:endParaRPr lang="en-US"/>
          </a:p>
        </p:txBody>
      </p:sp>
      <p:sp>
        <p:nvSpPr>
          <p:cNvPr id="16405" name="Text Box 20"/>
          <p:cNvSpPr txBox="1">
            <a:spLocks noChangeArrowheads="1"/>
          </p:cNvSpPr>
          <p:nvPr/>
        </p:nvSpPr>
        <p:spPr bwMode="auto">
          <a:xfrm>
            <a:off x="971550" y="4005263"/>
            <a:ext cx="1655763" cy="1004887"/>
          </a:xfrm>
          <a:prstGeom prst="rect">
            <a:avLst/>
          </a:prstGeom>
          <a:solidFill>
            <a:schemeClr val="bg1"/>
          </a:solidFill>
          <a:ln w="9525">
            <a:noFill/>
            <a:miter lim="800000"/>
            <a:headEnd/>
            <a:tailEnd/>
          </a:ln>
        </p:spPr>
        <p:txBody>
          <a:bodyPr>
            <a:spAutoFit/>
          </a:bodyPr>
          <a:lstStyle/>
          <a:p>
            <a:pPr>
              <a:spcBef>
                <a:spcPct val="50000"/>
              </a:spcBef>
            </a:pPr>
            <a:r>
              <a:rPr lang="en-US" altLang="ja-JP">
                <a:latin typeface="Arial" charset="0"/>
                <a:ea typeface="ＭＳ Ｐゴシック" pitchFamily="50" charset="-128"/>
              </a:rPr>
              <a:t>Split Point </a:t>
            </a:r>
          </a:p>
          <a:p>
            <a:pPr>
              <a:spcBef>
                <a:spcPct val="50000"/>
              </a:spcBef>
            </a:pPr>
            <a:r>
              <a:rPr lang="en-US" altLang="ja-JP">
                <a:latin typeface="Arial" charset="0"/>
                <a:ea typeface="ＭＳ Ｐゴシック" pitchFamily="50" charset="-128"/>
              </a:rPr>
              <a:t>2% Loss</a:t>
            </a:r>
          </a:p>
        </p:txBody>
      </p:sp>
      <p:sp>
        <p:nvSpPr>
          <p:cNvPr id="16406" name="Line 21"/>
          <p:cNvSpPr>
            <a:spLocks noChangeShapeType="1"/>
          </p:cNvSpPr>
          <p:nvPr/>
        </p:nvSpPr>
        <p:spPr bwMode="auto">
          <a:xfrm flipV="1">
            <a:off x="2484438" y="3213100"/>
            <a:ext cx="1296987" cy="936625"/>
          </a:xfrm>
          <a:prstGeom prst="line">
            <a:avLst/>
          </a:prstGeom>
          <a:noFill/>
          <a:ln w="38100">
            <a:solidFill>
              <a:srgbClr val="FF9933"/>
            </a:solidFill>
            <a:round/>
            <a:headEnd/>
            <a:tailEnd type="triangle" w="med" len="med"/>
          </a:ln>
        </p:spPr>
        <p:txBody>
          <a:bodyPr/>
          <a:lstStyle/>
          <a:p>
            <a:endParaRPr lang="en-US"/>
          </a:p>
        </p:txBody>
      </p:sp>
      <p:sp>
        <p:nvSpPr>
          <p:cNvPr id="16407" name="Line 22"/>
          <p:cNvSpPr>
            <a:spLocks noChangeShapeType="1"/>
          </p:cNvSpPr>
          <p:nvPr/>
        </p:nvSpPr>
        <p:spPr bwMode="auto">
          <a:xfrm flipV="1">
            <a:off x="5076825" y="2781300"/>
            <a:ext cx="790575" cy="360363"/>
          </a:xfrm>
          <a:prstGeom prst="line">
            <a:avLst/>
          </a:prstGeom>
          <a:noFill/>
          <a:ln w="19050">
            <a:solidFill>
              <a:schemeClr val="tx1"/>
            </a:solidFill>
            <a:prstDash val="sysDot"/>
            <a:round/>
            <a:headEnd/>
            <a:tailEnd/>
          </a:ln>
        </p:spPr>
        <p:txBody>
          <a:bodyPr/>
          <a:lstStyle/>
          <a:p>
            <a:endParaRPr lang="en-US"/>
          </a:p>
        </p:txBody>
      </p:sp>
      <p:sp>
        <p:nvSpPr>
          <p:cNvPr id="16408" name="Line 23"/>
          <p:cNvSpPr>
            <a:spLocks noChangeShapeType="1"/>
          </p:cNvSpPr>
          <p:nvPr/>
        </p:nvSpPr>
        <p:spPr bwMode="auto">
          <a:xfrm flipV="1">
            <a:off x="5076825" y="2852738"/>
            <a:ext cx="358775" cy="288925"/>
          </a:xfrm>
          <a:prstGeom prst="line">
            <a:avLst/>
          </a:prstGeom>
          <a:noFill/>
          <a:ln w="19050" cap="rnd">
            <a:solidFill>
              <a:schemeClr val="tx1"/>
            </a:solidFill>
            <a:prstDash val="sysDot"/>
            <a:round/>
            <a:headEnd/>
            <a:tailEnd/>
          </a:ln>
        </p:spPr>
        <p:txBody>
          <a:bodyPr/>
          <a:lstStyle/>
          <a:p>
            <a:endParaRPr lang="en-US"/>
          </a:p>
        </p:txBody>
      </p:sp>
      <p:sp>
        <p:nvSpPr>
          <p:cNvPr id="16409" name="Text Box 24"/>
          <p:cNvSpPr txBox="1">
            <a:spLocks noChangeArrowheads="1"/>
          </p:cNvSpPr>
          <p:nvPr/>
        </p:nvSpPr>
        <p:spPr bwMode="auto">
          <a:xfrm>
            <a:off x="1619250" y="5300663"/>
            <a:ext cx="6048375" cy="822325"/>
          </a:xfrm>
          <a:prstGeom prst="rect">
            <a:avLst/>
          </a:prstGeom>
          <a:noFill/>
          <a:ln w="12700">
            <a:noFill/>
            <a:miter lim="800000"/>
            <a:headEnd/>
            <a:tailEnd/>
          </a:ln>
        </p:spPr>
        <p:txBody>
          <a:bodyPr>
            <a:spAutoFit/>
          </a:bodyPr>
          <a:lstStyle/>
          <a:p>
            <a:pPr>
              <a:spcBef>
                <a:spcPct val="50000"/>
              </a:spcBef>
            </a:pPr>
            <a:r>
              <a:rPr lang="en-US" altLang="ja-JP">
                <a:solidFill>
                  <a:schemeClr val="tx2"/>
                </a:solidFill>
                <a:latin typeface="Arial" charset="0"/>
              </a:rPr>
              <a:t>Plan to extend the hall downstream (~50m) in the Phase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3000FF84-F965-4166-AC3F-07F58753EDAA}" type="slidenum">
              <a:rPr lang="ja-JP" altLang="en-US"/>
              <a:pPr/>
              <a:t>14</a:t>
            </a:fld>
            <a:endParaRPr lang="en-US" altLang="ja-JP"/>
          </a:p>
        </p:txBody>
      </p:sp>
      <p:sp>
        <p:nvSpPr>
          <p:cNvPr id="17411" name="Rectangle 2"/>
          <p:cNvSpPr>
            <a:spLocks noGrp="1" noChangeArrowheads="1"/>
          </p:cNvSpPr>
          <p:nvPr>
            <p:ph type="title"/>
          </p:nvPr>
        </p:nvSpPr>
        <p:spPr/>
        <p:txBody>
          <a:bodyPr/>
          <a:lstStyle/>
          <a:p>
            <a:pPr eaLnBrk="1"/>
            <a:r>
              <a:rPr lang="en-US" altLang="ja-JP" smtClean="0"/>
              <a:t>Beam Lines of the Hadron Hall</a:t>
            </a:r>
          </a:p>
        </p:txBody>
      </p:sp>
      <p:pic>
        <p:nvPicPr>
          <p:cNvPr id="17412" name="Picture 3" descr="Hd-June06-2007改21"/>
          <p:cNvPicPr>
            <a:picLocks noChangeAspect="1" noChangeArrowheads="1"/>
          </p:cNvPicPr>
          <p:nvPr/>
        </p:nvPicPr>
        <p:blipFill>
          <a:blip r:embed="rId3"/>
          <a:srcRect/>
          <a:stretch>
            <a:fillRect/>
          </a:stretch>
        </p:blipFill>
        <p:spPr bwMode="auto">
          <a:xfrm>
            <a:off x="1355725" y="1376363"/>
            <a:ext cx="6791325" cy="509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p>
            <a:fld id="{70D078F5-3CF1-40D4-A10B-63A574BD655E}" type="slidenum">
              <a:rPr lang="ja-JP" altLang="en-US"/>
              <a:pPr/>
              <a:t>15</a:t>
            </a:fld>
            <a:endParaRPr lang="en-US" altLang="ja-JP"/>
          </a:p>
        </p:txBody>
      </p:sp>
      <p:pic>
        <p:nvPicPr>
          <p:cNvPr id="18435" name="Picture 7" descr="PICT0020"/>
          <p:cNvPicPr>
            <a:picLocks noChangeAspect="1" noChangeArrowheads="1"/>
          </p:cNvPicPr>
          <p:nvPr/>
        </p:nvPicPr>
        <p:blipFill>
          <a:blip r:embed="rId2"/>
          <a:srcRect/>
          <a:stretch>
            <a:fillRect/>
          </a:stretch>
        </p:blipFill>
        <p:spPr bwMode="auto">
          <a:xfrm>
            <a:off x="971550" y="1458913"/>
            <a:ext cx="7058025" cy="4694237"/>
          </a:xfrm>
          <a:prstGeom prst="rect">
            <a:avLst/>
          </a:prstGeom>
          <a:noFill/>
          <a:ln w="9525">
            <a:noFill/>
            <a:miter lim="800000"/>
            <a:headEnd/>
            <a:tailEnd/>
          </a:ln>
        </p:spPr>
      </p:pic>
      <p:sp>
        <p:nvSpPr>
          <p:cNvPr id="18436" name="Rectangle 2"/>
          <p:cNvSpPr>
            <a:spLocks noGrp="1" noChangeArrowheads="1"/>
          </p:cNvSpPr>
          <p:nvPr>
            <p:ph type="title"/>
          </p:nvPr>
        </p:nvSpPr>
        <p:spPr/>
        <p:txBody>
          <a:bodyPr/>
          <a:lstStyle/>
          <a:p>
            <a:pPr eaLnBrk="1"/>
            <a:r>
              <a:rPr lang="en-US" altLang="ja-JP" sz="2800" smtClean="0"/>
              <a:t>Current Construction</a:t>
            </a:r>
          </a:p>
        </p:txBody>
      </p:sp>
      <p:sp>
        <p:nvSpPr>
          <p:cNvPr id="18437" name="Text Box 8"/>
          <p:cNvSpPr txBox="1">
            <a:spLocks noChangeArrowheads="1"/>
          </p:cNvSpPr>
          <p:nvPr/>
        </p:nvSpPr>
        <p:spPr bwMode="auto">
          <a:xfrm>
            <a:off x="5292725" y="2349500"/>
            <a:ext cx="2663825" cy="457200"/>
          </a:xfrm>
          <a:prstGeom prst="rect">
            <a:avLst/>
          </a:prstGeom>
          <a:noFill/>
          <a:ln w="12700">
            <a:noFill/>
            <a:miter lim="800000"/>
            <a:headEnd/>
            <a:tailEnd/>
          </a:ln>
        </p:spPr>
        <p:txBody>
          <a:bodyPr>
            <a:spAutoFit/>
          </a:bodyPr>
          <a:lstStyle/>
          <a:p>
            <a:pPr>
              <a:spcBef>
                <a:spcPct val="50000"/>
              </a:spcBef>
            </a:pPr>
            <a:r>
              <a:rPr lang="en-US" altLang="ja-JP">
                <a:solidFill>
                  <a:srgbClr val="FFFF66"/>
                </a:solidFill>
                <a:latin typeface="Arial" charset="0"/>
              </a:rPr>
              <a:t>December, 2007</a:t>
            </a:r>
          </a:p>
        </p:txBody>
      </p:sp>
      <p:pic>
        <p:nvPicPr>
          <p:cNvPr id="506886" name="Picture 6" descr="100_2156"/>
          <p:cNvPicPr>
            <a:picLocks noChangeAspect="1" noChangeArrowheads="1"/>
          </p:cNvPicPr>
          <p:nvPr/>
        </p:nvPicPr>
        <p:blipFill>
          <a:blip r:embed="rId3"/>
          <a:srcRect/>
          <a:stretch>
            <a:fillRect/>
          </a:stretch>
        </p:blipFill>
        <p:spPr bwMode="auto">
          <a:xfrm>
            <a:off x="969963" y="1304925"/>
            <a:ext cx="7058025" cy="5292725"/>
          </a:xfrm>
          <a:prstGeom prst="rect">
            <a:avLst/>
          </a:prstGeom>
          <a:noFill/>
          <a:ln w="9525">
            <a:noFill/>
            <a:miter lim="800000"/>
            <a:headEnd/>
            <a:tailEnd/>
          </a:ln>
        </p:spPr>
      </p:pic>
      <p:sp>
        <p:nvSpPr>
          <p:cNvPr id="506889" name="Text Box 9"/>
          <p:cNvSpPr txBox="1">
            <a:spLocks noChangeArrowheads="1"/>
          </p:cNvSpPr>
          <p:nvPr/>
        </p:nvSpPr>
        <p:spPr bwMode="auto">
          <a:xfrm>
            <a:off x="1116013" y="1412875"/>
            <a:ext cx="1800225" cy="457200"/>
          </a:xfrm>
          <a:prstGeom prst="rect">
            <a:avLst/>
          </a:prstGeom>
          <a:noFill/>
          <a:ln w="12700">
            <a:noFill/>
            <a:miter lim="800000"/>
            <a:headEnd/>
            <a:tailEnd/>
          </a:ln>
        </p:spPr>
        <p:txBody>
          <a:bodyPr>
            <a:spAutoFit/>
          </a:bodyPr>
          <a:lstStyle/>
          <a:p>
            <a:pPr>
              <a:spcBef>
                <a:spcPct val="50000"/>
              </a:spcBef>
            </a:pPr>
            <a:r>
              <a:rPr lang="en-US" altLang="ja-JP">
                <a:solidFill>
                  <a:srgbClr val="FFFF66"/>
                </a:solidFill>
                <a:latin typeface="Arial" charset="0"/>
              </a:rPr>
              <a:t>Last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06886"/>
                                        </p:tgtEl>
                                        <p:attrNameLst>
                                          <p:attrName>style.visibility</p:attrName>
                                        </p:attrNameLst>
                                      </p:cBhvr>
                                      <p:to>
                                        <p:strVal val="visible"/>
                                      </p:to>
                                    </p:set>
                                    <p:anim calcmode="lin" valueType="num">
                                      <p:cBhvr>
                                        <p:cTn id="7" dur="1000" fill="hold"/>
                                        <p:tgtEl>
                                          <p:spTgt spid="506886"/>
                                        </p:tgtEl>
                                        <p:attrNameLst>
                                          <p:attrName>ppt_w</p:attrName>
                                        </p:attrNameLst>
                                      </p:cBhvr>
                                      <p:tavLst>
                                        <p:tav tm="0">
                                          <p:val>
                                            <p:strVal val="#ppt_w*0.70"/>
                                          </p:val>
                                        </p:tav>
                                        <p:tav tm="100000">
                                          <p:val>
                                            <p:strVal val="#ppt_w"/>
                                          </p:val>
                                        </p:tav>
                                      </p:tavLst>
                                    </p:anim>
                                    <p:anim calcmode="lin" valueType="num">
                                      <p:cBhvr>
                                        <p:cTn id="8" dur="1000" fill="hold"/>
                                        <p:tgtEl>
                                          <p:spTgt spid="506886"/>
                                        </p:tgtEl>
                                        <p:attrNameLst>
                                          <p:attrName>ppt_h</p:attrName>
                                        </p:attrNameLst>
                                      </p:cBhvr>
                                      <p:tavLst>
                                        <p:tav tm="0">
                                          <p:val>
                                            <p:strVal val="#ppt_h"/>
                                          </p:val>
                                        </p:tav>
                                        <p:tav tm="100000">
                                          <p:val>
                                            <p:strVal val="#ppt_h"/>
                                          </p:val>
                                        </p:tav>
                                      </p:tavLst>
                                    </p:anim>
                                    <p:animEffect transition="in" filter="fade">
                                      <p:cBhvr>
                                        <p:cTn id="9" dur="1000"/>
                                        <p:tgtEl>
                                          <p:spTgt spid="50688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06889"/>
                                        </p:tgtEl>
                                        <p:attrNameLst>
                                          <p:attrName>style.visibility</p:attrName>
                                        </p:attrNameLst>
                                      </p:cBhvr>
                                      <p:to>
                                        <p:strVal val="visible"/>
                                      </p:to>
                                    </p:set>
                                    <p:anim calcmode="lin" valueType="num">
                                      <p:cBhvr>
                                        <p:cTn id="12" dur="1000" fill="hold"/>
                                        <p:tgtEl>
                                          <p:spTgt spid="506889"/>
                                        </p:tgtEl>
                                        <p:attrNameLst>
                                          <p:attrName>ppt_w</p:attrName>
                                        </p:attrNameLst>
                                      </p:cBhvr>
                                      <p:tavLst>
                                        <p:tav tm="0">
                                          <p:val>
                                            <p:strVal val="#ppt_w*0.70"/>
                                          </p:val>
                                        </p:tav>
                                        <p:tav tm="100000">
                                          <p:val>
                                            <p:strVal val="#ppt_w"/>
                                          </p:val>
                                        </p:tav>
                                      </p:tavLst>
                                    </p:anim>
                                    <p:anim calcmode="lin" valueType="num">
                                      <p:cBhvr>
                                        <p:cTn id="13" dur="1000" fill="hold"/>
                                        <p:tgtEl>
                                          <p:spTgt spid="506889"/>
                                        </p:tgtEl>
                                        <p:attrNameLst>
                                          <p:attrName>ppt_h</p:attrName>
                                        </p:attrNameLst>
                                      </p:cBhvr>
                                      <p:tavLst>
                                        <p:tav tm="0">
                                          <p:val>
                                            <p:strVal val="#ppt_h"/>
                                          </p:val>
                                        </p:tav>
                                        <p:tav tm="100000">
                                          <p:val>
                                            <p:strVal val="#ppt_h"/>
                                          </p:val>
                                        </p:tav>
                                      </p:tavLst>
                                    </p:anim>
                                    <p:animEffect transition="in" filter="fade">
                                      <p:cBhvr>
                                        <p:cTn id="14" dur="1000"/>
                                        <p:tgtEl>
                                          <p:spTgt spid="506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AEFEAF7F-99CD-4A4D-9214-31590955D9BE}" type="slidenum">
              <a:rPr lang="ja-JP" altLang="en-US"/>
              <a:pPr/>
              <a:t>16</a:t>
            </a:fld>
            <a:endParaRPr lang="en-US" altLang="ja-JP"/>
          </a:p>
        </p:txBody>
      </p:sp>
      <p:sp>
        <p:nvSpPr>
          <p:cNvPr id="19459" name="Rectangle 2"/>
          <p:cNvSpPr>
            <a:spLocks noGrp="1" noChangeArrowheads="1"/>
          </p:cNvSpPr>
          <p:nvPr>
            <p:ph type="title"/>
          </p:nvPr>
        </p:nvSpPr>
        <p:spPr/>
        <p:txBody>
          <a:bodyPr/>
          <a:lstStyle/>
          <a:p>
            <a:pPr eaLnBrk="1"/>
            <a:endParaRPr lang="ja-JP" altLang="en-US" smtClean="0"/>
          </a:p>
        </p:txBody>
      </p:sp>
      <p:pic>
        <p:nvPicPr>
          <p:cNvPr id="19460" name="Picture 3" descr="文書名 _jparcpac史彦"/>
          <p:cNvPicPr>
            <a:picLocks noChangeAspect="1" noChangeArrowheads="1"/>
          </p:cNvPicPr>
          <p:nvPr>
            <p:ph sz="half" idx="1"/>
          </p:nvPr>
        </p:nvPicPr>
        <p:blipFill>
          <a:blip r:embed="rId2"/>
          <a:srcRect/>
          <a:stretch>
            <a:fillRect/>
          </a:stretch>
        </p:blipFill>
        <p:spPr>
          <a:xfrm>
            <a:off x="0" y="-3175"/>
            <a:ext cx="9144000" cy="6861175"/>
          </a:xfrm>
          <a:noFill/>
        </p:spPr>
      </p:pic>
      <p:sp>
        <p:nvSpPr>
          <p:cNvPr id="19461" name="Text Box 4"/>
          <p:cNvSpPr txBox="1">
            <a:spLocks noChangeArrowheads="1"/>
          </p:cNvSpPr>
          <p:nvPr/>
        </p:nvSpPr>
        <p:spPr bwMode="auto">
          <a:xfrm>
            <a:off x="3924300" y="5084763"/>
            <a:ext cx="1295400" cy="366712"/>
          </a:xfrm>
          <a:prstGeom prst="rect">
            <a:avLst/>
          </a:prstGeom>
          <a:noFill/>
          <a:ln w="9525">
            <a:noFill/>
            <a:miter lim="800000"/>
            <a:headEnd/>
            <a:tailEnd/>
          </a:ln>
        </p:spPr>
        <p:txBody>
          <a:bodyPr>
            <a:spAutoFit/>
          </a:bodyPr>
          <a:lstStyle/>
          <a:p>
            <a:pPr>
              <a:spcBef>
                <a:spcPct val="50000"/>
              </a:spcBef>
            </a:pPr>
            <a:endParaRPr lang="ja-JP" altLang="en-US" sz="1800">
              <a:latin typeface="Arial" charset="0"/>
              <a:ea typeface="ＭＳ Ｐゴシック" pitchFamily="50" charset="-128"/>
            </a:endParaRPr>
          </a:p>
        </p:txBody>
      </p:sp>
      <p:sp>
        <p:nvSpPr>
          <p:cNvPr id="19462" name="AutoShape 5"/>
          <p:cNvSpPr>
            <a:spLocks noChangeArrowheads="1"/>
          </p:cNvSpPr>
          <p:nvPr/>
        </p:nvSpPr>
        <p:spPr bwMode="auto">
          <a:xfrm>
            <a:off x="4643438" y="3068638"/>
            <a:ext cx="863600" cy="360362"/>
          </a:xfrm>
          <a:prstGeom prst="wedgeRectCallout">
            <a:avLst>
              <a:gd name="adj1" fmla="val 25551"/>
              <a:gd name="adj2" fmla="val 152644"/>
            </a:avLst>
          </a:prstGeom>
          <a:solidFill>
            <a:schemeClr val="accent1"/>
          </a:solidFill>
          <a:ln w="9525">
            <a:solidFill>
              <a:schemeClr val="tx1"/>
            </a:solidFill>
            <a:miter lim="800000"/>
            <a:headEnd/>
            <a:tailEnd/>
          </a:ln>
        </p:spPr>
        <p:txBody>
          <a:bodyPr/>
          <a:lstStyle/>
          <a:p>
            <a:pPr algn="ctr"/>
            <a:r>
              <a:rPr lang="en-US" altLang="ja-JP" sz="1800">
                <a:latin typeface="Arial" charset="0"/>
                <a:ea typeface="ＭＳ Ｐゴシック" pitchFamily="50" charset="-128"/>
              </a:rPr>
              <a:t>Oct.</a:t>
            </a:r>
          </a:p>
        </p:txBody>
      </p:sp>
      <p:sp>
        <p:nvSpPr>
          <p:cNvPr id="19463" name="AutoShape 6"/>
          <p:cNvSpPr>
            <a:spLocks noChangeArrowheads="1"/>
          </p:cNvSpPr>
          <p:nvPr/>
        </p:nvSpPr>
        <p:spPr bwMode="auto">
          <a:xfrm rot="10800000">
            <a:off x="3563938" y="4941888"/>
            <a:ext cx="792162" cy="360362"/>
          </a:xfrm>
          <a:prstGeom prst="wedgeRectCallout">
            <a:avLst>
              <a:gd name="adj1" fmla="val -54009"/>
              <a:gd name="adj2" fmla="val 134139"/>
            </a:avLst>
          </a:prstGeom>
          <a:solidFill>
            <a:schemeClr val="accent1"/>
          </a:solidFill>
          <a:ln w="9525">
            <a:solidFill>
              <a:schemeClr val="tx1"/>
            </a:solidFill>
            <a:miter lim="800000"/>
            <a:headEnd/>
            <a:tailEnd/>
          </a:ln>
        </p:spPr>
        <p:txBody>
          <a:bodyPr rot="10800000"/>
          <a:lstStyle/>
          <a:p>
            <a:pPr algn="ctr"/>
            <a:r>
              <a:rPr lang="en-US" altLang="ja-JP" sz="1800">
                <a:latin typeface="Arial" charset="0"/>
                <a:ea typeface="ＭＳ Ｐゴシック" pitchFamily="50" charset="-128"/>
              </a:rPr>
              <a:t>Dec.</a:t>
            </a:r>
          </a:p>
        </p:txBody>
      </p:sp>
      <p:sp>
        <p:nvSpPr>
          <p:cNvPr id="19464" name="Text Box 7"/>
          <p:cNvSpPr txBox="1">
            <a:spLocks noChangeArrowheads="1"/>
          </p:cNvSpPr>
          <p:nvPr/>
        </p:nvSpPr>
        <p:spPr bwMode="auto">
          <a:xfrm>
            <a:off x="395288" y="6278563"/>
            <a:ext cx="1655762" cy="523875"/>
          </a:xfrm>
          <a:prstGeom prst="rect">
            <a:avLst/>
          </a:prstGeom>
          <a:noFill/>
          <a:ln w="9525">
            <a:noFill/>
            <a:miter lim="800000"/>
            <a:headEnd/>
            <a:tailEnd/>
          </a:ln>
        </p:spPr>
        <p:txBody>
          <a:bodyPr>
            <a:spAutoFit/>
          </a:bodyPr>
          <a:lstStyle/>
          <a:p>
            <a:pPr>
              <a:spcBef>
                <a:spcPct val="50000"/>
              </a:spcBef>
            </a:pPr>
            <a:r>
              <a:rPr lang="en-US" altLang="ja-JP" sz="2800">
                <a:solidFill>
                  <a:schemeClr val="bg1"/>
                </a:solidFill>
                <a:latin typeface="ＭＳ Ｐゴシック" pitchFamily="50" charset="-128"/>
                <a:ea typeface="ＭＳ Ｐゴシック" pitchFamily="50" charset="-128"/>
              </a:rPr>
              <a:t>Neutrino</a:t>
            </a:r>
          </a:p>
        </p:txBody>
      </p:sp>
      <p:sp>
        <p:nvSpPr>
          <p:cNvPr id="19465" name="Line 8"/>
          <p:cNvSpPr>
            <a:spLocks noChangeShapeType="1"/>
          </p:cNvSpPr>
          <p:nvPr/>
        </p:nvSpPr>
        <p:spPr bwMode="auto">
          <a:xfrm>
            <a:off x="4787900" y="6597650"/>
            <a:ext cx="647700" cy="0"/>
          </a:xfrm>
          <a:prstGeom prst="line">
            <a:avLst/>
          </a:prstGeom>
          <a:noFill/>
          <a:ln w="57150">
            <a:solidFill>
              <a:schemeClr val="bg1"/>
            </a:solidFill>
            <a:prstDash val="sysDot"/>
            <a:round/>
            <a:headEnd type="triangle" w="med" len="med"/>
            <a:tailEnd type="triangle" w="med" len="med"/>
          </a:ln>
        </p:spPr>
        <p:txBody>
          <a:bodyPr/>
          <a:lstStyle/>
          <a:p>
            <a:endParaRPr lang="en-US"/>
          </a:p>
        </p:txBody>
      </p:sp>
      <p:sp>
        <p:nvSpPr>
          <p:cNvPr id="19466" name="Line 9"/>
          <p:cNvSpPr>
            <a:spLocks noChangeShapeType="1"/>
          </p:cNvSpPr>
          <p:nvPr/>
        </p:nvSpPr>
        <p:spPr bwMode="auto">
          <a:xfrm>
            <a:off x="6156325" y="6597650"/>
            <a:ext cx="647700" cy="0"/>
          </a:xfrm>
          <a:prstGeom prst="line">
            <a:avLst/>
          </a:prstGeom>
          <a:noFill/>
          <a:ln w="57150">
            <a:solidFill>
              <a:schemeClr val="bg1"/>
            </a:solidFill>
            <a:prstDash val="sysDot"/>
            <a:round/>
            <a:headEnd type="triangle" w="med" len="med"/>
            <a:tailEnd type="triangle" w="med" len="med"/>
          </a:ln>
        </p:spPr>
        <p:txBody>
          <a:bodyPr/>
          <a:lstStyle/>
          <a:p>
            <a:endParaRPr lang="en-US"/>
          </a:p>
        </p:txBody>
      </p:sp>
      <p:sp>
        <p:nvSpPr>
          <p:cNvPr id="19467" name="Line 10"/>
          <p:cNvSpPr>
            <a:spLocks noChangeShapeType="1"/>
          </p:cNvSpPr>
          <p:nvPr/>
        </p:nvSpPr>
        <p:spPr bwMode="auto">
          <a:xfrm>
            <a:off x="7524750" y="6597650"/>
            <a:ext cx="647700" cy="0"/>
          </a:xfrm>
          <a:prstGeom prst="line">
            <a:avLst/>
          </a:prstGeom>
          <a:noFill/>
          <a:ln w="57150">
            <a:solidFill>
              <a:schemeClr val="bg1"/>
            </a:solidFill>
            <a:prstDash val="sysDot"/>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a:noFill/>
        </p:spPr>
        <p:txBody>
          <a:bodyPr/>
          <a:lstStyle/>
          <a:p>
            <a:fld id="{BAE2C12F-C5D3-423A-8F11-30B5A8C0C15D}" type="slidenum">
              <a:rPr lang="ja-JP" altLang="en-US"/>
              <a:pPr/>
              <a:t>17</a:t>
            </a:fld>
            <a:endParaRPr lang="en-US" altLang="ja-JP"/>
          </a:p>
        </p:txBody>
      </p:sp>
      <p:sp>
        <p:nvSpPr>
          <p:cNvPr id="20483" name="Rectangle 4"/>
          <p:cNvSpPr>
            <a:spLocks noGrp="1" noChangeArrowheads="1"/>
          </p:cNvSpPr>
          <p:nvPr>
            <p:ph type="title"/>
          </p:nvPr>
        </p:nvSpPr>
        <p:spPr/>
        <p:txBody>
          <a:bodyPr/>
          <a:lstStyle/>
          <a:p>
            <a:pPr eaLnBrk="1"/>
            <a:r>
              <a:rPr lang="en-US" altLang="ja-JP" sz="2800" smtClean="0"/>
              <a:t>Results of the 3</a:t>
            </a:r>
            <a:r>
              <a:rPr lang="en-US" altLang="ja-JP" sz="2800" baseline="30000" smtClean="0"/>
              <a:t>rd</a:t>
            </a:r>
            <a:r>
              <a:rPr lang="en-US" altLang="ja-JP" sz="2800" smtClean="0"/>
              <a:t> PAC (July 2007)</a:t>
            </a:r>
          </a:p>
        </p:txBody>
      </p:sp>
      <p:pic>
        <p:nvPicPr>
          <p:cNvPr id="20484" name="Picture 6" descr="J-PARC-PAC-3-summary"/>
          <p:cNvPicPr>
            <a:picLocks noChangeAspect="1" noChangeArrowheads="1"/>
          </p:cNvPicPr>
          <p:nvPr/>
        </p:nvPicPr>
        <p:blipFill>
          <a:blip r:embed="rId2"/>
          <a:srcRect/>
          <a:stretch>
            <a:fillRect/>
          </a:stretch>
        </p:blipFill>
        <p:spPr bwMode="auto">
          <a:xfrm>
            <a:off x="611188" y="1196975"/>
            <a:ext cx="7431087" cy="552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FD0AC25A-2D64-4E37-B585-96DF4DA04F90}" type="slidenum">
              <a:rPr lang="ja-JP" altLang="en-US"/>
              <a:pPr/>
              <a:t>18</a:t>
            </a:fld>
            <a:endParaRPr lang="en-US" altLang="ja-JP"/>
          </a:p>
        </p:txBody>
      </p:sp>
      <p:sp>
        <p:nvSpPr>
          <p:cNvPr id="21507" name="Rectangle 2"/>
          <p:cNvSpPr>
            <a:spLocks noGrp="1" noChangeArrowheads="1"/>
          </p:cNvSpPr>
          <p:nvPr>
            <p:ph type="title"/>
          </p:nvPr>
        </p:nvSpPr>
        <p:spPr/>
        <p:txBody>
          <a:bodyPr/>
          <a:lstStyle/>
          <a:p>
            <a:pPr eaLnBrk="1"/>
            <a:r>
              <a:rPr lang="en-US" altLang="ja-JP" sz="2800" smtClean="0"/>
              <a:t>Plan of Hadron Physics at J-PARC</a:t>
            </a:r>
          </a:p>
        </p:txBody>
      </p:sp>
      <p:sp>
        <p:nvSpPr>
          <p:cNvPr id="21508" name="Rectangle 3"/>
          <p:cNvSpPr>
            <a:spLocks noGrp="1" noChangeArrowheads="1"/>
          </p:cNvSpPr>
          <p:nvPr>
            <p:ph type="body" idx="1"/>
          </p:nvPr>
        </p:nvSpPr>
        <p:spPr>
          <a:xfrm>
            <a:off x="323850" y="1371600"/>
            <a:ext cx="8820150" cy="4865688"/>
          </a:xfrm>
        </p:spPr>
        <p:txBody>
          <a:bodyPr/>
          <a:lstStyle/>
          <a:p>
            <a:pPr eaLnBrk="1">
              <a:lnSpc>
                <a:spcPct val="90000"/>
              </a:lnSpc>
            </a:pPr>
            <a:r>
              <a:rPr lang="en-US" altLang="ja-JP" sz="2000" smtClean="0">
                <a:solidFill>
                  <a:schemeClr val="accent2"/>
                </a:solidFill>
              </a:rPr>
              <a:t>1</a:t>
            </a:r>
            <a:r>
              <a:rPr lang="en-US" altLang="ja-JP" sz="2000" baseline="30000" smtClean="0">
                <a:solidFill>
                  <a:schemeClr val="accent2"/>
                </a:solidFill>
              </a:rPr>
              <a:t>st</a:t>
            </a:r>
            <a:r>
              <a:rPr lang="en-US" altLang="ja-JP" sz="2000" smtClean="0">
                <a:solidFill>
                  <a:schemeClr val="accent2"/>
                </a:solidFill>
              </a:rPr>
              <a:t> Experiments – Only One Secondary Beam Line</a:t>
            </a:r>
          </a:p>
          <a:p>
            <a:pPr lvl="1" eaLnBrk="1">
              <a:lnSpc>
                <a:spcPct val="90000"/>
              </a:lnSpc>
            </a:pPr>
            <a:r>
              <a:rPr lang="en-US" altLang="ja-JP" sz="1800" smtClean="0">
                <a:solidFill>
                  <a:schemeClr val="accent2"/>
                </a:solidFill>
              </a:rPr>
              <a:t>Strangeness Nuclear Physics</a:t>
            </a:r>
          </a:p>
          <a:p>
            <a:pPr lvl="2" eaLnBrk="1">
              <a:lnSpc>
                <a:spcPct val="90000"/>
              </a:lnSpc>
            </a:pPr>
            <a:r>
              <a:rPr lang="en-US" altLang="ja-JP" sz="1600" smtClean="0">
                <a:solidFill>
                  <a:schemeClr val="accent2"/>
                </a:solidFill>
              </a:rPr>
              <a:t>strangeness plays a key role in dense matter.  </a:t>
            </a:r>
          </a:p>
          <a:p>
            <a:pPr lvl="2" eaLnBrk="1">
              <a:lnSpc>
                <a:spcPct val="90000"/>
              </a:lnSpc>
            </a:pPr>
            <a:r>
              <a:rPr lang="en-US" altLang="ja-JP" sz="1600" smtClean="0">
                <a:solidFill>
                  <a:schemeClr val="accent2"/>
                </a:solidFill>
              </a:rPr>
              <a:t>Information on hyperon interaction is indispensable to investigate high density matter.</a:t>
            </a:r>
          </a:p>
          <a:p>
            <a:pPr eaLnBrk="1">
              <a:lnSpc>
                <a:spcPct val="90000"/>
              </a:lnSpc>
            </a:pPr>
            <a:r>
              <a:rPr lang="en-US" altLang="ja-JP" sz="2000" smtClean="0">
                <a:solidFill>
                  <a:schemeClr val="bg2"/>
                </a:solidFill>
              </a:rPr>
              <a:t>Need Some Efforts – More Beam Lines, Energy Recovery to 50-GeV,…</a:t>
            </a:r>
          </a:p>
          <a:p>
            <a:pPr lvl="1" eaLnBrk="1">
              <a:lnSpc>
                <a:spcPct val="90000"/>
              </a:lnSpc>
            </a:pPr>
            <a:r>
              <a:rPr lang="en-US" altLang="ja-JP" sz="1800" smtClean="0">
                <a:solidFill>
                  <a:schemeClr val="bg2"/>
                </a:solidFill>
              </a:rPr>
              <a:t>Exotic hadrons</a:t>
            </a:r>
          </a:p>
          <a:p>
            <a:pPr lvl="1" eaLnBrk="1">
              <a:lnSpc>
                <a:spcPct val="90000"/>
              </a:lnSpc>
            </a:pPr>
            <a:r>
              <a:rPr lang="en-US" altLang="ja-JP" sz="1800" smtClean="0">
                <a:solidFill>
                  <a:schemeClr val="bg2"/>
                </a:solidFill>
              </a:rPr>
              <a:t>Hadrons in nuclear medium</a:t>
            </a:r>
          </a:p>
          <a:p>
            <a:pPr lvl="1" eaLnBrk="1">
              <a:lnSpc>
                <a:spcPct val="90000"/>
              </a:lnSpc>
            </a:pPr>
            <a:r>
              <a:rPr lang="en-US" altLang="ja-JP" sz="1800" smtClean="0">
                <a:solidFill>
                  <a:schemeClr val="bg2"/>
                </a:solidFill>
              </a:rPr>
              <a:t>Hard processes (50 GeV recovery)</a:t>
            </a:r>
          </a:p>
          <a:p>
            <a:pPr eaLnBrk="1">
              <a:lnSpc>
                <a:spcPct val="90000"/>
              </a:lnSpc>
            </a:pPr>
            <a:r>
              <a:rPr lang="en-US" altLang="ja-JP" sz="2000" smtClean="0">
                <a:solidFill>
                  <a:srgbClr val="009900"/>
                </a:solidFill>
              </a:rPr>
              <a:t>After Major Upgrades (uncertain at present…)</a:t>
            </a:r>
          </a:p>
          <a:p>
            <a:pPr lvl="1" eaLnBrk="1">
              <a:lnSpc>
                <a:spcPct val="90000"/>
              </a:lnSpc>
            </a:pPr>
            <a:r>
              <a:rPr lang="en-US" altLang="ja-JP" sz="1800" smtClean="0">
                <a:solidFill>
                  <a:srgbClr val="009900"/>
                </a:solidFill>
              </a:rPr>
              <a:t>Nucleon spin (proton polarization)</a:t>
            </a:r>
          </a:p>
          <a:p>
            <a:pPr lvl="1" eaLnBrk="1">
              <a:lnSpc>
                <a:spcPct val="90000"/>
              </a:lnSpc>
            </a:pPr>
            <a:r>
              <a:rPr lang="en-US" altLang="ja-JP" sz="1800" smtClean="0">
                <a:solidFill>
                  <a:srgbClr val="009900"/>
                </a:solidFill>
              </a:rPr>
              <a:t>Quark-hadron matter (heavy ion beams)</a:t>
            </a:r>
          </a:p>
          <a:p>
            <a:pPr lvl="1" eaLnBrk="1">
              <a:lnSpc>
                <a:spcPct val="90000"/>
              </a:lnSpc>
            </a:pPr>
            <a:endParaRPr lang="en-US" altLang="ja-JP" sz="1800" smtClean="0">
              <a:solidFill>
                <a:srgbClr val="009900"/>
              </a:solidFill>
            </a:endParaRPr>
          </a:p>
          <a:p>
            <a:pPr eaLnBrk="1">
              <a:lnSpc>
                <a:spcPct val="90000"/>
              </a:lnSpc>
            </a:pPr>
            <a:r>
              <a:rPr lang="en-US" altLang="ja-JP" sz="2000" smtClean="0">
                <a:solidFill>
                  <a:srgbClr val="0066FF"/>
                </a:solidFill>
              </a:rPr>
              <a:t>Two Examples</a:t>
            </a:r>
          </a:p>
          <a:p>
            <a:pPr lvl="1" eaLnBrk="1">
              <a:lnSpc>
                <a:spcPct val="90000"/>
              </a:lnSpc>
            </a:pPr>
            <a:r>
              <a:rPr lang="en-US" altLang="ja-JP" sz="1800" smtClean="0">
                <a:solidFill>
                  <a:srgbClr val="0066FF"/>
                </a:solidFill>
              </a:rPr>
              <a:t>Dimuon measurement</a:t>
            </a:r>
          </a:p>
          <a:p>
            <a:pPr lvl="1" eaLnBrk="1">
              <a:lnSpc>
                <a:spcPct val="90000"/>
              </a:lnSpc>
            </a:pPr>
            <a:r>
              <a:rPr lang="en-US" altLang="ja-JP" sz="1800" smtClean="0">
                <a:solidFill>
                  <a:srgbClr val="0066FF"/>
                </a:solidFill>
              </a:rPr>
              <a:t>Dielectron measurement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p:spPr>
        <p:txBody>
          <a:bodyPr/>
          <a:lstStyle/>
          <a:p>
            <a:fld id="{752A850B-5A57-4EAD-BA66-BEF237824762}" type="slidenum">
              <a:rPr lang="ja-JP" altLang="en-US"/>
              <a:pPr/>
              <a:t>19</a:t>
            </a:fld>
            <a:endParaRPr lang="en-US" altLang="ja-JP"/>
          </a:p>
        </p:txBody>
      </p:sp>
      <p:sp>
        <p:nvSpPr>
          <p:cNvPr id="22531" name="Rectangle 2"/>
          <p:cNvSpPr>
            <a:spLocks noGrp="1" noChangeArrowheads="1"/>
          </p:cNvSpPr>
          <p:nvPr>
            <p:ph type="title"/>
          </p:nvPr>
        </p:nvSpPr>
        <p:spPr/>
        <p:txBody>
          <a:bodyPr/>
          <a:lstStyle/>
          <a:p>
            <a:pPr eaLnBrk="1"/>
            <a:r>
              <a:rPr lang="en-US" altLang="ja-JP" sz="2800" smtClean="0"/>
              <a:t>Dimuon Measurement with Proton Beams</a:t>
            </a:r>
            <a:endParaRPr lang="en-US" altLang="ja-JP" sz="2800" baseline="-25000" smtClean="0"/>
          </a:p>
        </p:txBody>
      </p:sp>
      <p:sp>
        <p:nvSpPr>
          <p:cNvPr id="22532" name="Rectangle 3"/>
          <p:cNvSpPr>
            <a:spLocks noGrp="1" noChangeArrowheads="1"/>
          </p:cNvSpPr>
          <p:nvPr>
            <p:ph type="body" sz="half" idx="1"/>
          </p:nvPr>
        </p:nvSpPr>
        <p:spPr>
          <a:xfrm>
            <a:off x="762000" y="1371600"/>
            <a:ext cx="4602163" cy="3352800"/>
          </a:xfrm>
        </p:spPr>
        <p:txBody>
          <a:bodyPr/>
          <a:lstStyle/>
          <a:p>
            <a:pPr eaLnBrk="1">
              <a:lnSpc>
                <a:spcPct val="90000"/>
              </a:lnSpc>
            </a:pPr>
            <a:r>
              <a:rPr lang="en-US" altLang="ja-JP" sz="1600" smtClean="0"/>
              <a:t>Proton beams (30/50 GeV) +hydrogen/deuterium/A target+dimuon (</a:t>
            </a:r>
            <a:r>
              <a:rPr lang="en-US" altLang="ja-JP" sz="1600" smtClean="0">
                <a:sym typeface="Wingdings" pitchFamily="2" charset="2"/>
              </a:rPr>
              <a:t> Drell-Yan process) </a:t>
            </a:r>
            <a:r>
              <a:rPr lang="en-US" altLang="ja-JP" sz="1600" smtClean="0"/>
              <a:t>spectrometer</a:t>
            </a:r>
          </a:p>
          <a:p>
            <a:pPr lvl="1" eaLnBrk="1">
              <a:lnSpc>
                <a:spcPct val="90000"/>
              </a:lnSpc>
            </a:pPr>
            <a:r>
              <a:rPr lang="en-US" altLang="ja-JP" sz="1400" smtClean="0"/>
              <a:t>dbar/ubar (flavor asymmetry) at </a:t>
            </a:r>
            <a:r>
              <a:rPr lang="en-US" altLang="ja-JP" sz="1400" smtClean="0">
                <a:solidFill>
                  <a:schemeClr val="accent2"/>
                </a:solidFill>
              </a:rPr>
              <a:t>large x</a:t>
            </a:r>
            <a:r>
              <a:rPr lang="en-US" altLang="ja-JP" sz="1400" smtClean="0"/>
              <a:t> </a:t>
            </a:r>
          </a:p>
          <a:p>
            <a:pPr lvl="1" eaLnBrk="1">
              <a:lnSpc>
                <a:spcPct val="90000"/>
              </a:lnSpc>
            </a:pPr>
            <a:endParaRPr lang="en-US" altLang="ja-JP" sz="1400" smtClean="0"/>
          </a:p>
          <a:p>
            <a:pPr lvl="1" eaLnBrk="1">
              <a:lnSpc>
                <a:spcPct val="90000"/>
              </a:lnSpc>
            </a:pPr>
            <a:r>
              <a:rPr lang="en-US" altLang="ja-JP" sz="1400" smtClean="0"/>
              <a:t>Nuclear dependence of the sea distribution</a:t>
            </a:r>
          </a:p>
          <a:p>
            <a:pPr lvl="1" eaLnBrk="1">
              <a:lnSpc>
                <a:spcPct val="90000"/>
              </a:lnSpc>
            </a:pPr>
            <a:r>
              <a:rPr lang="en-US" altLang="ja-JP" sz="1400" smtClean="0"/>
              <a:t>Quark energy loss in nuclei</a:t>
            </a:r>
          </a:p>
          <a:p>
            <a:pPr lvl="1" eaLnBrk="1">
              <a:lnSpc>
                <a:spcPct val="90000"/>
              </a:lnSpc>
            </a:pPr>
            <a:endParaRPr lang="en-US" altLang="ja-JP" sz="1400" smtClean="0"/>
          </a:p>
          <a:p>
            <a:pPr lvl="1" eaLnBrk="1">
              <a:lnSpc>
                <a:spcPct val="90000"/>
              </a:lnSpc>
            </a:pPr>
            <a:r>
              <a:rPr lang="en-US" altLang="ja-JP" sz="1400" smtClean="0"/>
              <a:t>Future: Drell-Yan and J/ψ with polarized beam</a:t>
            </a:r>
          </a:p>
          <a:p>
            <a:pPr eaLnBrk="1">
              <a:lnSpc>
                <a:spcPct val="90000"/>
              </a:lnSpc>
            </a:pPr>
            <a:endParaRPr lang="en-US" altLang="ja-JP" sz="1600" smtClean="0"/>
          </a:p>
          <a:p>
            <a:pPr eaLnBrk="1">
              <a:lnSpc>
                <a:spcPct val="90000"/>
              </a:lnSpc>
            </a:pPr>
            <a:r>
              <a:rPr lang="en-US" altLang="ja-JP" sz="1600" smtClean="0"/>
              <a:t>Similar experiment has been approved at Fermilab 120-GeV MI as E906.</a:t>
            </a:r>
          </a:p>
        </p:txBody>
      </p:sp>
      <p:sp>
        <p:nvSpPr>
          <p:cNvPr id="22533" name="AutoShape 4"/>
          <p:cNvSpPr>
            <a:spLocks noChangeArrowheads="1"/>
          </p:cNvSpPr>
          <p:nvPr/>
        </p:nvSpPr>
        <p:spPr bwMode="auto">
          <a:xfrm>
            <a:off x="5795963" y="3716338"/>
            <a:ext cx="2665412" cy="2592387"/>
          </a:xfrm>
          <a:prstGeom prst="wedgeRectCallout">
            <a:avLst>
              <a:gd name="adj1" fmla="val -91301"/>
              <a:gd name="adj2" fmla="val -107454"/>
            </a:avLst>
          </a:prstGeom>
          <a:solidFill>
            <a:schemeClr val="accent1"/>
          </a:solidFill>
          <a:ln w="9525">
            <a:solidFill>
              <a:schemeClr val="tx1"/>
            </a:solidFill>
            <a:miter lim="800000"/>
            <a:headEnd/>
            <a:tailEnd/>
          </a:ln>
        </p:spPr>
        <p:txBody>
          <a:bodyPr anchor="ctr"/>
          <a:lstStyle/>
          <a:p>
            <a:pPr algn="ctr"/>
            <a:endParaRPr lang="ja-JP" altLang="en-US">
              <a:latin typeface="Times New Roman" pitchFamily="18" charset="0"/>
              <a:ea typeface="ＭＳ Ｐゴシック" pitchFamily="50" charset="-128"/>
            </a:endParaRPr>
          </a:p>
        </p:txBody>
      </p:sp>
      <p:pic>
        <p:nvPicPr>
          <p:cNvPr id="22534" name="Picture 5" descr="ud"/>
          <p:cNvPicPr>
            <a:picLocks noChangeAspect="1" noChangeArrowheads="1"/>
          </p:cNvPicPr>
          <p:nvPr/>
        </p:nvPicPr>
        <p:blipFill>
          <a:blip r:embed="rId3"/>
          <a:srcRect l="8170" t="36868" r="13399" b="4546"/>
          <a:stretch>
            <a:fillRect/>
          </a:stretch>
        </p:blipFill>
        <p:spPr bwMode="auto">
          <a:xfrm>
            <a:off x="5868988" y="3787775"/>
            <a:ext cx="2519362" cy="2436813"/>
          </a:xfrm>
          <a:prstGeom prst="rect">
            <a:avLst/>
          </a:prstGeom>
          <a:noFill/>
          <a:ln w="9525">
            <a:noFill/>
            <a:miter lim="800000"/>
            <a:headEnd/>
            <a:tailEnd/>
          </a:ln>
        </p:spPr>
      </p:pic>
      <p:pic>
        <p:nvPicPr>
          <p:cNvPr id="22535" name="Picture 6"/>
          <p:cNvPicPr>
            <a:picLocks noChangeAspect="1" noChangeArrowheads="1"/>
          </p:cNvPicPr>
          <p:nvPr>
            <p:ph sz="half" idx="2"/>
          </p:nvPr>
        </p:nvPicPr>
        <p:blipFill>
          <a:blip r:embed="rId4"/>
          <a:srcRect/>
          <a:stretch>
            <a:fillRect/>
          </a:stretch>
        </p:blipFill>
        <p:spPr>
          <a:xfrm>
            <a:off x="971550" y="4206875"/>
            <a:ext cx="4608513" cy="2174875"/>
          </a:xfrm>
          <a:noFill/>
        </p:spPr>
      </p:pic>
      <p:pic>
        <p:nvPicPr>
          <p:cNvPr id="22536" name="Picture 7" descr="e866"/>
          <p:cNvPicPr>
            <a:picLocks noChangeAspect="1" noChangeArrowheads="1"/>
          </p:cNvPicPr>
          <p:nvPr/>
        </p:nvPicPr>
        <p:blipFill>
          <a:blip r:embed="rId5"/>
          <a:srcRect/>
          <a:stretch>
            <a:fillRect/>
          </a:stretch>
        </p:blipFill>
        <p:spPr bwMode="auto">
          <a:xfrm>
            <a:off x="5927725" y="1301750"/>
            <a:ext cx="2460625"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5"/>
          <p:cNvSpPr>
            <a:spLocks noGrp="1" noChangeArrowheads="1"/>
          </p:cNvSpPr>
          <p:nvPr>
            <p:ph type="sldNum" sz="quarter" idx="12"/>
          </p:nvPr>
        </p:nvSpPr>
        <p:spPr>
          <a:noFill/>
        </p:spPr>
        <p:txBody>
          <a:bodyPr/>
          <a:lstStyle/>
          <a:p>
            <a:fld id="{F5CB99F7-BC06-4611-A048-D449D6204EAA}" type="slidenum">
              <a:rPr lang="ja-JP" altLang="en-US"/>
              <a:pPr/>
              <a:t>2</a:t>
            </a:fld>
            <a:endParaRPr lang="en-US" altLang="ja-JP"/>
          </a:p>
        </p:txBody>
      </p:sp>
      <p:sp>
        <p:nvSpPr>
          <p:cNvPr id="5123" name="Rectangle 2"/>
          <p:cNvSpPr>
            <a:spLocks noChangeArrowheads="1"/>
          </p:cNvSpPr>
          <p:nvPr/>
        </p:nvSpPr>
        <p:spPr bwMode="auto">
          <a:xfrm>
            <a:off x="762000" y="1371600"/>
            <a:ext cx="7772400" cy="4419600"/>
          </a:xfrm>
          <a:prstGeom prst="rect">
            <a:avLst/>
          </a:prstGeom>
          <a:noFill/>
          <a:ln w="12700">
            <a:noFill/>
            <a:miter lim="800000"/>
            <a:headEnd/>
            <a:tailEnd/>
          </a:ln>
        </p:spPr>
        <p:txBody>
          <a:bodyPr lIns="90487" tIns="44450" rIns="90487" bIns="44450"/>
          <a:lstStyle/>
          <a:p>
            <a:pPr marL="342900" indent="-342900" hangingPunct="0">
              <a:spcBef>
                <a:spcPct val="20000"/>
              </a:spcBef>
              <a:buClr>
                <a:schemeClr val="tx2"/>
              </a:buClr>
              <a:buSzPct val="75000"/>
              <a:buFont typeface="Wingdings" pitchFamily="2" charset="2"/>
              <a:buChar char="n"/>
            </a:pPr>
            <a:r>
              <a:rPr lang="en-US" altLang="ja-JP">
                <a:solidFill>
                  <a:schemeClr val="tx2"/>
                </a:solidFill>
                <a:latin typeface="Helvetica" charset="0"/>
              </a:rPr>
              <a:t>Overview</a:t>
            </a:r>
            <a:endParaRPr lang="en-US" altLang="ja-JP">
              <a:solidFill>
                <a:srgbClr val="00CC00"/>
              </a:solidFill>
              <a:latin typeface="Helvetica" charset="0"/>
            </a:endParaRPr>
          </a:p>
          <a:p>
            <a:pPr marL="742950" lvl="1" indent="-285750" hangingPunct="0">
              <a:spcBef>
                <a:spcPct val="20000"/>
              </a:spcBef>
              <a:buClr>
                <a:schemeClr val="accent2"/>
              </a:buClr>
              <a:buSzPct val="100000"/>
              <a:buFontTx/>
              <a:buChar char="–"/>
            </a:pPr>
            <a:r>
              <a:rPr lang="en-US" altLang="ja-JP" sz="2000">
                <a:solidFill>
                  <a:srgbClr val="00AE00"/>
                </a:solidFill>
                <a:latin typeface="Helvetica" charset="0"/>
              </a:rPr>
              <a:t>Accelerator Complex</a:t>
            </a:r>
          </a:p>
          <a:p>
            <a:pPr marL="742950" lvl="1" indent="-285750" hangingPunct="0">
              <a:spcBef>
                <a:spcPct val="20000"/>
              </a:spcBef>
              <a:buClr>
                <a:schemeClr val="accent2"/>
              </a:buClr>
              <a:buSzPct val="100000"/>
              <a:buFontTx/>
              <a:buChar char="–"/>
            </a:pPr>
            <a:r>
              <a:rPr lang="en-US" altLang="ja-JP" sz="2000">
                <a:solidFill>
                  <a:srgbClr val="00AE00"/>
                </a:solidFill>
                <a:latin typeface="Helvetica" charset="0"/>
              </a:rPr>
              <a:t>Construction Status</a:t>
            </a:r>
          </a:p>
          <a:p>
            <a:pPr marL="342900" indent="-342900" hangingPunct="0">
              <a:spcBef>
                <a:spcPct val="20000"/>
              </a:spcBef>
              <a:buClr>
                <a:schemeClr val="tx2"/>
              </a:buClr>
              <a:buSzPct val="75000"/>
              <a:buFont typeface="Wingdings" pitchFamily="2" charset="2"/>
              <a:buChar char="n"/>
            </a:pPr>
            <a:r>
              <a:rPr lang="en-US" altLang="ja-JP">
                <a:solidFill>
                  <a:schemeClr val="tx2"/>
                </a:solidFill>
                <a:latin typeface="Helvetica" charset="0"/>
              </a:rPr>
              <a:t>Nuclear and Particle Physics Facility at J-PARC</a:t>
            </a:r>
          </a:p>
          <a:p>
            <a:pPr marL="742950" lvl="1" indent="-285750" hangingPunct="0">
              <a:spcBef>
                <a:spcPct val="20000"/>
              </a:spcBef>
              <a:buClr>
                <a:schemeClr val="accent2"/>
              </a:buClr>
              <a:buSzPct val="100000"/>
              <a:buFontTx/>
              <a:buChar char="–"/>
            </a:pPr>
            <a:r>
              <a:rPr lang="en-US" altLang="ja-JP" sz="2000">
                <a:solidFill>
                  <a:srgbClr val="009900"/>
                </a:solidFill>
                <a:latin typeface="Helvetica" charset="0"/>
              </a:rPr>
              <a:t>Facility</a:t>
            </a:r>
          </a:p>
          <a:p>
            <a:pPr marL="742950" lvl="1" indent="-285750" hangingPunct="0">
              <a:spcBef>
                <a:spcPct val="20000"/>
              </a:spcBef>
              <a:buClr>
                <a:schemeClr val="accent2"/>
              </a:buClr>
              <a:buSzPct val="100000"/>
              <a:buFontTx/>
              <a:buChar char="–"/>
            </a:pPr>
            <a:r>
              <a:rPr lang="en-US" altLang="ja-JP" sz="2000">
                <a:solidFill>
                  <a:srgbClr val="009900"/>
                </a:solidFill>
                <a:latin typeface="Helvetica" charset="0"/>
              </a:rPr>
              <a:t>PAC</a:t>
            </a:r>
          </a:p>
          <a:p>
            <a:pPr marL="742950" lvl="1" indent="-285750" hangingPunct="0">
              <a:spcBef>
                <a:spcPct val="20000"/>
              </a:spcBef>
              <a:buClr>
                <a:schemeClr val="accent2"/>
              </a:buClr>
              <a:buSzPct val="100000"/>
              <a:buFontTx/>
              <a:buChar char="–"/>
            </a:pPr>
            <a:r>
              <a:rPr lang="en-US" altLang="ja-JP" sz="2000">
                <a:solidFill>
                  <a:srgbClr val="009900"/>
                </a:solidFill>
                <a:latin typeface="Helvetica" charset="0"/>
              </a:rPr>
              <a:t>Nuclear &amp; Hadron Physics Experiments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A7575926-EA1E-4E82-96F1-357F79D5CF9A}" type="slidenum">
              <a:rPr lang="ja-JP" altLang="en-US"/>
              <a:pPr/>
              <a:t>20</a:t>
            </a:fld>
            <a:endParaRPr lang="en-US" altLang="ja-JP"/>
          </a:p>
        </p:txBody>
      </p:sp>
      <p:pic>
        <p:nvPicPr>
          <p:cNvPr id="23555" name="Picture 2" descr="slide12a"/>
          <p:cNvPicPr>
            <a:picLocks noChangeAspect="1" noChangeArrowheads="1"/>
          </p:cNvPicPr>
          <p:nvPr/>
        </p:nvPicPr>
        <p:blipFill>
          <a:blip r:embed="rId2"/>
          <a:srcRect/>
          <a:stretch>
            <a:fillRect/>
          </a:stretch>
        </p:blipFill>
        <p:spPr bwMode="auto">
          <a:xfrm>
            <a:off x="228600" y="1676400"/>
            <a:ext cx="4343400" cy="4343400"/>
          </a:xfrm>
          <a:prstGeom prst="rect">
            <a:avLst/>
          </a:prstGeom>
          <a:noFill/>
          <a:ln w="9525">
            <a:noFill/>
            <a:miter lim="800000"/>
            <a:headEnd/>
            <a:tailEnd/>
          </a:ln>
        </p:spPr>
      </p:pic>
      <p:pic>
        <p:nvPicPr>
          <p:cNvPr id="23556" name="Picture 3" descr="slide12b"/>
          <p:cNvPicPr>
            <a:picLocks noChangeAspect="1" noChangeArrowheads="1"/>
          </p:cNvPicPr>
          <p:nvPr/>
        </p:nvPicPr>
        <p:blipFill>
          <a:blip r:embed="rId3"/>
          <a:srcRect/>
          <a:stretch>
            <a:fillRect/>
          </a:stretch>
        </p:blipFill>
        <p:spPr bwMode="auto">
          <a:xfrm>
            <a:off x="4572000" y="1752600"/>
            <a:ext cx="4343400" cy="4343400"/>
          </a:xfrm>
          <a:prstGeom prst="rect">
            <a:avLst/>
          </a:prstGeom>
          <a:noFill/>
          <a:ln w="9525">
            <a:noFill/>
            <a:miter lim="800000"/>
            <a:headEnd/>
            <a:tailEnd/>
          </a:ln>
        </p:spPr>
      </p:pic>
      <p:sp>
        <p:nvSpPr>
          <p:cNvPr id="23557" name="Text Box 4"/>
          <p:cNvSpPr txBox="1">
            <a:spLocks noChangeArrowheads="1"/>
          </p:cNvSpPr>
          <p:nvPr/>
        </p:nvSpPr>
        <p:spPr bwMode="auto">
          <a:xfrm>
            <a:off x="1619250" y="476250"/>
            <a:ext cx="7056438" cy="519113"/>
          </a:xfrm>
          <a:prstGeom prst="rect">
            <a:avLst/>
          </a:prstGeom>
          <a:noFill/>
          <a:ln w="28575" algn="ctr">
            <a:noFill/>
            <a:miter lim="800000"/>
            <a:headEnd/>
            <a:tailEnd/>
          </a:ln>
        </p:spPr>
        <p:txBody>
          <a:bodyPr>
            <a:spAutoFit/>
          </a:bodyPr>
          <a:lstStyle/>
          <a:p>
            <a:pPr algn="r">
              <a:spcBef>
                <a:spcPct val="50000"/>
              </a:spcBef>
            </a:pPr>
            <a:r>
              <a:rPr kumimoji="0" lang="en-US" altLang="ja-JP" sz="2800">
                <a:solidFill>
                  <a:schemeClr val="tx2"/>
                </a:solidFill>
                <a:latin typeface="Arial" charset="0"/>
                <a:ea typeface="ＭＳ Ｐゴシック" pitchFamily="50" charset="-128"/>
              </a:rPr>
              <a:t>Quark Energy Loss with D-Y at 50 GeV</a:t>
            </a:r>
          </a:p>
        </p:txBody>
      </p:sp>
      <p:sp>
        <p:nvSpPr>
          <p:cNvPr id="23558" name="Text Box 5"/>
          <p:cNvSpPr txBox="1">
            <a:spLocks noChangeArrowheads="1"/>
          </p:cNvSpPr>
          <p:nvPr/>
        </p:nvSpPr>
        <p:spPr bwMode="auto">
          <a:xfrm>
            <a:off x="900113" y="1274763"/>
            <a:ext cx="3352800" cy="641350"/>
          </a:xfrm>
          <a:prstGeom prst="rect">
            <a:avLst/>
          </a:prstGeom>
          <a:noFill/>
          <a:ln w="28575" algn="ctr">
            <a:noFill/>
            <a:miter lim="800000"/>
            <a:headEnd/>
            <a:tailEnd/>
          </a:ln>
        </p:spPr>
        <p:txBody>
          <a:bodyPr>
            <a:spAutoFit/>
          </a:bodyPr>
          <a:lstStyle/>
          <a:p>
            <a:pPr algn="ctr">
              <a:spcBef>
                <a:spcPct val="50000"/>
              </a:spcBef>
            </a:pPr>
            <a:r>
              <a:rPr kumimoji="0" lang="en-US" altLang="ja-JP" sz="1800">
                <a:solidFill>
                  <a:srgbClr val="000099"/>
                </a:solidFill>
                <a:latin typeface="Arial" charset="0"/>
                <a:ea typeface="ＭＳ Ｐゴシック" pitchFamily="50" charset="-128"/>
              </a:rPr>
              <a:t>Fractional energy loss is larger at 50 GeV</a:t>
            </a:r>
          </a:p>
        </p:txBody>
      </p:sp>
      <p:sp>
        <p:nvSpPr>
          <p:cNvPr id="23559" name="Text Box 6"/>
          <p:cNvSpPr txBox="1">
            <a:spLocks noChangeArrowheads="1"/>
          </p:cNvSpPr>
          <p:nvPr/>
        </p:nvSpPr>
        <p:spPr bwMode="auto">
          <a:xfrm>
            <a:off x="4692650" y="1289050"/>
            <a:ext cx="4343400" cy="915988"/>
          </a:xfrm>
          <a:prstGeom prst="rect">
            <a:avLst/>
          </a:prstGeom>
          <a:noFill/>
          <a:ln w="28575" algn="ctr">
            <a:noFill/>
            <a:miter lim="800000"/>
            <a:headEnd/>
            <a:tailEnd/>
          </a:ln>
        </p:spPr>
        <p:txBody>
          <a:bodyPr>
            <a:spAutoFit/>
          </a:bodyPr>
          <a:lstStyle/>
          <a:p>
            <a:pPr algn="ctr">
              <a:spcBef>
                <a:spcPct val="50000"/>
              </a:spcBef>
            </a:pPr>
            <a:r>
              <a:rPr kumimoji="0" lang="en-US" altLang="ja-JP" sz="1800">
                <a:solidFill>
                  <a:srgbClr val="000099"/>
                </a:solidFill>
                <a:latin typeface="Arial" charset="0"/>
                <a:ea typeface="ＭＳ Ｐゴシック" pitchFamily="50" charset="-128"/>
              </a:rPr>
              <a:t>Possible to test the predicted L</a:t>
            </a:r>
            <a:r>
              <a:rPr kumimoji="0" lang="en-US" altLang="ja-JP" sz="1800" baseline="30000">
                <a:solidFill>
                  <a:srgbClr val="000099"/>
                </a:solidFill>
                <a:latin typeface="Arial" charset="0"/>
                <a:ea typeface="ＭＳ Ｐゴシック" pitchFamily="50" charset="-128"/>
              </a:rPr>
              <a:t>2</a:t>
            </a:r>
            <a:r>
              <a:rPr kumimoji="0" lang="en-US" altLang="ja-JP" sz="1800">
                <a:solidFill>
                  <a:srgbClr val="000099"/>
                </a:solidFill>
                <a:latin typeface="Arial" charset="0"/>
                <a:ea typeface="ＭＳ Ｐゴシック" pitchFamily="50" charset="-128"/>
              </a:rPr>
              <a:t>-dependence from the A-dependence measurement</a:t>
            </a:r>
          </a:p>
        </p:txBody>
      </p:sp>
      <p:sp>
        <p:nvSpPr>
          <p:cNvPr id="23560" name="Text Box 7"/>
          <p:cNvSpPr txBox="1">
            <a:spLocks noChangeArrowheads="1"/>
          </p:cNvSpPr>
          <p:nvPr/>
        </p:nvSpPr>
        <p:spPr bwMode="auto">
          <a:xfrm>
            <a:off x="1524000" y="5949950"/>
            <a:ext cx="6019800" cy="396875"/>
          </a:xfrm>
          <a:prstGeom prst="rect">
            <a:avLst/>
          </a:prstGeom>
          <a:noFill/>
          <a:ln w="28575" algn="ctr">
            <a:noFill/>
            <a:miter lim="800000"/>
            <a:headEnd/>
            <a:tailEnd/>
          </a:ln>
        </p:spPr>
        <p:txBody>
          <a:bodyPr>
            <a:spAutoFit/>
          </a:bodyPr>
          <a:lstStyle/>
          <a:p>
            <a:pPr algn="ctr">
              <a:spcBef>
                <a:spcPct val="50000"/>
              </a:spcBef>
            </a:pPr>
            <a:r>
              <a:rPr kumimoji="0" lang="en-US" altLang="ja-JP" sz="2000">
                <a:solidFill>
                  <a:srgbClr val="006600"/>
                </a:solidFill>
                <a:latin typeface="Arial" charset="0"/>
                <a:ea typeface="ＭＳ Ｐゴシック" pitchFamily="50" charset="-128"/>
              </a:rPr>
              <a:t>Garvey and Peng, PRL 90 (2003) 092302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B552FB67-F675-455C-8DD1-D39758F7E3AD}" type="slidenum">
              <a:rPr lang="ja-JP" altLang="en-US"/>
              <a:pPr/>
              <a:t>21</a:t>
            </a:fld>
            <a:endParaRPr lang="en-US" altLang="ja-JP"/>
          </a:p>
        </p:txBody>
      </p:sp>
      <p:grpSp>
        <p:nvGrpSpPr>
          <p:cNvPr id="1028" name="Group 1"/>
          <p:cNvGrpSpPr>
            <a:grpSpLocks/>
          </p:cNvGrpSpPr>
          <p:nvPr/>
        </p:nvGrpSpPr>
        <p:grpSpPr bwMode="auto">
          <a:xfrm>
            <a:off x="5780088" y="954088"/>
            <a:ext cx="3078162" cy="3182937"/>
            <a:chOff x="4257" y="663"/>
            <a:chExt cx="2268" cy="2210"/>
          </a:xfrm>
        </p:grpSpPr>
        <p:pic>
          <p:nvPicPr>
            <p:cNvPr id="1042" name="Picture 2"/>
            <p:cNvPicPr>
              <a:picLocks noChangeAspect="1" noChangeArrowheads="1"/>
            </p:cNvPicPr>
            <p:nvPr/>
          </p:nvPicPr>
          <p:blipFill>
            <a:blip r:embed="rId4"/>
            <a:srcRect/>
            <a:stretch>
              <a:fillRect/>
            </a:stretch>
          </p:blipFill>
          <p:spPr bwMode="auto">
            <a:xfrm>
              <a:off x="4257" y="663"/>
              <a:ext cx="2269" cy="2211"/>
            </a:xfrm>
            <a:prstGeom prst="rect">
              <a:avLst/>
            </a:prstGeom>
            <a:noFill/>
            <a:ln w="9525">
              <a:noFill/>
              <a:round/>
              <a:headEnd/>
              <a:tailEnd/>
            </a:ln>
          </p:spPr>
        </p:pic>
        <p:sp>
          <p:nvSpPr>
            <p:cNvPr id="1043" name="Freeform 3"/>
            <p:cNvSpPr>
              <a:spLocks noChangeArrowheads="1"/>
            </p:cNvSpPr>
            <p:nvPr/>
          </p:nvSpPr>
          <p:spPr bwMode="auto">
            <a:xfrm>
              <a:off x="5140" y="1514"/>
              <a:ext cx="274" cy="372"/>
            </a:xfrm>
            <a:custGeom>
              <a:avLst/>
              <a:gdLst>
                <a:gd name="T0" fmla="*/ 7 w 1207"/>
                <a:gd name="T1" fmla="*/ 76 h 1640"/>
                <a:gd name="T2" fmla="*/ 15 w 1207"/>
                <a:gd name="T3" fmla="*/ 62 h 1640"/>
                <a:gd name="T4" fmla="*/ 18 w 1207"/>
                <a:gd name="T5" fmla="*/ 60 h 1640"/>
                <a:gd name="T6" fmla="*/ 23 w 1207"/>
                <a:gd name="T7" fmla="*/ 61 h 1640"/>
                <a:gd name="T8" fmla="*/ 30 w 1207"/>
                <a:gd name="T9" fmla="*/ 40 h 1640"/>
                <a:gd name="T10" fmla="*/ 37 w 1207"/>
                <a:gd name="T11" fmla="*/ 27 h 1640"/>
                <a:gd name="T12" fmla="*/ 45 w 1207"/>
                <a:gd name="T13" fmla="*/ 37 h 1640"/>
                <a:gd name="T14" fmla="*/ 51 w 1207"/>
                <a:gd name="T15" fmla="*/ 6 h 1640"/>
                <a:gd name="T16" fmla="*/ 62 w 1207"/>
                <a:gd name="T17" fmla="*/ 0 h 1640"/>
                <a:gd name="T18" fmla="*/ 62 w 1207"/>
                <a:gd name="T19" fmla="*/ 15 h 1640"/>
                <a:gd name="T20" fmla="*/ 56 w 1207"/>
                <a:gd name="T21" fmla="*/ 18 h 1640"/>
                <a:gd name="T22" fmla="*/ 55 w 1207"/>
                <a:gd name="T23" fmla="*/ 59 h 1640"/>
                <a:gd name="T24" fmla="*/ 47 w 1207"/>
                <a:gd name="T25" fmla="*/ 60 h 1640"/>
                <a:gd name="T26" fmla="*/ 48 w 1207"/>
                <a:gd name="T27" fmla="*/ 75 h 1640"/>
                <a:gd name="T28" fmla="*/ 38 w 1207"/>
                <a:gd name="T29" fmla="*/ 78 h 1640"/>
                <a:gd name="T30" fmla="*/ 32 w 1207"/>
                <a:gd name="T31" fmla="*/ 82 h 1640"/>
                <a:gd name="T32" fmla="*/ 19 w 1207"/>
                <a:gd name="T33" fmla="*/ 84 h 1640"/>
                <a:gd name="T34" fmla="*/ 0 w 1207"/>
                <a:gd name="T35" fmla="*/ 82 h 1640"/>
                <a:gd name="T36" fmla="*/ 2 w 1207"/>
                <a:gd name="T37" fmla="*/ 76 h 1640"/>
                <a:gd name="T38" fmla="*/ 10 w 1207"/>
                <a:gd name="T39" fmla="*/ 62 h 1640"/>
                <a:gd name="T40" fmla="*/ 11 w 1207"/>
                <a:gd name="T41" fmla="*/ 62 h 1640"/>
                <a:gd name="T42" fmla="*/ 7 w 1207"/>
                <a:gd name="T43" fmla="*/ 76 h 16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7"/>
                <a:gd name="T67" fmla="*/ 0 h 1640"/>
                <a:gd name="T68" fmla="*/ 1207 w 1207"/>
                <a:gd name="T69" fmla="*/ 1640 h 16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7" h="1640">
                  <a:moveTo>
                    <a:pt x="140" y="1483"/>
                  </a:moveTo>
                  <a:lnTo>
                    <a:pt x="280" y="1212"/>
                  </a:lnTo>
                  <a:lnTo>
                    <a:pt x="355" y="1170"/>
                  </a:lnTo>
                  <a:lnTo>
                    <a:pt x="442" y="1180"/>
                  </a:lnTo>
                  <a:lnTo>
                    <a:pt x="571" y="783"/>
                  </a:lnTo>
                  <a:lnTo>
                    <a:pt x="710" y="533"/>
                  </a:lnTo>
                  <a:lnTo>
                    <a:pt x="873" y="720"/>
                  </a:lnTo>
                  <a:lnTo>
                    <a:pt x="981" y="116"/>
                  </a:lnTo>
                  <a:lnTo>
                    <a:pt x="1196" y="0"/>
                  </a:lnTo>
                  <a:lnTo>
                    <a:pt x="1206" y="293"/>
                  </a:lnTo>
                  <a:lnTo>
                    <a:pt x="1078" y="345"/>
                  </a:lnTo>
                  <a:lnTo>
                    <a:pt x="1066" y="1138"/>
                  </a:lnTo>
                  <a:lnTo>
                    <a:pt x="915" y="1170"/>
                  </a:lnTo>
                  <a:lnTo>
                    <a:pt x="926" y="1452"/>
                  </a:lnTo>
                  <a:lnTo>
                    <a:pt x="737" y="1509"/>
                  </a:lnTo>
                  <a:lnTo>
                    <a:pt x="617" y="1586"/>
                  </a:lnTo>
                  <a:lnTo>
                    <a:pt x="366" y="1639"/>
                  </a:lnTo>
                  <a:lnTo>
                    <a:pt x="0" y="1587"/>
                  </a:lnTo>
                  <a:lnTo>
                    <a:pt x="32" y="1473"/>
                  </a:lnTo>
                  <a:lnTo>
                    <a:pt x="200" y="1201"/>
                  </a:lnTo>
                  <a:lnTo>
                    <a:pt x="219" y="1201"/>
                  </a:lnTo>
                  <a:lnTo>
                    <a:pt x="140" y="1483"/>
                  </a:lnTo>
                </a:path>
              </a:pathLst>
            </a:custGeom>
            <a:blipFill dpi="0" rotWithShape="0">
              <a:blip r:embed="rId5"/>
              <a:srcRect/>
              <a:tile tx="0" ty="0" sx="100000" sy="100000" flip="none" algn="tl"/>
            </a:blipFill>
            <a:ln w="9525">
              <a:solidFill>
                <a:srgbClr val="000000"/>
              </a:solidFill>
              <a:round/>
              <a:headEnd/>
              <a:tailEnd/>
            </a:ln>
          </p:spPr>
          <p:txBody>
            <a:bodyPr wrap="none" anchor="ctr"/>
            <a:lstStyle/>
            <a:p>
              <a:endParaRPr lang="ja-JP" altLang="en-US" sz="1800">
                <a:latin typeface="Arial" charset="0"/>
                <a:ea typeface="ＭＳ Ｐゴシック" pitchFamily="50" charset="-128"/>
              </a:endParaRPr>
            </a:p>
          </p:txBody>
        </p:sp>
      </p:grpSp>
      <p:sp>
        <p:nvSpPr>
          <p:cNvPr id="1029" name="Rectangle 4"/>
          <p:cNvSpPr>
            <a:spLocks noGrp="1" noChangeArrowheads="1"/>
          </p:cNvSpPr>
          <p:nvPr>
            <p:ph type="title" idx="4294967295"/>
          </p:nvPr>
        </p:nvSpPr>
        <p:spPr>
          <a:xfrm>
            <a:off x="684213" y="166688"/>
            <a:ext cx="8240712" cy="885825"/>
          </a:xfrm>
        </p:spPr>
        <p:txBody>
          <a:bodyPr lIns="91406" tIns="45703" rIns="91406" bIns="45703" anchor="ctr"/>
          <a:lstStyle/>
          <a:p>
            <a:pPr eaLnBrk="1">
              <a:tabLst>
                <a:tab pos="633413" algn="l"/>
                <a:tab pos="1268413" algn="l"/>
                <a:tab pos="1903413" algn="l"/>
                <a:tab pos="2538413" algn="l"/>
                <a:tab pos="3171825" algn="l"/>
                <a:tab pos="3806825" algn="l"/>
                <a:tab pos="4441825" algn="l"/>
                <a:tab pos="5076825" algn="l"/>
                <a:tab pos="5710238" algn="l"/>
                <a:tab pos="6345238" algn="l"/>
                <a:tab pos="6980238" algn="l"/>
                <a:tab pos="7615238" algn="l"/>
                <a:tab pos="8250238" algn="l"/>
              </a:tabLst>
            </a:pPr>
            <a:r>
              <a:rPr lang="en-GB" altLang="ja-JP" smtClean="0"/>
              <a:t>Dielectron: KEK-PS E325 Experiment</a:t>
            </a:r>
          </a:p>
        </p:txBody>
      </p:sp>
      <p:sp>
        <p:nvSpPr>
          <p:cNvPr id="1030" name="Rectangle 5"/>
          <p:cNvSpPr>
            <a:spLocks noGrp="1" noChangeArrowheads="1"/>
          </p:cNvSpPr>
          <p:nvPr>
            <p:ph type="body" idx="4294967295"/>
          </p:nvPr>
        </p:nvSpPr>
        <p:spPr>
          <a:xfrm>
            <a:off x="395288" y="1484313"/>
            <a:ext cx="5024437" cy="1079500"/>
          </a:xfrm>
        </p:spPr>
        <p:txBody>
          <a:bodyPr lIns="91406" tIns="45703" rIns="91406" bIns="45703"/>
          <a:lstStyle/>
          <a:p>
            <a:pPr marL="341313" indent="-341313" eaLnBrk="1">
              <a:tabLst>
                <a:tab pos="633413" algn="l"/>
                <a:tab pos="1268413" algn="l"/>
                <a:tab pos="1903413" algn="l"/>
                <a:tab pos="2538413" algn="l"/>
                <a:tab pos="3171825" algn="l"/>
                <a:tab pos="3806825" algn="l"/>
                <a:tab pos="4441825" algn="l"/>
                <a:tab pos="5076825" algn="l"/>
              </a:tabLst>
            </a:pPr>
            <a:r>
              <a:rPr lang="en-GB" altLang="ja-JP" sz="1800" smtClean="0"/>
              <a:t>12GeV p+A </a:t>
            </a:r>
            <a:r>
              <a:rPr lang="en-GB" altLang="ja-JP" sz="1800" smtClean="0">
                <a:latin typeface="Symbol" pitchFamily="18" charset="2"/>
              </a:rPr>
              <a:t></a:t>
            </a:r>
            <a:r>
              <a:rPr lang="en-GB" altLang="ja-JP" sz="1800" smtClean="0"/>
              <a:t> </a:t>
            </a:r>
            <a:r>
              <a:rPr lang="en-GB" altLang="ja-JP" sz="1800" smtClean="0">
                <a:latin typeface="Symbol" pitchFamily="18" charset="2"/>
              </a:rPr>
              <a:t></a:t>
            </a:r>
            <a:r>
              <a:rPr lang="en-GB" altLang="ja-JP" sz="1800" smtClean="0"/>
              <a:t> +X  ( </a:t>
            </a:r>
            <a:r>
              <a:rPr lang="en-GB" altLang="ja-JP" sz="1800" smtClean="0">
                <a:latin typeface="Symbol" pitchFamily="18" charset="2"/>
              </a:rPr>
              <a:t></a:t>
            </a:r>
            <a:r>
              <a:rPr lang="en-GB" altLang="ja-JP" sz="1800" smtClean="0"/>
              <a:t> </a:t>
            </a:r>
            <a:r>
              <a:rPr lang="en-GB" altLang="ja-JP" sz="1800" smtClean="0">
                <a:latin typeface="Symbol" pitchFamily="18" charset="2"/>
              </a:rPr>
              <a:t></a:t>
            </a:r>
            <a:r>
              <a:rPr lang="en-GB" altLang="ja-JP" sz="1800" smtClean="0"/>
              <a:t> e</a:t>
            </a:r>
            <a:r>
              <a:rPr lang="en-GB" altLang="ja-JP" sz="1800" baseline="33000" smtClean="0"/>
              <a:t>+</a:t>
            </a:r>
            <a:r>
              <a:rPr lang="en-GB" altLang="ja-JP" sz="1800" smtClean="0"/>
              <a:t>e</a:t>
            </a:r>
            <a:r>
              <a:rPr lang="en-GB" altLang="ja-JP" sz="1800" baseline="33000" smtClean="0"/>
              <a:t>-</a:t>
            </a:r>
            <a:r>
              <a:rPr lang="en-GB" altLang="ja-JP" sz="1800" smtClean="0"/>
              <a:t> , </a:t>
            </a:r>
            <a:r>
              <a:rPr lang="en-GB" altLang="ja-JP" sz="1800" smtClean="0">
                <a:latin typeface="Symbol" pitchFamily="18" charset="2"/>
              </a:rPr>
              <a:t></a:t>
            </a:r>
            <a:r>
              <a:rPr lang="en-GB" altLang="ja-JP" sz="1800" smtClean="0"/>
              <a:t>K</a:t>
            </a:r>
            <a:r>
              <a:rPr lang="en-GB" altLang="ja-JP" sz="1800" baseline="33000" smtClean="0"/>
              <a:t>+</a:t>
            </a:r>
            <a:r>
              <a:rPr lang="en-GB" altLang="ja-JP" sz="1800" smtClean="0"/>
              <a:t>K</a:t>
            </a:r>
            <a:r>
              <a:rPr lang="en-GB" altLang="ja-JP" sz="1800" baseline="33000" smtClean="0"/>
              <a:t>-  </a:t>
            </a:r>
            <a:r>
              <a:rPr lang="en-GB" altLang="ja-JP" sz="1800" smtClean="0"/>
              <a:t> )</a:t>
            </a:r>
            <a:r>
              <a:rPr lang="ar-SA" altLang="ja-JP" sz="1800" smtClean="0">
                <a:cs typeface="Arial" charset="0"/>
              </a:rPr>
              <a:t>‏</a:t>
            </a:r>
            <a:endParaRPr lang="en-GB" altLang="ja-JP" sz="1800" smtClean="0"/>
          </a:p>
          <a:p>
            <a:pPr marL="341313" indent="-341313" eaLnBrk="1">
              <a:tabLst>
                <a:tab pos="633413" algn="l"/>
                <a:tab pos="1268413" algn="l"/>
                <a:tab pos="1903413" algn="l"/>
                <a:tab pos="2538413" algn="l"/>
                <a:tab pos="3171825" algn="l"/>
                <a:tab pos="3806825" algn="l"/>
                <a:tab pos="4441825" algn="l"/>
                <a:tab pos="5076825" algn="l"/>
              </a:tabLst>
            </a:pPr>
            <a:r>
              <a:rPr lang="en-GB" altLang="ja-JP" sz="1800" smtClean="0"/>
              <a:t>consistent with the prediction </a:t>
            </a:r>
          </a:p>
        </p:txBody>
      </p:sp>
      <p:pic>
        <p:nvPicPr>
          <p:cNvPr id="1031" name="Picture 6"/>
          <p:cNvPicPr>
            <a:picLocks noChangeAspect="1" noChangeArrowheads="1"/>
          </p:cNvPicPr>
          <p:nvPr/>
        </p:nvPicPr>
        <p:blipFill>
          <a:blip r:embed="rId6"/>
          <a:srcRect/>
          <a:stretch>
            <a:fillRect/>
          </a:stretch>
        </p:blipFill>
        <p:spPr bwMode="auto">
          <a:xfrm>
            <a:off x="5441950" y="4924425"/>
            <a:ext cx="3406775" cy="1382713"/>
          </a:xfrm>
          <a:prstGeom prst="rect">
            <a:avLst/>
          </a:prstGeom>
          <a:noFill/>
          <a:ln w="9525">
            <a:noFill/>
            <a:round/>
            <a:headEnd/>
            <a:tailEnd/>
          </a:ln>
        </p:spPr>
      </p:pic>
      <p:sp>
        <p:nvSpPr>
          <p:cNvPr id="1032" name="Line 7"/>
          <p:cNvSpPr>
            <a:spLocks noChangeShapeType="1"/>
          </p:cNvSpPr>
          <p:nvPr/>
        </p:nvSpPr>
        <p:spPr bwMode="auto">
          <a:xfrm flipV="1">
            <a:off x="6640513" y="3014663"/>
            <a:ext cx="434975" cy="1489075"/>
          </a:xfrm>
          <a:prstGeom prst="line">
            <a:avLst/>
          </a:prstGeom>
          <a:noFill/>
          <a:ln w="36000">
            <a:solidFill>
              <a:srgbClr val="00FFFF"/>
            </a:solidFill>
            <a:round/>
            <a:headEnd/>
            <a:tailEnd type="triangle" w="med" len="med"/>
          </a:ln>
        </p:spPr>
        <p:txBody>
          <a:bodyPr lIns="80165" tIns="40083" rIns="80165" bIns="40083"/>
          <a:lstStyle/>
          <a:p>
            <a:endParaRPr lang="en-US"/>
          </a:p>
        </p:txBody>
      </p:sp>
      <p:sp>
        <p:nvSpPr>
          <p:cNvPr id="1033" name="Line 8"/>
          <p:cNvSpPr>
            <a:spLocks noChangeShapeType="1"/>
          </p:cNvSpPr>
          <p:nvPr/>
        </p:nvSpPr>
        <p:spPr bwMode="auto">
          <a:xfrm flipH="1" flipV="1">
            <a:off x="7472363" y="3173413"/>
            <a:ext cx="382587" cy="1428750"/>
          </a:xfrm>
          <a:prstGeom prst="line">
            <a:avLst/>
          </a:prstGeom>
          <a:noFill/>
          <a:ln w="36000">
            <a:solidFill>
              <a:srgbClr val="00FFFF"/>
            </a:solidFill>
            <a:round/>
            <a:headEnd/>
            <a:tailEnd type="triangle" w="med" len="med"/>
          </a:ln>
        </p:spPr>
        <p:txBody>
          <a:bodyPr lIns="80165" tIns="40083" rIns="80165" bIns="40083"/>
          <a:lstStyle/>
          <a:p>
            <a:endParaRPr lang="en-US"/>
          </a:p>
        </p:txBody>
      </p:sp>
      <p:graphicFrame>
        <p:nvGraphicFramePr>
          <p:cNvPr id="1026" name="Object 2"/>
          <p:cNvGraphicFramePr>
            <a:graphicFrameLocks noChangeAspect="1"/>
          </p:cNvGraphicFramePr>
          <p:nvPr/>
        </p:nvGraphicFramePr>
        <p:xfrm>
          <a:off x="3795713" y="2478088"/>
          <a:ext cx="1735137" cy="973137"/>
        </p:xfrm>
        <a:graphic>
          <a:graphicData uri="http://schemas.openxmlformats.org/presentationml/2006/ole">
            <p:oleObj spid="_x0000_s1026" r:id="rId7" imgW="915480" imgH="483480" progId="">
              <p:embed/>
            </p:oleObj>
          </a:graphicData>
        </a:graphic>
      </p:graphicFrame>
      <p:grpSp>
        <p:nvGrpSpPr>
          <p:cNvPr id="1034" name="Group 10"/>
          <p:cNvGrpSpPr>
            <a:grpSpLocks/>
          </p:cNvGrpSpPr>
          <p:nvPr/>
        </p:nvGrpSpPr>
        <p:grpSpPr bwMode="auto">
          <a:xfrm>
            <a:off x="85725" y="3536950"/>
            <a:ext cx="5311775" cy="3051175"/>
            <a:chOff x="63" y="2456"/>
            <a:chExt cx="3913" cy="2119"/>
          </a:xfrm>
        </p:grpSpPr>
        <p:sp>
          <p:nvSpPr>
            <p:cNvPr id="1036" name="Text Box 11"/>
            <p:cNvSpPr txBox="1">
              <a:spLocks noChangeArrowheads="1"/>
            </p:cNvSpPr>
            <p:nvPr/>
          </p:nvSpPr>
          <p:spPr bwMode="auto">
            <a:xfrm>
              <a:off x="63" y="2773"/>
              <a:ext cx="2475" cy="546"/>
            </a:xfrm>
            <a:prstGeom prst="rect">
              <a:avLst/>
            </a:prstGeom>
            <a:noFill/>
            <a:ln w="9525">
              <a:noFill/>
              <a:round/>
              <a:headEnd/>
              <a:tailEnd/>
            </a:ln>
          </p:spPr>
          <p:txBody>
            <a:bodyPr lIns="0" tIns="0" rIns="0" bIns="0"/>
            <a:lstStyle/>
            <a:p>
              <a:pPr marL="755650" indent="-250825">
                <a:tabLst>
                  <a:tab pos="633413" algn="l"/>
                  <a:tab pos="1268413" algn="l"/>
                  <a:tab pos="1903413" algn="l"/>
                  <a:tab pos="2538413" algn="l"/>
                  <a:tab pos="3171825" algn="l"/>
                </a:tabLst>
              </a:pPr>
              <a:r>
                <a:rPr lang="en-GB" altLang="ja-JP" sz="1600">
                  <a:solidFill>
                    <a:srgbClr val="000000"/>
                  </a:solidFill>
                  <a:latin typeface="Arial" charset="0"/>
                  <a:ea typeface="ＭＳ Ｐゴシック" pitchFamily="50" charset="-128"/>
                </a:rPr>
                <a:t>linear dependence on density m</a:t>
              </a:r>
              <a:r>
                <a:rPr lang="en-GB" altLang="ja-JP" sz="1600" baseline="33000">
                  <a:solidFill>
                    <a:srgbClr val="000000"/>
                  </a:solidFill>
                  <a:latin typeface="Arial" charset="0"/>
                  <a:ea typeface="ＭＳ Ｐゴシック" pitchFamily="50" charset="-128"/>
                </a:rPr>
                <a:t>*</a:t>
              </a:r>
              <a:r>
                <a:rPr lang="en-GB" altLang="ja-JP" sz="1600">
                  <a:solidFill>
                    <a:srgbClr val="000000"/>
                  </a:solidFill>
                  <a:latin typeface="Arial" charset="0"/>
                  <a:ea typeface="ＭＳ Ｐゴシック" pitchFamily="50" charset="-128"/>
                </a:rPr>
                <a:t>/m</a:t>
              </a:r>
              <a:r>
                <a:rPr lang="en-GB" altLang="ja-JP" sz="1600" baseline="-33000">
                  <a:solidFill>
                    <a:srgbClr val="000000"/>
                  </a:solidFill>
                  <a:latin typeface="Arial" charset="0"/>
                  <a:ea typeface="ＭＳ Ｐゴシック" pitchFamily="50" charset="-128"/>
                </a:rPr>
                <a:t>0</a:t>
              </a:r>
              <a:r>
                <a:rPr lang="en-GB" altLang="ja-JP" sz="1600">
                  <a:solidFill>
                    <a:srgbClr val="000000"/>
                  </a:solidFill>
                  <a:latin typeface="Arial" charset="0"/>
                  <a:ea typeface="ＭＳ Ｐゴシック" pitchFamily="50" charset="-128"/>
                </a:rPr>
                <a:t> = 1- </a:t>
              </a:r>
              <a:r>
                <a:rPr lang="en-GB" altLang="ja-JP" sz="1600">
                  <a:solidFill>
                    <a:srgbClr val="FF0000"/>
                  </a:solidFill>
                  <a:latin typeface="Arial" charset="0"/>
                  <a:ea typeface="ＭＳ Ｐゴシック" pitchFamily="50" charset="-128"/>
                </a:rPr>
                <a:t>k</a:t>
              </a:r>
              <a:r>
                <a:rPr lang="en-GB" altLang="ja-JP" sz="1600">
                  <a:solidFill>
                    <a:srgbClr val="000000"/>
                  </a:solidFill>
                  <a:latin typeface="Arial" charset="0"/>
                  <a:ea typeface="ＭＳ Ｐゴシック" pitchFamily="50" charset="-128"/>
                </a:rPr>
                <a:t> </a:t>
              </a:r>
              <a:r>
                <a:rPr lang="en-GB" altLang="ja-JP" sz="1600">
                  <a:solidFill>
                    <a:srgbClr val="000000"/>
                  </a:solidFill>
                  <a:latin typeface="Symbol" pitchFamily="18" charset="2"/>
                  <a:ea typeface="ＭＳ Ｐゴシック" pitchFamily="50" charset="-128"/>
                </a:rPr>
                <a:t></a:t>
              </a:r>
              <a:r>
                <a:rPr lang="en-GB" altLang="ja-JP" sz="1600" baseline="-33000">
                  <a:solidFill>
                    <a:srgbClr val="000000"/>
                  </a:solidFill>
                  <a:latin typeface="Symbol" pitchFamily="18" charset="2"/>
                  <a:ea typeface="ＭＳ Ｐゴシック" pitchFamily="50" charset="-128"/>
                </a:rPr>
                <a:t></a:t>
              </a:r>
            </a:p>
          </p:txBody>
        </p:sp>
        <p:grpSp>
          <p:nvGrpSpPr>
            <p:cNvPr id="1037" name="Group 12"/>
            <p:cNvGrpSpPr>
              <a:grpSpLocks/>
            </p:cNvGrpSpPr>
            <p:nvPr/>
          </p:nvGrpSpPr>
          <p:grpSpPr bwMode="auto">
            <a:xfrm>
              <a:off x="209" y="2456"/>
              <a:ext cx="3768" cy="2119"/>
              <a:chOff x="209" y="2456"/>
              <a:chExt cx="3768" cy="2119"/>
            </a:xfrm>
          </p:grpSpPr>
          <p:sp>
            <p:nvSpPr>
              <p:cNvPr id="1038" name="AutoShape 13"/>
              <p:cNvSpPr>
                <a:spLocks noChangeArrowheads="1"/>
              </p:cNvSpPr>
              <p:nvPr/>
            </p:nvSpPr>
            <p:spPr bwMode="auto">
              <a:xfrm>
                <a:off x="209" y="2456"/>
                <a:ext cx="3769" cy="2120"/>
              </a:xfrm>
              <a:prstGeom prst="roundRect">
                <a:avLst>
                  <a:gd name="adj" fmla="val 5329"/>
                </a:avLst>
              </a:prstGeom>
              <a:noFill/>
              <a:ln w="36000">
                <a:solidFill>
                  <a:srgbClr val="00FF00"/>
                </a:solidFill>
                <a:round/>
                <a:headEnd/>
                <a:tailEnd/>
              </a:ln>
            </p:spPr>
            <p:txBody>
              <a:bodyPr wrap="none" anchor="ctr"/>
              <a:lstStyle/>
              <a:p>
                <a:endParaRPr lang="ja-JP" altLang="en-US" sz="1600">
                  <a:latin typeface="Arial" charset="0"/>
                  <a:ea typeface="ＭＳ Ｐゴシック" pitchFamily="50" charset="-128"/>
                </a:endParaRPr>
              </a:p>
            </p:txBody>
          </p:sp>
          <p:sp>
            <p:nvSpPr>
              <p:cNvPr id="1039" name="Text Box 14"/>
              <p:cNvSpPr txBox="1">
                <a:spLocks noChangeArrowheads="1"/>
              </p:cNvSpPr>
              <p:nvPr/>
            </p:nvSpPr>
            <p:spPr bwMode="auto">
              <a:xfrm>
                <a:off x="285" y="2479"/>
                <a:ext cx="3274" cy="477"/>
              </a:xfrm>
              <a:prstGeom prst="rect">
                <a:avLst/>
              </a:prstGeom>
              <a:noFill/>
              <a:ln w="9525">
                <a:noFill/>
                <a:round/>
                <a:headEnd/>
                <a:tailEnd/>
              </a:ln>
            </p:spPr>
            <p:txBody>
              <a:bodyPr wrap="none" lIns="0" tIns="0" rIns="0" bIns="0"/>
              <a:lstStyle/>
              <a:p>
                <a:pPr>
                  <a:tabLst>
                    <a:tab pos="633413" algn="l"/>
                    <a:tab pos="1268413" algn="l"/>
                    <a:tab pos="1903413" algn="l"/>
                    <a:tab pos="2538413" algn="l"/>
                    <a:tab pos="3171825" algn="l"/>
                    <a:tab pos="3806825" algn="l"/>
                    <a:tab pos="4441825" algn="l"/>
                  </a:tabLst>
                </a:pPr>
                <a:r>
                  <a:rPr lang="en-GB" altLang="ja-JP" sz="1600" u="sng">
                    <a:solidFill>
                      <a:srgbClr val="000000"/>
                    </a:solidFill>
                    <a:latin typeface="Arial" charset="0"/>
                    <a:ea typeface="ＭＳ Ｐゴシック" pitchFamily="50" charset="-128"/>
                  </a:rPr>
                  <a:t>Hatsuda and Lee</a:t>
                </a:r>
                <a:r>
                  <a:rPr lang="en-GB" altLang="ja-JP" sz="1600">
                    <a:solidFill>
                      <a:srgbClr val="000000"/>
                    </a:solidFill>
                    <a:latin typeface="Arial" charset="0"/>
                    <a:ea typeface="ＭＳ Ｐゴシック" pitchFamily="50" charset="-128"/>
                  </a:rPr>
                  <a:t>, PRC46(92)R34,PRC52(95)3364</a:t>
                </a:r>
              </a:p>
              <a:p>
                <a:pPr>
                  <a:tabLst>
                    <a:tab pos="633413" algn="l"/>
                    <a:tab pos="1268413" algn="l"/>
                    <a:tab pos="1903413" algn="l"/>
                    <a:tab pos="2538413" algn="l"/>
                    <a:tab pos="3171825" algn="l"/>
                    <a:tab pos="3806825" algn="l"/>
                    <a:tab pos="4441825" algn="l"/>
                  </a:tabLst>
                </a:pPr>
                <a:r>
                  <a:rPr lang="en-GB" altLang="ja-JP" sz="1600" i="1">
                    <a:solidFill>
                      <a:srgbClr val="0000FF"/>
                    </a:solidFill>
                    <a:latin typeface="Arial" charset="0"/>
                    <a:ea typeface="ＭＳ Ｐゴシック" pitchFamily="50" charset="-128"/>
                  </a:rPr>
                  <a:t>    </a:t>
                </a:r>
              </a:p>
            </p:txBody>
          </p:sp>
          <p:pic>
            <p:nvPicPr>
              <p:cNvPr id="1040" name="Picture 15"/>
              <p:cNvPicPr>
                <a:picLocks noChangeAspect="1" noChangeArrowheads="1"/>
              </p:cNvPicPr>
              <p:nvPr/>
            </p:nvPicPr>
            <p:blipFill>
              <a:blip r:embed="rId8"/>
              <a:srcRect/>
              <a:stretch>
                <a:fillRect/>
              </a:stretch>
            </p:blipFill>
            <p:spPr bwMode="auto">
              <a:xfrm>
                <a:off x="2448" y="2910"/>
                <a:ext cx="1417" cy="1628"/>
              </a:xfrm>
              <a:prstGeom prst="rect">
                <a:avLst/>
              </a:prstGeom>
              <a:noFill/>
              <a:ln w="9525">
                <a:noFill/>
                <a:round/>
                <a:headEnd/>
                <a:tailEnd/>
              </a:ln>
            </p:spPr>
          </p:pic>
          <p:sp>
            <p:nvSpPr>
              <p:cNvPr id="1041" name="Text Box 16"/>
              <p:cNvSpPr txBox="1">
                <a:spLocks noChangeArrowheads="1"/>
              </p:cNvSpPr>
              <p:nvPr/>
            </p:nvSpPr>
            <p:spPr bwMode="auto">
              <a:xfrm>
                <a:off x="353" y="3238"/>
                <a:ext cx="2055" cy="1331"/>
              </a:xfrm>
              <a:prstGeom prst="rect">
                <a:avLst/>
              </a:prstGeom>
              <a:noFill/>
              <a:ln w="9525">
                <a:noFill/>
                <a:round/>
                <a:headEnd/>
                <a:tailEnd/>
              </a:ln>
            </p:spPr>
            <p:txBody>
              <a:bodyPr wrap="none" lIns="0" tIns="0" rIns="0" bIns="0"/>
              <a:lstStyle/>
              <a:p>
                <a:pPr>
                  <a:tabLst>
                    <a:tab pos="633413" algn="l"/>
                    <a:tab pos="1268413" algn="l"/>
                    <a:tab pos="1903413" algn="l"/>
                    <a:tab pos="2538413" algn="l"/>
                  </a:tabLst>
                </a:pPr>
                <a:r>
                  <a:rPr lang="en-GB" altLang="ja-JP" sz="1600">
                    <a:solidFill>
                      <a:srgbClr val="000000"/>
                    </a:solidFill>
                    <a:latin typeface="Arial" charset="0"/>
                    <a:ea typeface="ＭＳ Ｐゴシック" pitchFamily="50" charset="-128"/>
                  </a:rPr>
                  <a:t>mass decreasing</a:t>
                </a:r>
              </a:p>
              <a:p>
                <a:pPr>
                  <a:tabLst>
                    <a:tab pos="633413" algn="l"/>
                    <a:tab pos="1268413" algn="l"/>
                    <a:tab pos="1903413" algn="l"/>
                    <a:tab pos="2538413" algn="l"/>
                  </a:tabLst>
                </a:pPr>
                <a:r>
                  <a:rPr lang="en-GB" altLang="ja-JP" sz="1600">
                    <a:solidFill>
                      <a:srgbClr val="000000"/>
                    </a:solidFill>
                    <a:latin typeface="Arial" charset="0"/>
                    <a:ea typeface="ＭＳ Ｐゴシック" pitchFamily="50" charset="-128"/>
                  </a:rPr>
                  <a:t>  - 16(±6)%             for </a:t>
                </a:r>
                <a:r>
                  <a:rPr lang="en-GB" altLang="ja-JP" sz="1600">
                    <a:solidFill>
                      <a:srgbClr val="000000"/>
                    </a:solidFill>
                    <a:latin typeface="Symbol" pitchFamily="18" charset="2"/>
                    <a:ea typeface="ＭＳ Ｐゴシック" pitchFamily="50" charset="-128"/>
                  </a:rPr>
                  <a:t></a:t>
                </a:r>
              </a:p>
              <a:p>
                <a:pPr>
                  <a:tabLst>
                    <a:tab pos="633413" algn="l"/>
                    <a:tab pos="1268413" algn="l"/>
                    <a:tab pos="1903413" algn="l"/>
                    <a:tab pos="2538413" algn="l"/>
                  </a:tabLst>
                </a:pPr>
                <a:r>
                  <a:rPr lang="en-GB" altLang="ja-JP" sz="1600">
                    <a:solidFill>
                      <a:srgbClr val="000000"/>
                    </a:solidFill>
                    <a:latin typeface="Arial" charset="0"/>
                    <a:ea typeface="ＭＳ Ｐゴシック" pitchFamily="50" charset="-128"/>
                  </a:rPr>
                  <a:t>  - 0.15(±0.05)*y</a:t>
                </a:r>
              </a:p>
              <a:p>
                <a:pPr>
                  <a:tabLst>
                    <a:tab pos="633413" algn="l"/>
                    <a:tab pos="1268413" algn="l"/>
                    <a:tab pos="1903413" algn="l"/>
                    <a:tab pos="2538413" algn="l"/>
                  </a:tabLst>
                </a:pPr>
                <a:r>
                  <a:rPr lang="en-GB" altLang="ja-JP" sz="1600">
                    <a:solidFill>
                      <a:srgbClr val="000000"/>
                    </a:solidFill>
                    <a:latin typeface="Arial" charset="0"/>
                    <a:ea typeface="ＭＳ Ｐゴシック" pitchFamily="50" charset="-128"/>
                  </a:rPr>
                  <a:t>        =2~4%             for </a:t>
                </a:r>
                <a:r>
                  <a:rPr lang="en-GB" altLang="ja-JP" sz="1600">
                    <a:solidFill>
                      <a:srgbClr val="000000"/>
                    </a:solidFill>
                    <a:latin typeface="Symbol" pitchFamily="18" charset="2"/>
                    <a:ea typeface="ＭＳ Ｐゴシック" pitchFamily="50" charset="-128"/>
                  </a:rPr>
                  <a:t></a:t>
                </a:r>
              </a:p>
              <a:p>
                <a:pPr>
                  <a:lnSpc>
                    <a:spcPct val="102000"/>
                  </a:lnSpc>
                  <a:tabLst>
                    <a:tab pos="633413" algn="l"/>
                    <a:tab pos="1268413" algn="l"/>
                    <a:tab pos="1903413" algn="l"/>
                    <a:tab pos="2538413" algn="l"/>
                  </a:tabLst>
                </a:pPr>
                <a:r>
                  <a:rPr lang="en-GB" altLang="ja-JP" sz="1600">
                    <a:solidFill>
                      <a:srgbClr val="000000"/>
                    </a:solidFill>
                    <a:latin typeface="Symbol" pitchFamily="18" charset="2"/>
                    <a:ea typeface="ＭＳ Ｐゴシック" pitchFamily="50" charset="-128"/>
                  </a:rPr>
                  <a:t></a:t>
                </a:r>
                <a:r>
                  <a:rPr lang="en-GB" altLang="ja-JP" sz="1600">
                    <a:solidFill>
                      <a:srgbClr val="000000"/>
                    </a:solidFill>
                    <a:latin typeface="Arial" charset="0"/>
                    <a:ea typeface="ＭＳ Ｐゴシック" pitchFamily="50" charset="-128"/>
                  </a:rPr>
                  <a:t>for y=0.22</a:t>
                </a:r>
                <a:r>
                  <a:rPr lang="en-GB" altLang="ja-JP" sz="1600">
                    <a:solidFill>
                      <a:srgbClr val="000000"/>
                    </a:solidFill>
                    <a:latin typeface="Symbol" pitchFamily="18" charset="2"/>
                    <a:ea typeface="ＭＳ Ｐゴシック" pitchFamily="50" charset="-128"/>
                  </a:rPr>
                  <a:t></a:t>
                </a:r>
              </a:p>
              <a:p>
                <a:pPr>
                  <a:tabLst>
                    <a:tab pos="633413" algn="l"/>
                    <a:tab pos="1268413" algn="l"/>
                    <a:tab pos="1903413" algn="l"/>
                    <a:tab pos="2538413" algn="l"/>
                  </a:tabLst>
                </a:pPr>
                <a:r>
                  <a:rPr lang="en-GB" altLang="ja-JP" sz="1600">
                    <a:solidFill>
                      <a:srgbClr val="000000"/>
                    </a:solidFill>
                    <a:latin typeface="Arial" charset="0"/>
                    <a:ea typeface="ＭＳ Ｐゴシック" pitchFamily="50" charset="-128"/>
                  </a:rPr>
                  <a:t>at the normal nuclear density</a:t>
                </a:r>
              </a:p>
            </p:txBody>
          </p:sp>
        </p:grpSp>
      </p:grpSp>
      <p:sp>
        <p:nvSpPr>
          <p:cNvPr id="1035" name="AutoShape 17"/>
          <p:cNvSpPr>
            <a:spLocks noChangeArrowheads="1"/>
          </p:cNvSpPr>
          <p:nvPr/>
        </p:nvSpPr>
        <p:spPr bwMode="auto">
          <a:xfrm>
            <a:off x="3722688" y="2481263"/>
            <a:ext cx="1989137" cy="965200"/>
          </a:xfrm>
          <a:prstGeom prst="roundRect">
            <a:avLst>
              <a:gd name="adj" fmla="val 16861"/>
            </a:avLst>
          </a:prstGeom>
          <a:noFill/>
          <a:ln w="18360">
            <a:solidFill>
              <a:srgbClr val="FF0000"/>
            </a:solidFill>
            <a:round/>
            <a:headEnd/>
            <a:tailEnd/>
          </a:ln>
        </p:spPr>
        <p:txBody>
          <a:bodyPr wrap="none" lIns="80165" tIns="40083" rIns="80165" bIns="40083" anchor="ctr"/>
          <a:lstStyle/>
          <a:p>
            <a:endParaRPr lang="ja-JP" altLang="en-US" sz="1800">
              <a:latin typeface="Arial" charset="0"/>
              <a:ea typeface="ＭＳ Ｐゴシック" pitchFamily="50" charset="-128"/>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6856A208-94A7-42B9-81FC-52D403DC5044}" type="slidenum">
              <a:rPr lang="ja-JP" altLang="en-US"/>
              <a:pPr/>
              <a:t>22</a:t>
            </a:fld>
            <a:endParaRPr lang="en-US" altLang="ja-JP"/>
          </a:p>
        </p:txBody>
      </p:sp>
      <p:pic>
        <p:nvPicPr>
          <p:cNvPr id="24579" name="Picture 1"/>
          <p:cNvPicPr>
            <a:picLocks noChangeAspect="1" noChangeArrowheads="1"/>
          </p:cNvPicPr>
          <p:nvPr/>
        </p:nvPicPr>
        <p:blipFill>
          <a:blip r:embed="rId3"/>
          <a:srcRect/>
          <a:stretch>
            <a:fillRect/>
          </a:stretch>
        </p:blipFill>
        <p:spPr bwMode="auto">
          <a:xfrm>
            <a:off x="660400" y="2593975"/>
            <a:ext cx="3316288" cy="3498850"/>
          </a:xfrm>
          <a:prstGeom prst="rect">
            <a:avLst/>
          </a:prstGeom>
          <a:noFill/>
          <a:ln w="9525">
            <a:noFill/>
            <a:round/>
            <a:headEnd/>
            <a:tailEnd/>
          </a:ln>
        </p:spPr>
      </p:pic>
      <p:pic>
        <p:nvPicPr>
          <p:cNvPr id="24580" name="Picture 2"/>
          <p:cNvPicPr>
            <a:picLocks noChangeAspect="1" noChangeArrowheads="1"/>
          </p:cNvPicPr>
          <p:nvPr/>
        </p:nvPicPr>
        <p:blipFill>
          <a:blip r:embed="rId4"/>
          <a:srcRect/>
          <a:stretch>
            <a:fillRect/>
          </a:stretch>
        </p:blipFill>
        <p:spPr bwMode="auto">
          <a:xfrm>
            <a:off x="5521325" y="2573338"/>
            <a:ext cx="3316288" cy="3498850"/>
          </a:xfrm>
          <a:prstGeom prst="rect">
            <a:avLst/>
          </a:prstGeom>
          <a:noFill/>
          <a:ln w="9525">
            <a:noFill/>
            <a:round/>
            <a:headEnd/>
            <a:tailEnd/>
          </a:ln>
        </p:spPr>
      </p:pic>
      <p:sp>
        <p:nvSpPr>
          <p:cNvPr id="24581" name="Text Box 3"/>
          <p:cNvSpPr txBox="1">
            <a:spLocks noChangeArrowheads="1"/>
          </p:cNvSpPr>
          <p:nvPr/>
        </p:nvSpPr>
        <p:spPr bwMode="auto">
          <a:xfrm>
            <a:off x="4330700" y="4411663"/>
            <a:ext cx="1084263" cy="331787"/>
          </a:xfrm>
          <a:prstGeom prst="rect">
            <a:avLst/>
          </a:prstGeom>
          <a:noFill/>
          <a:ln w="9525">
            <a:noFill/>
            <a:round/>
            <a:headEnd/>
            <a:tailEnd/>
          </a:ln>
        </p:spPr>
        <p:txBody>
          <a:bodyPr wrap="none" lIns="0" tIns="0" rIns="0" bIns="0"/>
          <a:lstStyle/>
          <a:p>
            <a:pPr>
              <a:tabLst>
                <a:tab pos="633413" algn="l"/>
              </a:tabLst>
            </a:pPr>
            <a:r>
              <a:rPr lang="en-GB" altLang="ja-JP" sz="1800">
                <a:solidFill>
                  <a:srgbClr val="000000"/>
                </a:solidFill>
                <a:latin typeface="Arial" charset="0"/>
                <a:ea typeface="ＭＳ Ｐゴシック" pitchFamily="50" charset="-128"/>
              </a:rPr>
              <a:t>x 100 stat.</a:t>
            </a:r>
          </a:p>
        </p:txBody>
      </p:sp>
      <p:sp>
        <p:nvSpPr>
          <p:cNvPr id="24582" name="Rectangle 4"/>
          <p:cNvSpPr>
            <a:spLocks noGrp="1" noChangeArrowheads="1"/>
          </p:cNvSpPr>
          <p:nvPr>
            <p:ph type="title" idx="4294967295"/>
          </p:nvPr>
        </p:nvSpPr>
        <p:spPr>
          <a:xfrm>
            <a:off x="1314450" y="206375"/>
            <a:ext cx="7361238" cy="790575"/>
          </a:xfrm>
        </p:spPr>
        <p:txBody>
          <a:bodyPr lIns="0" tIns="0" rIns="0" bIns="0" anchor="ctr"/>
          <a:lstStyle/>
          <a:p>
            <a:pPr defTabSz="393700" eaLnBrk="1">
              <a:tabLst>
                <a:tab pos="633413" algn="l"/>
                <a:tab pos="1268413" algn="l"/>
                <a:tab pos="1903413" algn="l"/>
                <a:tab pos="2536825" algn="l"/>
                <a:tab pos="3171825" algn="l"/>
                <a:tab pos="3806825" algn="l"/>
                <a:tab pos="4441825" algn="l"/>
                <a:tab pos="5075238" algn="l"/>
                <a:tab pos="5710238" algn="l"/>
                <a:tab pos="6345238" algn="l"/>
                <a:tab pos="6978650" algn="l"/>
              </a:tabLst>
            </a:pPr>
            <a:r>
              <a:rPr lang="en-GB" altLang="ja-JP" sz="2800" smtClean="0">
                <a:ea typeface="ＭＳ Ｐゴシック" pitchFamily="50" charset="-128"/>
              </a:rPr>
              <a:t>J-PARC Experiment: Much Higher statistics</a:t>
            </a:r>
          </a:p>
        </p:txBody>
      </p:sp>
      <p:sp>
        <p:nvSpPr>
          <p:cNvPr id="24583" name="Rectangle 5"/>
          <p:cNvSpPr>
            <a:spLocks noGrp="1" noChangeArrowheads="1"/>
          </p:cNvSpPr>
          <p:nvPr>
            <p:ph type="body" idx="4294967295"/>
          </p:nvPr>
        </p:nvSpPr>
        <p:spPr>
          <a:xfrm>
            <a:off x="398463" y="1196975"/>
            <a:ext cx="8302625" cy="1524000"/>
          </a:xfrm>
        </p:spPr>
        <p:txBody>
          <a:bodyPr lIns="0" tIns="0" rIns="0" bIns="0"/>
          <a:lstStyle/>
          <a:p>
            <a:pPr marL="377825" indent="-282575" defTabSz="393700" eaLnBrk="1">
              <a:tabLst>
                <a:tab pos="633413" algn="l"/>
                <a:tab pos="1268413" algn="l"/>
                <a:tab pos="1903413" algn="l"/>
                <a:tab pos="2536825" algn="l"/>
                <a:tab pos="3171825" algn="l"/>
                <a:tab pos="3806825" algn="l"/>
                <a:tab pos="4441825" algn="l"/>
                <a:tab pos="5075238" algn="l"/>
                <a:tab pos="5710238" algn="l"/>
                <a:tab pos="6345238" algn="l"/>
                <a:tab pos="6978650" algn="l"/>
                <a:tab pos="7613650" algn="l"/>
                <a:tab pos="8248650" algn="l"/>
              </a:tabLst>
            </a:pPr>
            <a:r>
              <a:rPr lang="en-GB" altLang="ja-JP" sz="2500" smtClean="0">
                <a:solidFill>
                  <a:srgbClr val="0000FF"/>
                </a:solidFill>
                <a:ea typeface="ＭＳ Ｐゴシック" pitchFamily="50" charset="-128"/>
              </a:rPr>
              <a:t>Main goal</a:t>
            </a:r>
            <a:r>
              <a:rPr lang="en-GB" altLang="ja-JP" sz="2500" smtClean="0">
                <a:ea typeface="ＭＳ Ｐゴシック" pitchFamily="50" charset="-128"/>
              </a:rPr>
              <a:t> </a:t>
            </a:r>
            <a:r>
              <a:rPr lang="en-GB" altLang="ja-JP" smtClean="0">
                <a:ea typeface="ＭＳ Ｐゴシック" pitchFamily="50" charset="-128"/>
              </a:rPr>
              <a:t> : collect </a:t>
            </a:r>
            <a:r>
              <a:rPr lang="en-GB" altLang="ja-JP" sz="1800" smtClean="0">
                <a:ea typeface="ＭＳ Ｐゴシック" pitchFamily="50" charset="-128"/>
              </a:rPr>
              <a:t>~1x10</a:t>
            </a:r>
            <a:r>
              <a:rPr lang="en-GB" altLang="ja-JP" sz="1800" baseline="33000" smtClean="0">
                <a:ea typeface="ＭＳ Ｐゴシック" pitchFamily="50" charset="-128"/>
              </a:rPr>
              <a:t>5</a:t>
            </a:r>
            <a:r>
              <a:rPr lang="en-GB" altLang="ja-JP" smtClean="0">
                <a:ea typeface="ＭＳ Ｐゴシック" pitchFamily="50" charset="-128"/>
              </a:rPr>
              <a:t>  </a:t>
            </a:r>
            <a:r>
              <a:rPr lang="en-GB" altLang="ja-JP" smtClean="0">
                <a:solidFill>
                  <a:srgbClr val="FF0000"/>
                </a:solidFill>
                <a:latin typeface="Symbol" pitchFamily="18" charset="2"/>
                <a:ea typeface="ＭＳ Ｐゴシック" pitchFamily="50" charset="-128"/>
              </a:rPr>
              <a:t></a:t>
            </a:r>
            <a:r>
              <a:rPr lang="en-GB" altLang="ja-JP" sz="2200" smtClean="0">
                <a:solidFill>
                  <a:srgbClr val="FF0000"/>
                </a:solidFill>
                <a:latin typeface="Symbol" pitchFamily="18" charset="2"/>
                <a:ea typeface="ＭＳ Ｐゴシック" pitchFamily="50" charset="-128"/>
              </a:rPr>
              <a:t></a:t>
            </a:r>
            <a:r>
              <a:rPr lang="en-GB" altLang="ja-JP" smtClean="0">
                <a:solidFill>
                  <a:srgbClr val="FF0000"/>
                </a:solidFill>
                <a:ea typeface="ＭＳ Ｐゴシック" pitchFamily="50" charset="-128"/>
              </a:rPr>
              <a:t> ee </a:t>
            </a:r>
            <a:r>
              <a:rPr lang="en-GB" altLang="ja-JP" smtClean="0">
                <a:ea typeface="ＭＳ Ｐゴシック" pitchFamily="50" charset="-128"/>
              </a:rPr>
              <a:t>for each target in 5 weeks </a:t>
            </a:r>
          </a:p>
          <a:p>
            <a:pPr marL="1135063" lvl="2" indent="-188913" defTabSz="393700" eaLnBrk="1">
              <a:lnSpc>
                <a:spcPct val="95000"/>
              </a:lnSpc>
              <a:tabLst>
                <a:tab pos="633413" algn="l"/>
                <a:tab pos="1268413" algn="l"/>
                <a:tab pos="1903413" algn="l"/>
                <a:tab pos="2536825" algn="l"/>
                <a:tab pos="3171825" algn="l"/>
                <a:tab pos="3806825" algn="l"/>
                <a:tab pos="4441825" algn="l"/>
                <a:tab pos="5075238" algn="l"/>
                <a:tab pos="5710238" algn="l"/>
                <a:tab pos="6345238" algn="l"/>
                <a:tab pos="6978650" algn="l"/>
                <a:tab pos="7613650" algn="l"/>
                <a:tab pos="8248650" algn="l"/>
              </a:tabLst>
            </a:pPr>
            <a:r>
              <a:rPr lang="en-GB" altLang="ja-JP" sz="2000" smtClean="0">
                <a:solidFill>
                  <a:srgbClr val="FF0000"/>
                </a:solidFill>
                <a:latin typeface="Times New Roman" pitchFamily="18" charset="0"/>
                <a:ea typeface="ＭＳ Ｐゴシック" pitchFamily="50" charset="-128"/>
              </a:rPr>
              <a:t>100 times</a:t>
            </a:r>
            <a:r>
              <a:rPr lang="en-GB" altLang="ja-JP" sz="2000" smtClean="0">
                <a:latin typeface="Times New Roman" pitchFamily="18" charset="0"/>
                <a:ea typeface="ＭＳ Ｐゴシック" pitchFamily="50" charset="-128"/>
              </a:rPr>
              <a:t> as large as E325 </a:t>
            </a:r>
          </a:p>
          <a:p>
            <a:pPr marL="1512888" lvl="3" indent="-188913" defTabSz="393700" eaLnBrk="1">
              <a:lnSpc>
                <a:spcPct val="95000"/>
              </a:lnSpc>
              <a:tabLst>
                <a:tab pos="633413" algn="l"/>
                <a:tab pos="1268413" algn="l"/>
                <a:tab pos="1903413" algn="l"/>
                <a:tab pos="2536825" algn="l"/>
                <a:tab pos="3171825" algn="l"/>
                <a:tab pos="3806825" algn="l"/>
                <a:tab pos="4441825" algn="l"/>
                <a:tab pos="5075238" algn="l"/>
                <a:tab pos="5710238" algn="l"/>
                <a:tab pos="6345238" algn="l"/>
                <a:tab pos="6978650" algn="l"/>
                <a:tab pos="7613650" algn="l"/>
                <a:tab pos="8248650" algn="l"/>
              </a:tabLst>
            </a:pPr>
            <a:r>
              <a:rPr lang="en-GB" altLang="ja-JP" sz="2100" smtClean="0">
                <a:latin typeface="Times New Roman" pitchFamily="18" charset="0"/>
                <a:ea typeface="ＭＳ Ｐゴシック" pitchFamily="50" charset="-128"/>
              </a:rPr>
              <a:t> </a:t>
            </a:r>
            <a:r>
              <a:rPr lang="en-GB" altLang="ja-JP" sz="1700" smtClean="0">
                <a:solidFill>
                  <a:srgbClr val="FF00FF"/>
                </a:solidFill>
                <a:latin typeface="Times New Roman" pitchFamily="18" charset="0"/>
                <a:ea typeface="ＭＳ Ｐゴシック" pitchFamily="50" charset="-128"/>
              </a:rPr>
              <a:t>velocity dependence</a:t>
            </a:r>
            <a:r>
              <a:rPr lang="en-GB" altLang="ja-JP" sz="1700" smtClean="0">
                <a:latin typeface="Times New Roman" pitchFamily="18" charset="0"/>
                <a:ea typeface="ＭＳ Ｐゴシック" pitchFamily="50" charset="-128"/>
              </a:rPr>
              <a:t> of 'modified'  component / </a:t>
            </a:r>
            <a:r>
              <a:rPr lang="en-GB" altLang="ja-JP" sz="1700" smtClean="0">
                <a:solidFill>
                  <a:srgbClr val="FF00FF"/>
                </a:solidFill>
                <a:latin typeface="Times New Roman" pitchFamily="18" charset="0"/>
                <a:ea typeface="ＭＳ Ｐゴシック" pitchFamily="50" charset="-128"/>
              </a:rPr>
              <a:t>new nuclear targets</a:t>
            </a:r>
            <a:endParaRPr lang="en-GB" altLang="ja-JP" sz="1700" smtClean="0">
              <a:latin typeface="Times New Roman" pitchFamily="18" charset="0"/>
              <a:ea typeface="ＭＳ Ｐゴシック" pitchFamily="50" charset="-128"/>
            </a:endParaRPr>
          </a:p>
        </p:txBody>
      </p:sp>
      <p:sp>
        <p:nvSpPr>
          <p:cNvPr id="24584" name="Line 6"/>
          <p:cNvSpPr>
            <a:spLocks noChangeShapeType="1"/>
          </p:cNvSpPr>
          <p:nvPr/>
        </p:nvSpPr>
        <p:spPr bwMode="auto">
          <a:xfrm>
            <a:off x="4314825" y="4186238"/>
            <a:ext cx="968375" cy="1587"/>
          </a:xfrm>
          <a:prstGeom prst="line">
            <a:avLst/>
          </a:prstGeom>
          <a:noFill/>
          <a:ln w="216000">
            <a:solidFill>
              <a:srgbClr val="FF0000"/>
            </a:solidFill>
            <a:round/>
            <a:headEnd/>
            <a:tailEnd type="triangle" w="med" len="med"/>
          </a:ln>
        </p:spPr>
        <p:txBody>
          <a:bodyPr lIns="80155" tIns="40078" rIns="80155" bIns="40078"/>
          <a:lstStyle/>
          <a:p>
            <a:endParaRPr lang="en-US"/>
          </a:p>
        </p:txBody>
      </p:sp>
      <p:grpSp>
        <p:nvGrpSpPr>
          <p:cNvPr id="24585" name="Group 7"/>
          <p:cNvGrpSpPr>
            <a:grpSpLocks/>
          </p:cNvGrpSpPr>
          <p:nvPr/>
        </p:nvGrpSpPr>
        <p:grpSpPr bwMode="auto">
          <a:xfrm>
            <a:off x="3219450" y="6021388"/>
            <a:ext cx="5408613" cy="369887"/>
            <a:chOff x="2371" y="4122"/>
            <a:chExt cx="3984" cy="256"/>
          </a:xfrm>
        </p:grpSpPr>
        <p:sp>
          <p:nvSpPr>
            <p:cNvPr id="24588" name="Text Box 8"/>
            <p:cNvSpPr txBox="1">
              <a:spLocks noChangeArrowheads="1"/>
            </p:cNvSpPr>
            <p:nvPr/>
          </p:nvSpPr>
          <p:spPr bwMode="auto">
            <a:xfrm>
              <a:off x="2446" y="4129"/>
              <a:ext cx="3661" cy="250"/>
            </a:xfrm>
            <a:prstGeom prst="rect">
              <a:avLst/>
            </a:prstGeom>
            <a:noFill/>
            <a:ln w="36000">
              <a:noFill/>
              <a:round/>
              <a:headEnd/>
              <a:tailEnd/>
            </a:ln>
          </p:spPr>
          <p:txBody>
            <a:bodyPr wrap="none" lIns="0" tIns="0" rIns="0" bIns="0"/>
            <a:lstStyle/>
            <a:p>
              <a:pPr>
                <a:tabLst>
                  <a:tab pos="633413" algn="l"/>
                  <a:tab pos="1268413" algn="l"/>
                  <a:tab pos="1903413" algn="l"/>
                  <a:tab pos="2536825" algn="l"/>
                  <a:tab pos="3171825" algn="l"/>
                  <a:tab pos="3806825" algn="l"/>
                  <a:tab pos="4441825" algn="l"/>
                  <a:tab pos="5075238" algn="l"/>
                </a:tabLst>
              </a:pPr>
              <a:r>
                <a:rPr lang="en-GB" altLang="ja-JP" sz="1800">
                  <a:solidFill>
                    <a:srgbClr val="000000"/>
                  </a:solidFill>
                  <a:latin typeface="Arial" charset="0"/>
                  <a:ea typeface="ＭＳ Ｐゴシック" pitchFamily="50" charset="-128"/>
                </a:rPr>
                <a:t>error bars are shrunk and </a:t>
              </a:r>
              <a:r>
                <a:rPr lang="en-GB" altLang="ja-JP" sz="1800">
                  <a:solidFill>
                    <a:srgbClr val="000000"/>
                  </a:solidFill>
                  <a:latin typeface="Symbol" pitchFamily="18" charset="2"/>
                  <a:ea typeface="ＭＳ Ｐゴシック" pitchFamily="50" charset="-128"/>
                </a:rPr>
                <a:t></a:t>
              </a:r>
              <a:r>
                <a:rPr lang="en-GB" altLang="ja-JP" sz="1800">
                  <a:solidFill>
                    <a:srgbClr val="000000"/>
                  </a:solidFill>
                  <a:latin typeface="Arial" charset="0"/>
                  <a:ea typeface="ＭＳ Ｐゴシック" pitchFamily="50" charset="-128"/>
                </a:rPr>
                <a:t> bin can be divided </a:t>
              </a:r>
            </a:p>
          </p:txBody>
        </p:sp>
        <p:sp>
          <p:nvSpPr>
            <p:cNvPr id="24589" name="AutoShape 9"/>
            <p:cNvSpPr>
              <a:spLocks noChangeArrowheads="1"/>
            </p:cNvSpPr>
            <p:nvPr/>
          </p:nvSpPr>
          <p:spPr bwMode="auto">
            <a:xfrm>
              <a:off x="2371" y="4122"/>
              <a:ext cx="3985" cy="255"/>
            </a:xfrm>
            <a:prstGeom prst="roundRect">
              <a:avLst>
                <a:gd name="adj" fmla="val 394"/>
              </a:avLst>
            </a:prstGeom>
            <a:noFill/>
            <a:ln w="36000">
              <a:solidFill>
                <a:srgbClr val="FF0000"/>
              </a:solidFill>
              <a:round/>
              <a:headEnd/>
              <a:tailEnd/>
            </a:ln>
          </p:spPr>
          <p:txBody>
            <a:bodyPr wrap="none" anchor="ctr"/>
            <a:lstStyle/>
            <a:p>
              <a:endParaRPr lang="ja-JP" altLang="en-US" sz="1800">
                <a:latin typeface="Arial" charset="0"/>
                <a:ea typeface="ＭＳ Ｐゴシック" pitchFamily="50" charset="-128"/>
              </a:endParaRPr>
            </a:p>
          </p:txBody>
        </p:sp>
      </p:grpSp>
      <p:sp>
        <p:nvSpPr>
          <p:cNvPr id="24586" name="Text Box 10"/>
          <p:cNvSpPr txBox="1">
            <a:spLocks noChangeArrowheads="1"/>
          </p:cNvSpPr>
          <p:nvPr/>
        </p:nvSpPr>
        <p:spPr bwMode="auto">
          <a:xfrm>
            <a:off x="7724775" y="3140075"/>
            <a:ext cx="290513" cy="328613"/>
          </a:xfrm>
          <a:prstGeom prst="rect">
            <a:avLst/>
          </a:prstGeom>
          <a:noFill/>
          <a:ln w="9525">
            <a:noFill/>
            <a:round/>
            <a:headEnd/>
            <a:tailEnd/>
          </a:ln>
        </p:spPr>
        <p:txBody>
          <a:bodyPr wrap="none" lIns="0" tIns="0" rIns="0" bIns="0"/>
          <a:lstStyle/>
          <a:p>
            <a:r>
              <a:rPr lang="en-GB" altLang="ja-JP" sz="1800" i="1">
                <a:solidFill>
                  <a:srgbClr val="FF00FF"/>
                </a:solidFill>
                <a:latin typeface="Arial" charset="0"/>
                <a:ea typeface="ＭＳ Ｐゴシック" pitchFamily="50" charset="-128"/>
              </a:rPr>
              <a:t>Pb</a:t>
            </a:r>
          </a:p>
        </p:txBody>
      </p:sp>
      <p:sp>
        <p:nvSpPr>
          <p:cNvPr id="24587" name="Text Box 11"/>
          <p:cNvSpPr txBox="1">
            <a:spLocks noChangeArrowheads="1"/>
          </p:cNvSpPr>
          <p:nvPr/>
        </p:nvSpPr>
        <p:spPr bwMode="auto">
          <a:xfrm>
            <a:off x="7566025" y="4837113"/>
            <a:ext cx="696913" cy="330200"/>
          </a:xfrm>
          <a:prstGeom prst="rect">
            <a:avLst/>
          </a:prstGeom>
          <a:noFill/>
          <a:ln w="9525">
            <a:noFill/>
            <a:round/>
            <a:headEnd/>
            <a:tailEnd/>
          </a:ln>
        </p:spPr>
        <p:txBody>
          <a:bodyPr wrap="none" lIns="0" tIns="0" rIns="0" bIns="0"/>
          <a:lstStyle/>
          <a:p>
            <a:pPr>
              <a:tabLst>
                <a:tab pos="633413" algn="l"/>
              </a:tabLst>
            </a:pPr>
            <a:r>
              <a:rPr lang="en-GB" altLang="ja-JP" sz="1800" i="1">
                <a:solidFill>
                  <a:srgbClr val="FF00FF"/>
                </a:solidFill>
                <a:latin typeface="Arial" charset="0"/>
                <a:ea typeface="ＭＳ Ｐゴシック" pitchFamily="50" charset="-128"/>
              </a:rPr>
              <a:t>proton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AA88EC92-9B13-4524-84EB-102D3F366E0B}" type="slidenum">
              <a:rPr lang="ja-JP" altLang="en-US"/>
              <a:pPr/>
              <a:t>23</a:t>
            </a:fld>
            <a:endParaRPr lang="en-US" altLang="ja-JP"/>
          </a:p>
        </p:txBody>
      </p:sp>
      <p:sp>
        <p:nvSpPr>
          <p:cNvPr id="25603" name="Rectangle 2"/>
          <p:cNvSpPr>
            <a:spLocks noGrp="1" noChangeArrowheads="1"/>
          </p:cNvSpPr>
          <p:nvPr>
            <p:ph type="title"/>
          </p:nvPr>
        </p:nvSpPr>
        <p:spPr/>
        <p:txBody>
          <a:bodyPr/>
          <a:lstStyle/>
          <a:p>
            <a:pPr eaLnBrk="1"/>
            <a:r>
              <a:rPr lang="en-US" altLang="ja-JP" sz="2800" smtClean="0"/>
              <a:t>Summary</a:t>
            </a:r>
          </a:p>
        </p:txBody>
      </p:sp>
      <p:sp>
        <p:nvSpPr>
          <p:cNvPr id="512003" name="Rectangle 3"/>
          <p:cNvSpPr>
            <a:spLocks noGrp="1" noChangeArrowheads="1"/>
          </p:cNvSpPr>
          <p:nvPr>
            <p:ph type="body" idx="1"/>
          </p:nvPr>
        </p:nvSpPr>
        <p:spPr>
          <a:xfrm>
            <a:off x="762000" y="1371600"/>
            <a:ext cx="7772400" cy="4794250"/>
          </a:xfrm>
        </p:spPr>
        <p:txBody>
          <a:bodyPr/>
          <a:lstStyle/>
          <a:p>
            <a:pPr eaLnBrk="1">
              <a:lnSpc>
                <a:spcPct val="90000"/>
              </a:lnSpc>
            </a:pPr>
            <a:r>
              <a:rPr lang="en-US" altLang="ja-JP" smtClean="0"/>
              <a:t>Facility</a:t>
            </a:r>
          </a:p>
          <a:p>
            <a:pPr lvl="1" eaLnBrk="1">
              <a:lnSpc>
                <a:spcPct val="90000"/>
              </a:lnSpc>
            </a:pPr>
            <a:r>
              <a:rPr lang="en-US" altLang="ja-JP" smtClean="0"/>
              <a:t>Status: construction going well. Acceleration up to 3 GeV has been achieved.</a:t>
            </a:r>
          </a:p>
          <a:p>
            <a:pPr lvl="1" eaLnBrk="1">
              <a:lnSpc>
                <a:spcPct val="90000"/>
              </a:lnSpc>
            </a:pPr>
            <a:r>
              <a:rPr lang="en-US" altLang="ja-JP" smtClean="0"/>
              <a:t>Near Term Plan: From May, 2008, beam commissioning at the 50-GeV synchrotron will be started, and the first 30-GeV beam is expected around the end of this year.</a:t>
            </a:r>
          </a:p>
          <a:p>
            <a:pPr lvl="1" eaLnBrk="1">
              <a:lnSpc>
                <a:spcPct val="90000"/>
              </a:lnSpc>
            </a:pPr>
            <a:r>
              <a:rPr lang="en-US" altLang="ja-JP" smtClean="0"/>
              <a:t>Long Term Plan: Major upgrades.</a:t>
            </a:r>
          </a:p>
          <a:p>
            <a:pPr eaLnBrk="1">
              <a:lnSpc>
                <a:spcPct val="90000"/>
              </a:lnSpc>
            </a:pPr>
            <a:r>
              <a:rPr lang="en-US" altLang="ja-JP" smtClean="0"/>
              <a:t>Physics</a:t>
            </a:r>
          </a:p>
          <a:p>
            <a:pPr lvl="1" eaLnBrk="1">
              <a:lnSpc>
                <a:spcPct val="90000"/>
              </a:lnSpc>
            </a:pPr>
            <a:r>
              <a:rPr lang="en-US" altLang="ja-JP" smtClean="0"/>
              <a:t>Day-1 experiments are mainly for strangeness nuclear physics (and neutrino experiment).</a:t>
            </a:r>
          </a:p>
          <a:p>
            <a:pPr lvl="1" eaLnBrk="1">
              <a:lnSpc>
                <a:spcPct val="90000"/>
              </a:lnSpc>
            </a:pPr>
            <a:r>
              <a:rPr lang="en-US" altLang="ja-JP" smtClean="0"/>
              <a:t>Other hadron physics experiments are also planned.</a:t>
            </a:r>
          </a:p>
          <a:p>
            <a:pPr eaLnBrk="1">
              <a:lnSpc>
                <a:spcPct val="90000"/>
              </a:lnSpc>
            </a:pPr>
            <a:r>
              <a:rPr lang="en-US" altLang="ja-JP" smtClean="0">
                <a:solidFill>
                  <a:schemeClr val="accent1"/>
                </a:solidFill>
              </a:rPr>
              <a:t>No heavy ion beams in the near term plan, but a lot of capabilities to study QCD matter from different directions of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003">
                                            <p:txEl>
                                              <p:pRg st="7" end="7"/>
                                            </p:txEl>
                                          </p:spTgt>
                                        </p:tgtEl>
                                        <p:attrNameLst>
                                          <p:attrName>style.visibility</p:attrName>
                                        </p:attrNameLst>
                                      </p:cBhvr>
                                      <p:to>
                                        <p:strVal val="visible"/>
                                      </p:to>
                                    </p:set>
                                    <p:anim calcmode="lin" valueType="num">
                                      <p:cBhvr>
                                        <p:cTn id="7" dur="1000" fill="hold"/>
                                        <p:tgtEl>
                                          <p:spTgt spid="512003">
                                            <p:txEl>
                                              <p:pRg st="7" end="7"/>
                                            </p:txEl>
                                          </p:spTgt>
                                        </p:tgtEl>
                                        <p:attrNameLst>
                                          <p:attrName>ppt_w</p:attrName>
                                        </p:attrNameLst>
                                      </p:cBhvr>
                                      <p:tavLst>
                                        <p:tav tm="0">
                                          <p:val>
                                            <p:strVal val="#ppt_w*0.70"/>
                                          </p:val>
                                        </p:tav>
                                        <p:tav tm="100000">
                                          <p:val>
                                            <p:strVal val="#ppt_w"/>
                                          </p:val>
                                        </p:tav>
                                      </p:tavLst>
                                    </p:anim>
                                    <p:anim calcmode="lin" valueType="num">
                                      <p:cBhvr>
                                        <p:cTn id="8" dur="1000" fill="hold"/>
                                        <p:tgtEl>
                                          <p:spTgt spid="512003">
                                            <p:txEl>
                                              <p:pRg st="7" end="7"/>
                                            </p:txEl>
                                          </p:spTgt>
                                        </p:tgtEl>
                                        <p:attrNameLst>
                                          <p:attrName>ppt_h</p:attrName>
                                        </p:attrNameLst>
                                      </p:cBhvr>
                                      <p:tavLst>
                                        <p:tav tm="0">
                                          <p:val>
                                            <p:strVal val="#ppt_h"/>
                                          </p:val>
                                        </p:tav>
                                        <p:tav tm="100000">
                                          <p:val>
                                            <p:strVal val="#ppt_h"/>
                                          </p:val>
                                        </p:tav>
                                      </p:tavLst>
                                    </p:anim>
                                    <p:animEffect transition="in" filter="fade">
                                      <p:cBhvr>
                                        <p:cTn id="9" dur="1000"/>
                                        <p:tgtEl>
                                          <p:spTgt spid="5120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5"/>
          <p:cNvSpPr>
            <a:spLocks noGrp="1" noChangeArrowheads="1"/>
          </p:cNvSpPr>
          <p:nvPr>
            <p:ph type="sldNum" sz="quarter" idx="12"/>
          </p:nvPr>
        </p:nvSpPr>
        <p:spPr>
          <a:noFill/>
        </p:spPr>
        <p:txBody>
          <a:bodyPr/>
          <a:lstStyle/>
          <a:p>
            <a:fld id="{A54999EF-EC8E-4DFC-B56E-B0F32F2435EB}" type="slidenum">
              <a:rPr lang="ja-JP" altLang="en-US"/>
              <a:pPr/>
              <a:t>24</a:t>
            </a:fld>
            <a:endParaRPr lang="en-US" altLang="ja-JP"/>
          </a:p>
        </p:txBody>
      </p:sp>
      <p:sp>
        <p:nvSpPr>
          <p:cNvPr id="26627" name="Rectangle 4"/>
          <p:cNvSpPr>
            <a:spLocks noGrp="1" noChangeArrowheads="1"/>
          </p:cNvSpPr>
          <p:nvPr>
            <p:ph type="ctrTitle"/>
          </p:nvPr>
        </p:nvSpPr>
        <p:spPr/>
        <p:txBody>
          <a:bodyPr/>
          <a:lstStyle/>
          <a:p>
            <a:pPr eaLnBrk="1"/>
            <a:r>
              <a:rPr lang="en-US" altLang="ja-JP" smtClean="0"/>
              <a:t>Bakup slides</a:t>
            </a:r>
          </a:p>
        </p:txBody>
      </p:sp>
      <p:sp>
        <p:nvSpPr>
          <p:cNvPr id="26628" name="Rectangle 5"/>
          <p:cNvSpPr>
            <a:spLocks noGrp="1" noChangeArrowheads="1"/>
          </p:cNvSpPr>
          <p:nvPr>
            <p:ph type="subTitle" idx="1"/>
          </p:nvPr>
        </p:nvSpPr>
        <p:spPr/>
        <p:txBody>
          <a:bodyPr/>
          <a:lstStyle/>
          <a:p>
            <a:pPr eaLnBrk="1"/>
            <a:endParaRPr lang="ja-JP"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6C187DA7-6560-4072-9A4A-FF0594470ADF}" type="slidenum">
              <a:rPr lang="ja-JP" altLang="en-US"/>
              <a:pPr/>
              <a:t>25</a:t>
            </a:fld>
            <a:endParaRPr lang="en-US" altLang="ja-JP"/>
          </a:p>
        </p:txBody>
      </p:sp>
      <p:pic>
        <p:nvPicPr>
          <p:cNvPr id="27651" name="Picture 2"/>
          <p:cNvPicPr>
            <a:picLocks noChangeAspect="1" noChangeArrowheads="1"/>
          </p:cNvPicPr>
          <p:nvPr/>
        </p:nvPicPr>
        <p:blipFill>
          <a:blip r:embed="rId3"/>
          <a:srcRect/>
          <a:stretch>
            <a:fillRect/>
          </a:stretch>
        </p:blipFill>
        <p:spPr bwMode="auto">
          <a:xfrm>
            <a:off x="3716338" y="2217738"/>
            <a:ext cx="4452937" cy="2541587"/>
          </a:xfrm>
          <a:prstGeom prst="rect">
            <a:avLst/>
          </a:prstGeom>
          <a:noFill/>
          <a:ln w="9525">
            <a:noFill/>
            <a:miter lim="800000"/>
            <a:headEnd/>
            <a:tailEnd/>
          </a:ln>
        </p:spPr>
      </p:pic>
      <p:grpSp>
        <p:nvGrpSpPr>
          <p:cNvPr id="2" name="Group 3"/>
          <p:cNvGrpSpPr>
            <a:grpSpLocks/>
          </p:cNvGrpSpPr>
          <p:nvPr/>
        </p:nvGrpSpPr>
        <p:grpSpPr bwMode="auto">
          <a:xfrm>
            <a:off x="0" y="2844800"/>
            <a:ext cx="5105400" cy="2728913"/>
            <a:chOff x="0" y="1782"/>
            <a:chExt cx="3216" cy="1719"/>
          </a:xfrm>
        </p:grpSpPr>
        <p:pic>
          <p:nvPicPr>
            <p:cNvPr id="27675" name="Picture 4" descr="3gev1"/>
            <p:cNvPicPr>
              <a:picLocks noChangeAspect="1" noChangeArrowheads="1"/>
            </p:cNvPicPr>
            <p:nvPr/>
          </p:nvPicPr>
          <p:blipFill>
            <a:blip r:embed="rId4"/>
            <a:srcRect/>
            <a:stretch>
              <a:fillRect/>
            </a:stretch>
          </p:blipFill>
          <p:spPr bwMode="auto">
            <a:xfrm>
              <a:off x="0" y="1782"/>
              <a:ext cx="2297" cy="1719"/>
            </a:xfrm>
            <a:prstGeom prst="rect">
              <a:avLst/>
            </a:prstGeom>
            <a:noFill/>
            <a:ln w="9525">
              <a:noFill/>
              <a:miter lim="800000"/>
              <a:headEnd/>
              <a:tailEnd/>
            </a:ln>
          </p:spPr>
        </p:pic>
        <p:sp>
          <p:nvSpPr>
            <p:cNvPr id="27676" name="Rectangle 5"/>
            <p:cNvSpPr>
              <a:spLocks noChangeArrowheads="1"/>
            </p:cNvSpPr>
            <p:nvPr/>
          </p:nvSpPr>
          <p:spPr bwMode="auto">
            <a:xfrm>
              <a:off x="736" y="2193"/>
              <a:ext cx="465" cy="192"/>
            </a:xfrm>
            <a:prstGeom prst="rect">
              <a:avLst/>
            </a:prstGeom>
            <a:noFill/>
            <a:ln w="12700">
              <a:noFill/>
              <a:miter lim="800000"/>
              <a:headEnd/>
              <a:tailEnd/>
            </a:ln>
          </p:spPr>
          <p:txBody>
            <a:bodyPr wrap="none">
              <a:spAutoFit/>
            </a:bodyPr>
            <a:lstStyle/>
            <a:p>
              <a:pPr defTabSz="762000"/>
              <a:r>
                <a:rPr lang="en-US" altLang="ja-JP" sz="1400" b="1">
                  <a:solidFill>
                    <a:schemeClr val="bg1"/>
                  </a:solidFill>
                  <a:latin typeface="Helvetica" charset="0"/>
                  <a:ea typeface="ＭＳ Ｐゴシック" pitchFamily="50" charset="-128"/>
                </a:rPr>
                <a:t>3  GeV</a:t>
              </a:r>
            </a:p>
          </p:txBody>
        </p:sp>
        <p:sp>
          <p:nvSpPr>
            <p:cNvPr id="27677" name="Line 6"/>
            <p:cNvSpPr>
              <a:spLocks noChangeShapeType="1"/>
            </p:cNvSpPr>
            <p:nvPr/>
          </p:nvSpPr>
          <p:spPr bwMode="auto">
            <a:xfrm flipH="1">
              <a:off x="1856" y="2092"/>
              <a:ext cx="1360" cy="313"/>
            </a:xfrm>
            <a:prstGeom prst="line">
              <a:avLst/>
            </a:prstGeom>
            <a:noFill/>
            <a:ln w="12700">
              <a:solidFill>
                <a:srgbClr val="FF0000"/>
              </a:solidFill>
              <a:round/>
              <a:headEnd type="oval" w="med" len="med"/>
              <a:tailEnd type="triangle" w="med" len="med"/>
            </a:ln>
          </p:spPr>
          <p:txBody>
            <a:bodyPr/>
            <a:lstStyle/>
            <a:p>
              <a:endParaRPr lang="en-US"/>
            </a:p>
          </p:txBody>
        </p:sp>
      </p:grpSp>
      <p:grpSp>
        <p:nvGrpSpPr>
          <p:cNvPr id="3" name="Group 7"/>
          <p:cNvGrpSpPr>
            <a:grpSpLocks/>
          </p:cNvGrpSpPr>
          <p:nvPr/>
        </p:nvGrpSpPr>
        <p:grpSpPr bwMode="auto">
          <a:xfrm>
            <a:off x="0" y="3822700"/>
            <a:ext cx="4945063" cy="3035300"/>
            <a:chOff x="0" y="2408"/>
            <a:chExt cx="3115" cy="1912"/>
          </a:xfrm>
        </p:grpSpPr>
        <p:grpSp>
          <p:nvGrpSpPr>
            <p:cNvPr id="27671" name="Group 8"/>
            <p:cNvGrpSpPr>
              <a:grpSpLocks/>
            </p:cNvGrpSpPr>
            <p:nvPr/>
          </p:nvGrpSpPr>
          <p:grpSpPr bwMode="auto">
            <a:xfrm>
              <a:off x="0" y="2408"/>
              <a:ext cx="3115" cy="1912"/>
              <a:chOff x="0" y="2408"/>
              <a:chExt cx="3115" cy="1912"/>
            </a:xfrm>
          </p:grpSpPr>
          <p:pic>
            <p:nvPicPr>
              <p:cNvPr id="27673" name="Picture 9" descr="リニアック建家"/>
              <p:cNvPicPr>
                <a:picLocks noChangeAspect="1" noChangeArrowheads="1"/>
              </p:cNvPicPr>
              <p:nvPr/>
            </p:nvPicPr>
            <p:blipFill>
              <a:blip r:embed="rId5"/>
              <a:srcRect/>
              <a:stretch>
                <a:fillRect/>
              </a:stretch>
            </p:blipFill>
            <p:spPr bwMode="auto">
              <a:xfrm>
                <a:off x="0" y="3185"/>
                <a:ext cx="2716" cy="1135"/>
              </a:xfrm>
              <a:prstGeom prst="rect">
                <a:avLst/>
              </a:prstGeom>
              <a:noFill/>
              <a:ln w="9525">
                <a:noFill/>
                <a:miter lim="800000"/>
                <a:headEnd/>
                <a:tailEnd/>
              </a:ln>
            </p:spPr>
          </p:pic>
          <p:sp>
            <p:nvSpPr>
              <p:cNvPr id="27674" name="Line 10"/>
              <p:cNvSpPr>
                <a:spLocks noChangeShapeType="1"/>
              </p:cNvSpPr>
              <p:nvPr/>
            </p:nvSpPr>
            <p:spPr bwMode="auto">
              <a:xfrm flipH="1">
                <a:off x="2422" y="2408"/>
                <a:ext cx="693" cy="863"/>
              </a:xfrm>
              <a:prstGeom prst="line">
                <a:avLst/>
              </a:prstGeom>
              <a:noFill/>
              <a:ln w="12700">
                <a:solidFill>
                  <a:srgbClr val="FF0000"/>
                </a:solidFill>
                <a:round/>
                <a:headEnd type="oval" w="med" len="med"/>
                <a:tailEnd type="triangle" w="med" len="med"/>
              </a:ln>
            </p:spPr>
            <p:txBody>
              <a:bodyPr/>
              <a:lstStyle/>
              <a:p>
                <a:endParaRPr lang="en-US"/>
              </a:p>
            </p:txBody>
          </p:sp>
        </p:grpSp>
        <p:sp>
          <p:nvSpPr>
            <p:cNvPr id="27672" name="Rectangle 11"/>
            <p:cNvSpPr>
              <a:spLocks noChangeArrowheads="1"/>
            </p:cNvSpPr>
            <p:nvPr/>
          </p:nvSpPr>
          <p:spPr bwMode="auto">
            <a:xfrm>
              <a:off x="352" y="3335"/>
              <a:ext cx="409" cy="192"/>
            </a:xfrm>
            <a:prstGeom prst="rect">
              <a:avLst/>
            </a:prstGeom>
            <a:noFill/>
            <a:ln w="12700">
              <a:noFill/>
              <a:miter lim="800000"/>
              <a:headEnd/>
              <a:tailEnd/>
            </a:ln>
          </p:spPr>
          <p:txBody>
            <a:bodyPr wrap="none">
              <a:spAutoFit/>
            </a:bodyPr>
            <a:lstStyle/>
            <a:p>
              <a:r>
                <a:rPr lang="en-US" altLang="ja-JP" sz="1400" b="1">
                  <a:latin typeface="Helvetica" charset="0"/>
                  <a:ea typeface="ＭＳ Ｐゴシック" pitchFamily="50" charset="-128"/>
                </a:rPr>
                <a:t>Linac</a:t>
              </a:r>
            </a:p>
          </p:txBody>
        </p:sp>
      </p:grpSp>
      <p:sp>
        <p:nvSpPr>
          <p:cNvPr id="27654" name="Rectangle 12"/>
          <p:cNvSpPr>
            <a:spLocks noChangeArrowheads="1"/>
          </p:cNvSpPr>
          <p:nvPr/>
        </p:nvSpPr>
        <p:spPr bwMode="auto">
          <a:xfrm>
            <a:off x="0" y="0"/>
            <a:ext cx="9144000" cy="1658938"/>
          </a:xfrm>
          <a:prstGeom prst="rect">
            <a:avLst/>
          </a:prstGeom>
          <a:solidFill>
            <a:schemeClr val="bg1"/>
          </a:solidFill>
          <a:ln w="12700">
            <a:solidFill>
              <a:schemeClr val="bg1"/>
            </a:solidFill>
            <a:miter lim="800000"/>
            <a:headEnd/>
            <a:tailEnd/>
          </a:ln>
        </p:spPr>
        <p:txBody>
          <a:bodyPr wrap="none" anchor="ctr"/>
          <a:lstStyle/>
          <a:p>
            <a:pPr algn="ctr"/>
            <a:endParaRPr lang="en-GB" sz="1800">
              <a:latin typeface="Helvetica" charset="0"/>
            </a:endParaRPr>
          </a:p>
        </p:txBody>
      </p:sp>
      <p:sp>
        <p:nvSpPr>
          <p:cNvPr id="27655" name="Rectangle 13"/>
          <p:cNvSpPr>
            <a:spLocks noChangeArrowheads="1"/>
          </p:cNvSpPr>
          <p:nvPr/>
        </p:nvSpPr>
        <p:spPr bwMode="auto">
          <a:xfrm>
            <a:off x="228600" y="1050925"/>
            <a:ext cx="8686800" cy="320675"/>
          </a:xfrm>
          <a:prstGeom prst="rect">
            <a:avLst/>
          </a:prstGeom>
          <a:solidFill>
            <a:schemeClr val="bg1"/>
          </a:solidFill>
          <a:ln w="12700">
            <a:solidFill>
              <a:schemeClr val="bg1"/>
            </a:solidFill>
            <a:miter lim="800000"/>
            <a:headEnd/>
            <a:tailEnd/>
          </a:ln>
        </p:spPr>
        <p:txBody>
          <a:bodyPr wrap="none" anchor="ctr"/>
          <a:lstStyle/>
          <a:p>
            <a:pPr algn="ctr"/>
            <a:endParaRPr lang="en-GB" sz="1800">
              <a:latin typeface="Helvetica" charset="0"/>
            </a:endParaRPr>
          </a:p>
        </p:txBody>
      </p:sp>
      <p:grpSp>
        <p:nvGrpSpPr>
          <p:cNvPr id="5" name="Group 14"/>
          <p:cNvGrpSpPr>
            <a:grpSpLocks/>
          </p:cNvGrpSpPr>
          <p:nvPr/>
        </p:nvGrpSpPr>
        <p:grpSpPr bwMode="auto">
          <a:xfrm>
            <a:off x="0" y="0"/>
            <a:ext cx="6483350" cy="3287713"/>
            <a:chOff x="0" y="0"/>
            <a:chExt cx="4084" cy="2071"/>
          </a:xfrm>
        </p:grpSpPr>
        <p:sp>
          <p:nvSpPr>
            <p:cNvPr id="27667" name="Line 15"/>
            <p:cNvSpPr>
              <a:spLocks noChangeShapeType="1"/>
            </p:cNvSpPr>
            <p:nvPr/>
          </p:nvSpPr>
          <p:spPr bwMode="auto">
            <a:xfrm flipH="1" flipV="1">
              <a:off x="2491" y="1537"/>
              <a:ext cx="1593" cy="534"/>
            </a:xfrm>
            <a:prstGeom prst="line">
              <a:avLst/>
            </a:prstGeom>
            <a:noFill/>
            <a:ln w="12700">
              <a:solidFill>
                <a:srgbClr val="FF0000"/>
              </a:solidFill>
              <a:round/>
              <a:headEnd type="oval" w="med" len="med"/>
              <a:tailEnd type="triangle" w="med" len="med"/>
            </a:ln>
          </p:spPr>
          <p:txBody>
            <a:bodyPr/>
            <a:lstStyle/>
            <a:p>
              <a:endParaRPr lang="en-US"/>
            </a:p>
          </p:txBody>
        </p:sp>
        <p:sp>
          <p:nvSpPr>
            <p:cNvPr id="27668" name="Rectangle 16"/>
            <p:cNvSpPr>
              <a:spLocks noChangeArrowheads="1"/>
            </p:cNvSpPr>
            <p:nvPr/>
          </p:nvSpPr>
          <p:spPr bwMode="auto">
            <a:xfrm>
              <a:off x="0" y="0"/>
              <a:ext cx="1056" cy="1077"/>
            </a:xfrm>
            <a:prstGeom prst="rect">
              <a:avLst/>
            </a:prstGeom>
            <a:solidFill>
              <a:schemeClr val="bg1"/>
            </a:solidFill>
            <a:ln w="12700">
              <a:solidFill>
                <a:schemeClr val="bg1"/>
              </a:solidFill>
              <a:miter lim="800000"/>
              <a:headEnd/>
              <a:tailEnd/>
            </a:ln>
          </p:spPr>
          <p:txBody>
            <a:bodyPr wrap="none" anchor="ctr"/>
            <a:lstStyle/>
            <a:p>
              <a:pPr algn="ctr"/>
              <a:endParaRPr lang="en-GB" sz="1800">
                <a:latin typeface="Helvetica" charset="0"/>
              </a:endParaRPr>
            </a:p>
          </p:txBody>
        </p:sp>
        <p:pic>
          <p:nvPicPr>
            <p:cNvPr id="27669" name="Picture 17" descr="MLF-bldg"/>
            <p:cNvPicPr>
              <a:picLocks noChangeAspect="1" noChangeArrowheads="1"/>
            </p:cNvPicPr>
            <p:nvPr/>
          </p:nvPicPr>
          <p:blipFill>
            <a:blip r:embed="rId6"/>
            <a:srcRect/>
            <a:stretch>
              <a:fillRect/>
            </a:stretch>
          </p:blipFill>
          <p:spPr bwMode="auto">
            <a:xfrm>
              <a:off x="0" y="0"/>
              <a:ext cx="2459" cy="1690"/>
            </a:xfrm>
            <a:prstGeom prst="rect">
              <a:avLst/>
            </a:prstGeom>
            <a:noFill/>
            <a:ln w="9525">
              <a:noFill/>
              <a:miter lim="800000"/>
              <a:headEnd/>
              <a:tailEnd/>
            </a:ln>
          </p:spPr>
        </p:pic>
        <p:sp>
          <p:nvSpPr>
            <p:cNvPr id="27670" name="Rectangle 18"/>
            <p:cNvSpPr>
              <a:spLocks noChangeArrowheads="1"/>
            </p:cNvSpPr>
            <p:nvPr/>
          </p:nvSpPr>
          <p:spPr bwMode="auto">
            <a:xfrm>
              <a:off x="128" y="1120"/>
              <a:ext cx="1261" cy="339"/>
            </a:xfrm>
            <a:prstGeom prst="rect">
              <a:avLst/>
            </a:prstGeom>
            <a:noFill/>
            <a:ln w="12700">
              <a:noFill/>
              <a:miter lim="800000"/>
              <a:headEnd/>
              <a:tailEnd/>
            </a:ln>
          </p:spPr>
          <p:txBody>
            <a:bodyPr>
              <a:spAutoFit/>
            </a:bodyPr>
            <a:lstStyle/>
            <a:p>
              <a:pPr algn="ctr" defTabSz="762000">
                <a:lnSpc>
                  <a:spcPct val="10000"/>
                </a:lnSpc>
                <a:spcBef>
                  <a:spcPct val="50000"/>
                </a:spcBef>
              </a:pPr>
              <a:endParaRPr lang="en-US" altLang="ja-JP" sz="1400" b="1">
                <a:solidFill>
                  <a:schemeClr val="bg1"/>
                </a:solidFill>
                <a:latin typeface="Helvetica" charset="0"/>
                <a:ea typeface="ＭＳ Ｐゴシック" pitchFamily="50" charset="-128"/>
              </a:endParaRPr>
            </a:p>
            <a:p>
              <a:pPr algn="ctr" defTabSz="762000"/>
              <a:r>
                <a:rPr lang="en-US" altLang="ja-JP" sz="1400" b="1">
                  <a:solidFill>
                    <a:schemeClr val="bg1"/>
                  </a:solidFill>
                  <a:latin typeface="Helvetica" charset="0"/>
                  <a:ea typeface="ＭＳ Ｐゴシック" pitchFamily="50" charset="-128"/>
                </a:rPr>
                <a:t>Materials &amp; Life</a:t>
              </a:r>
            </a:p>
            <a:p>
              <a:pPr algn="ctr" defTabSz="762000"/>
              <a:r>
                <a:rPr lang="en-US" altLang="ja-JP" sz="1400" b="1">
                  <a:solidFill>
                    <a:schemeClr val="bg1"/>
                  </a:solidFill>
                  <a:latin typeface="Helvetica" charset="0"/>
                  <a:ea typeface="ＭＳ Ｐゴシック" pitchFamily="50" charset="-128"/>
                </a:rPr>
                <a:t>Experimental Hall</a:t>
              </a:r>
            </a:p>
          </p:txBody>
        </p:sp>
      </p:grpSp>
      <p:pic>
        <p:nvPicPr>
          <p:cNvPr id="1085459" name="Picture 19" descr="ag"/>
          <p:cNvPicPr>
            <a:picLocks noChangeAspect="1" noChangeArrowheads="1"/>
          </p:cNvPicPr>
          <p:nvPr/>
        </p:nvPicPr>
        <p:blipFill>
          <a:blip r:embed="rId7"/>
          <a:srcRect/>
          <a:stretch>
            <a:fillRect/>
          </a:stretch>
        </p:blipFill>
        <p:spPr bwMode="auto">
          <a:xfrm>
            <a:off x="3521075" y="0"/>
            <a:ext cx="3633788" cy="2422525"/>
          </a:xfrm>
          <a:prstGeom prst="rect">
            <a:avLst/>
          </a:prstGeom>
          <a:noFill/>
          <a:ln w="9525">
            <a:noFill/>
            <a:miter lim="800000"/>
            <a:headEnd/>
            <a:tailEnd/>
          </a:ln>
        </p:spPr>
      </p:pic>
      <p:grpSp>
        <p:nvGrpSpPr>
          <p:cNvPr id="6" name="Group 24"/>
          <p:cNvGrpSpPr>
            <a:grpSpLocks/>
          </p:cNvGrpSpPr>
          <p:nvPr/>
        </p:nvGrpSpPr>
        <p:grpSpPr bwMode="auto">
          <a:xfrm>
            <a:off x="5351463" y="3048000"/>
            <a:ext cx="3792537" cy="3810000"/>
            <a:chOff x="3371" y="1920"/>
            <a:chExt cx="2389" cy="2400"/>
          </a:xfrm>
        </p:grpSpPr>
        <p:pic>
          <p:nvPicPr>
            <p:cNvPr id="27664" name="Picture 25" descr="HADRON"/>
            <p:cNvPicPr>
              <a:picLocks noChangeAspect="1" noChangeArrowheads="1"/>
            </p:cNvPicPr>
            <p:nvPr/>
          </p:nvPicPr>
          <p:blipFill>
            <a:blip r:embed="rId8"/>
            <a:srcRect/>
            <a:stretch>
              <a:fillRect/>
            </a:stretch>
          </p:blipFill>
          <p:spPr bwMode="auto">
            <a:xfrm>
              <a:off x="3371" y="2811"/>
              <a:ext cx="2389" cy="1509"/>
            </a:xfrm>
            <a:prstGeom prst="rect">
              <a:avLst/>
            </a:prstGeom>
            <a:noFill/>
            <a:ln w="9525">
              <a:noFill/>
              <a:miter lim="800000"/>
              <a:headEnd/>
              <a:tailEnd/>
            </a:ln>
          </p:spPr>
        </p:pic>
        <p:sp>
          <p:nvSpPr>
            <p:cNvPr id="27665" name="Line 26"/>
            <p:cNvSpPr>
              <a:spLocks noChangeShapeType="1"/>
            </p:cNvSpPr>
            <p:nvPr/>
          </p:nvSpPr>
          <p:spPr bwMode="auto">
            <a:xfrm flipH="1">
              <a:off x="4644" y="1920"/>
              <a:ext cx="295" cy="1123"/>
            </a:xfrm>
            <a:prstGeom prst="line">
              <a:avLst/>
            </a:prstGeom>
            <a:noFill/>
            <a:ln w="12700">
              <a:solidFill>
                <a:srgbClr val="FF0000"/>
              </a:solidFill>
              <a:round/>
              <a:headEnd type="oval" w="med" len="med"/>
              <a:tailEnd type="triangle" w="med" len="med"/>
            </a:ln>
          </p:spPr>
          <p:txBody>
            <a:bodyPr/>
            <a:lstStyle/>
            <a:p>
              <a:endParaRPr lang="en-US"/>
            </a:p>
          </p:txBody>
        </p:sp>
        <p:sp>
          <p:nvSpPr>
            <p:cNvPr id="27666" name="Rectangle 27"/>
            <p:cNvSpPr>
              <a:spLocks noChangeArrowheads="1"/>
            </p:cNvSpPr>
            <p:nvPr/>
          </p:nvSpPr>
          <p:spPr bwMode="auto">
            <a:xfrm>
              <a:off x="4674" y="3994"/>
              <a:ext cx="1086" cy="326"/>
            </a:xfrm>
            <a:prstGeom prst="rect">
              <a:avLst/>
            </a:prstGeom>
            <a:noFill/>
            <a:ln w="12700">
              <a:noFill/>
              <a:miter lim="800000"/>
              <a:headEnd/>
              <a:tailEnd/>
            </a:ln>
          </p:spPr>
          <p:txBody>
            <a:bodyPr>
              <a:spAutoFit/>
            </a:bodyPr>
            <a:lstStyle/>
            <a:p>
              <a:pPr algn="ctr" defTabSz="762000"/>
              <a:r>
                <a:rPr lang="en-US" altLang="ja-JP" sz="1400" b="1">
                  <a:solidFill>
                    <a:schemeClr val="bg1"/>
                  </a:solidFill>
                  <a:latin typeface="Helvetica" charset="0"/>
                  <a:ea typeface="ＭＳ Ｐゴシック" pitchFamily="50" charset="-128"/>
                </a:rPr>
                <a:t>Hadron Experimental Hall</a:t>
              </a:r>
            </a:p>
          </p:txBody>
        </p:sp>
      </p:grpSp>
      <p:sp>
        <p:nvSpPr>
          <p:cNvPr id="27659" name="Rectangle 28"/>
          <p:cNvSpPr>
            <a:spLocks noChangeArrowheads="1"/>
          </p:cNvSpPr>
          <p:nvPr/>
        </p:nvSpPr>
        <p:spPr bwMode="auto">
          <a:xfrm>
            <a:off x="0" y="4959350"/>
            <a:ext cx="3721100" cy="88900"/>
          </a:xfrm>
          <a:prstGeom prst="rect">
            <a:avLst/>
          </a:prstGeom>
          <a:solidFill>
            <a:schemeClr val="bg1"/>
          </a:solidFill>
          <a:ln w="12700">
            <a:solidFill>
              <a:schemeClr val="bg1"/>
            </a:solidFill>
            <a:miter lim="800000"/>
            <a:headEnd/>
            <a:tailEnd/>
          </a:ln>
        </p:spPr>
        <p:txBody>
          <a:bodyPr wrap="none" anchor="ctr"/>
          <a:lstStyle/>
          <a:p>
            <a:pPr algn="ctr"/>
            <a:endParaRPr lang="en-GB" sz="1800">
              <a:latin typeface="Helvetica" charset="0"/>
            </a:endParaRPr>
          </a:p>
        </p:txBody>
      </p:sp>
      <p:grpSp>
        <p:nvGrpSpPr>
          <p:cNvPr id="7" name="Group 34"/>
          <p:cNvGrpSpPr>
            <a:grpSpLocks/>
          </p:cNvGrpSpPr>
          <p:nvPr/>
        </p:nvGrpSpPr>
        <p:grpSpPr bwMode="auto">
          <a:xfrm>
            <a:off x="6056313" y="0"/>
            <a:ext cx="3087687" cy="3040063"/>
            <a:chOff x="3815" y="0"/>
            <a:chExt cx="1945" cy="1915"/>
          </a:xfrm>
        </p:grpSpPr>
        <p:pic>
          <p:nvPicPr>
            <p:cNvPr id="27661" name="Picture 29"/>
            <p:cNvPicPr>
              <a:picLocks noChangeAspect="1" noChangeArrowheads="1"/>
            </p:cNvPicPr>
            <p:nvPr/>
          </p:nvPicPr>
          <p:blipFill>
            <a:blip r:embed="rId9"/>
            <a:srcRect/>
            <a:stretch>
              <a:fillRect/>
            </a:stretch>
          </p:blipFill>
          <p:spPr bwMode="auto">
            <a:xfrm>
              <a:off x="4599" y="0"/>
              <a:ext cx="1161" cy="1761"/>
            </a:xfrm>
            <a:prstGeom prst="rect">
              <a:avLst/>
            </a:prstGeom>
            <a:noFill/>
            <a:ln w="12700">
              <a:noFill/>
              <a:miter lim="800000"/>
              <a:headEnd/>
              <a:tailEnd/>
            </a:ln>
          </p:spPr>
        </p:pic>
        <p:sp>
          <p:nvSpPr>
            <p:cNvPr id="27662" name="Rectangle 32"/>
            <p:cNvSpPr>
              <a:spLocks noChangeArrowheads="1"/>
            </p:cNvSpPr>
            <p:nvPr/>
          </p:nvSpPr>
          <p:spPr bwMode="auto">
            <a:xfrm>
              <a:off x="4872" y="1224"/>
              <a:ext cx="575" cy="594"/>
            </a:xfrm>
            <a:prstGeom prst="rect">
              <a:avLst/>
            </a:prstGeom>
            <a:noFill/>
            <a:ln w="12700">
              <a:noFill/>
              <a:miter lim="800000"/>
              <a:headEnd/>
              <a:tailEnd/>
            </a:ln>
          </p:spPr>
          <p:txBody>
            <a:bodyPr wrap="none">
              <a:spAutoFit/>
            </a:bodyPr>
            <a:lstStyle/>
            <a:p>
              <a:pPr algn="ctr" defTabSz="762000"/>
              <a:r>
                <a:rPr lang="en-US" altLang="ja-JP" sz="1400" b="1">
                  <a:solidFill>
                    <a:schemeClr val="bg1"/>
                  </a:solidFill>
                  <a:latin typeface="Helvetica" charset="0"/>
                  <a:ea typeface="ＭＳ Ｐゴシック" pitchFamily="50" charset="-128"/>
                </a:rPr>
                <a:t>Neutrino</a:t>
              </a:r>
            </a:p>
            <a:p>
              <a:pPr algn="ctr" defTabSz="762000"/>
              <a:r>
                <a:rPr lang="en-US" altLang="ja-JP" sz="1400" b="1">
                  <a:solidFill>
                    <a:schemeClr val="bg1"/>
                  </a:solidFill>
                  <a:latin typeface="Helvetica" charset="0"/>
                  <a:ea typeface="ＭＳ Ｐゴシック" pitchFamily="50" charset="-128"/>
                </a:rPr>
                <a:t>Target</a:t>
              </a:r>
            </a:p>
            <a:p>
              <a:pPr algn="ctr" defTabSz="762000"/>
              <a:r>
                <a:rPr lang="en-US" altLang="ja-JP" sz="1400" b="1">
                  <a:solidFill>
                    <a:schemeClr val="bg1"/>
                  </a:solidFill>
                  <a:latin typeface="Helvetica" charset="0"/>
                  <a:ea typeface="ＭＳ Ｐゴシック" pitchFamily="50" charset="-128"/>
                </a:rPr>
                <a:t>Area</a:t>
              </a:r>
            </a:p>
            <a:p>
              <a:pPr algn="ctr" defTabSz="762000">
                <a:lnSpc>
                  <a:spcPct val="50000"/>
                </a:lnSpc>
                <a:spcBef>
                  <a:spcPct val="50000"/>
                </a:spcBef>
              </a:pPr>
              <a:endParaRPr lang="en-US" altLang="ja-JP" sz="1400" b="1">
                <a:solidFill>
                  <a:schemeClr val="bg1"/>
                </a:solidFill>
                <a:latin typeface="Helvetica" charset="0"/>
                <a:ea typeface="ＭＳ Ｐゴシック" pitchFamily="50" charset="-128"/>
              </a:endParaRPr>
            </a:p>
          </p:txBody>
        </p:sp>
        <p:sp>
          <p:nvSpPr>
            <p:cNvPr id="27663" name="Line 33"/>
            <p:cNvSpPr>
              <a:spLocks noChangeShapeType="1"/>
            </p:cNvSpPr>
            <p:nvPr/>
          </p:nvSpPr>
          <p:spPr bwMode="auto">
            <a:xfrm flipV="1">
              <a:off x="3815" y="1123"/>
              <a:ext cx="988" cy="792"/>
            </a:xfrm>
            <a:prstGeom prst="line">
              <a:avLst/>
            </a:prstGeom>
            <a:noFill/>
            <a:ln w="12700">
              <a:solidFill>
                <a:srgbClr val="FF0000"/>
              </a:solidFill>
              <a:round/>
              <a:headEnd type="oval" w="med" len="med"/>
              <a:tailEnd type="triangle"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85459"/>
                                        </p:tgtEl>
                                        <p:attrNameLst>
                                          <p:attrName>style.visibility</p:attrName>
                                        </p:attrNameLst>
                                      </p:cBhvr>
                                      <p:to>
                                        <p:strVal val="visible"/>
                                      </p:to>
                                    </p:set>
                                    <p:animEffect transition="in" filter="wipe(right)">
                                      <p:cBhvr>
                                        <p:cTn id="22" dur="500"/>
                                        <p:tgtEl>
                                          <p:spTgt spid="10854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F814442F-DFD1-4E33-B7A2-A26AD4A409B7}" type="slidenum">
              <a:rPr lang="ja-JP" altLang="en-US"/>
              <a:pPr/>
              <a:t>26</a:t>
            </a:fld>
            <a:endParaRPr lang="en-US" altLang="ja-JP"/>
          </a:p>
        </p:txBody>
      </p:sp>
      <p:sp>
        <p:nvSpPr>
          <p:cNvPr id="28675" name="Rectangle 2"/>
          <p:cNvSpPr>
            <a:spLocks noChangeArrowheads="1"/>
          </p:cNvSpPr>
          <p:nvPr/>
        </p:nvSpPr>
        <p:spPr bwMode="auto">
          <a:xfrm>
            <a:off x="1025525" y="3621088"/>
            <a:ext cx="184150" cy="457200"/>
          </a:xfrm>
          <a:prstGeom prst="rect">
            <a:avLst/>
          </a:prstGeom>
          <a:noFill/>
          <a:ln w="12700">
            <a:noFill/>
            <a:miter lim="800000"/>
            <a:headEnd/>
            <a:tailEnd/>
          </a:ln>
        </p:spPr>
        <p:txBody>
          <a:bodyPr wrap="none">
            <a:spAutoFit/>
          </a:bodyPr>
          <a:lstStyle/>
          <a:p>
            <a:pPr defTabSz="762000"/>
            <a:endParaRPr lang="en-US">
              <a:latin typeface="Helvetica" charset="0"/>
            </a:endParaRPr>
          </a:p>
        </p:txBody>
      </p:sp>
      <p:sp>
        <p:nvSpPr>
          <p:cNvPr id="28676" name="Text Box 3"/>
          <p:cNvSpPr txBox="1">
            <a:spLocks noChangeArrowheads="1"/>
          </p:cNvSpPr>
          <p:nvPr/>
        </p:nvSpPr>
        <p:spPr bwMode="auto">
          <a:xfrm>
            <a:off x="2195513" y="254000"/>
            <a:ext cx="6502400" cy="579438"/>
          </a:xfrm>
          <a:prstGeom prst="rect">
            <a:avLst/>
          </a:prstGeom>
          <a:noFill/>
          <a:ln w="12700">
            <a:noFill/>
            <a:miter lim="800000"/>
            <a:headEnd/>
            <a:tailEnd/>
          </a:ln>
        </p:spPr>
        <p:txBody>
          <a:bodyPr wrap="none">
            <a:spAutoFit/>
          </a:bodyPr>
          <a:lstStyle/>
          <a:p>
            <a:pPr algn="r"/>
            <a:r>
              <a:rPr lang="en-US" altLang="ja-JP" sz="3200">
                <a:solidFill>
                  <a:schemeClr val="tx2"/>
                </a:solidFill>
                <a:latin typeface="Helvetica" charset="0"/>
                <a:ea typeface="ＭＳ Ｐゴシック" pitchFamily="50" charset="-128"/>
              </a:rPr>
              <a:t>Use of “Recycled” Shielding Blocks</a:t>
            </a:r>
          </a:p>
        </p:txBody>
      </p:sp>
      <p:pic>
        <p:nvPicPr>
          <p:cNvPr id="28677" name="Picture 4" descr="ES2007JuneS"/>
          <p:cNvPicPr>
            <a:picLocks noChangeAspect="1" noChangeArrowheads="1"/>
          </p:cNvPicPr>
          <p:nvPr/>
        </p:nvPicPr>
        <p:blipFill>
          <a:blip r:embed="rId3"/>
          <a:srcRect/>
          <a:stretch>
            <a:fillRect/>
          </a:stretch>
        </p:blipFill>
        <p:spPr bwMode="auto">
          <a:xfrm>
            <a:off x="577850" y="1536700"/>
            <a:ext cx="7913688" cy="4130675"/>
          </a:xfrm>
          <a:prstGeom prst="rect">
            <a:avLst/>
          </a:prstGeom>
          <a:noFill/>
          <a:ln w="9525">
            <a:noFill/>
            <a:miter lim="800000"/>
            <a:headEnd/>
            <a:tailEnd/>
          </a:ln>
        </p:spPr>
      </p:pic>
      <p:sp>
        <p:nvSpPr>
          <p:cNvPr id="28678" name="Text Box 5"/>
          <p:cNvSpPr txBox="1">
            <a:spLocks noChangeArrowheads="1"/>
          </p:cNvSpPr>
          <p:nvPr/>
        </p:nvSpPr>
        <p:spPr bwMode="auto">
          <a:xfrm>
            <a:off x="1781175" y="5764213"/>
            <a:ext cx="5708650" cy="641350"/>
          </a:xfrm>
          <a:prstGeom prst="rect">
            <a:avLst/>
          </a:prstGeom>
          <a:noFill/>
          <a:ln w="12700">
            <a:noFill/>
            <a:miter lim="800000"/>
            <a:headEnd/>
            <a:tailEnd/>
          </a:ln>
        </p:spPr>
        <p:txBody>
          <a:bodyPr>
            <a:spAutoFit/>
          </a:bodyPr>
          <a:lstStyle/>
          <a:p>
            <a:pPr algn="ctr"/>
            <a:r>
              <a:rPr lang="en-US" altLang="ja-JP" sz="1800">
                <a:latin typeface="Helvetica" charset="0"/>
              </a:rPr>
              <a:t>Iron blocks for radiation shield (fabricated by Energy Solutions Co. (previously called the Duratek))</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FFF2E99A-87B7-42DD-8C5B-0655BDE466E8}" type="slidenum">
              <a:rPr lang="ja-JP" altLang="en-US"/>
              <a:pPr/>
              <a:t>27</a:t>
            </a:fld>
            <a:endParaRPr lang="en-US" altLang="ja-JP"/>
          </a:p>
        </p:txBody>
      </p:sp>
      <p:sp>
        <p:nvSpPr>
          <p:cNvPr id="29699" name="Rectangle 2"/>
          <p:cNvSpPr>
            <a:spLocks noGrp="1" noChangeArrowheads="1"/>
          </p:cNvSpPr>
          <p:nvPr>
            <p:ph type="title"/>
          </p:nvPr>
        </p:nvSpPr>
        <p:spPr/>
        <p:txBody>
          <a:bodyPr/>
          <a:lstStyle/>
          <a:p>
            <a:pPr eaLnBrk="1"/>
            <a:r>
              <a:rPr lang="en-US" altLang="ja-JP" sz="2800" smtClean="0"/>
              <a:t>Things af</a:t>
            </a:r>
            <a:r>
              <a:rPr lang="ja-JP" altLang="en-US" sz="2800" smtClean="0"/>
              <a:t>ｔ</a:t>
            </a:r>
            <a:r>
              <a:rPr lang="en-US" altLang="ja-JP" sz="2800" smtClean="0"/>
              <a:t>er Day-1</a:t>
            </a:r>
          </a:p>
        </p:txBody>
      </p:sp>
      <p:sp>
        <p:nvSpPr>
          <p:cNvPr id="29700" name="Rectangle 3"/>
          <p:cNvSpPr>
            <a:spLocks noGrp="1" noChangeArrowheads="1"/>
          </p:cNvSpPr>
          <p:nvPr>
            <p:ph type="body" idx="1"/>
          </p:nvPr>
        </p:nvSpPr>
        <p:spPr/>
        <p:txBody>
          <a:bodyPr/>
          <a:lstStyle/>
          <a:p>
            <a:pPr eaLnBrk="1"/>
            <a:r>
              <a:rPr lang="en-US" altLang="ja-JP" smtClean="0"/>
              <a:t>Linac Energy Recovery</a:t>
            </a:r>
          </a:p>
          <a:p>
            <a:pPr lvl="1" eaLnBrk="1"/>
            <a:r>
              <a:rPr lang="en-US" altLang="ja-JP" smtClean="0"/>
              <a:t>181MeV </a:t>
            </a:r>
            <a:r>
              <a:rPr lang="en-US" altLang="ja-JP" smtClean="0">
                <a:sym typeface="Wingdings" pitchFamily="2" charset="2"/>
              </a:rPr>
              <a:t> 400MeV</a:t>
            </a:r>
          </a:p>
          <a:p>
            <a:pPr lvl="2" eaLnBrk="1"/>
            <a:r>
              <a:rPr lang="en-US" altLang="ja-JP" sz="1800" smtClean="0">
                <a:sym typeface="Wingdings" pitchFamily="2" charset="2"/>
              </a:rPr>
              <a:t>To get design intensity of the 3-GeV and thus also the 50-GeV accelerators.  (0.6MW1MW for the 3-GeV RCS)</a:t>
            </a:r>
          </a:p>
          <a:p>
            <a:pPr eaLnBrk="1"/>
            <a:r>
              <a:rPr lang="en-US" altLang="ja-JP" smtClean="0"/>
              <a:t>Phase 2 items</a:t>
            </a:r>
          </a:p>
          <a:p>
            <a:pPr lvl="1" eaLnBrk="1"/>
            <a:r>
              <a:rPr lang="en-US" altLang="ja-JP" smtClean="0"/>
              <a:t>Neutron</a:t>
            </a:r>
          </a:p>
          <a:p>
            <a:pPr lvl="1" eaLnBrk="1"/>
            <a:r>
              <a:rPr lang="en-US" altLang="ja-JP" smtClean="0"/>
              <a:t>Muon</a:t>
            </a:r>
          </a:p>
          <a:p>
            <a:pPr lvl="1" eaLnBrk="1"/>
            <a:r>
              <a:rPr lang="en-US" altLang="ja-JP" smtClean="0"/>
              <a:t>Transmutation</a:t>
            </a:r>
          </a:p>
          <a:p>
            <a:pPr lvl="1" eaLnBrk="1"/>
            <a:r>
              <a:rPr lang="en-US" altLang="ja-JP" smtClean="0"/>
              <a:t>Hadron Hall Extension</a:t>
            </a:r>
          </a:p>
          <a:p>
            <a:pPr lvl="1" eaLnBrk="1"/>
            <a:r>
              <a:rPr lang="en-US" altLang="ja-JP" smtClean="0"/>
              <a:t>Flying Wheel Generator for 50-GeV acceleration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E7C829BD-5496-4DE9-A152-BD4B23087AAA}" type="slidenum">
              <a:rPr lang="ja-JP" altLang="en-US"/>
              <a:pPr/>
              <a:t>28</a:t>
            </a:fld>
            <a:endParaRPr lang="en-US" altLang="ja-JP"/>
          </a:p>
        </p:txBody>
      </p:sp>
      <p:sp>
        <p:nvSpPr>
          <p:cNvPr id="30723" name="Rectangle 2"/>
          <p:cNvSpPr>
            <a:spLocks noGrp="1" noChangeArrowheads="1"/>
          </p:cNvSpPr>
          <p:nvPr>
            <p:ph type="title"/>
          </p:nvPr>
        </p:nvSpPr>
        <p:spPr/>
        <p:txBody>
          <a:bodyPr/>
          <a:lstStyle/>
          <a:p>
            <a:pPr eaLnBrk="1"/>
            <a:r>
              <a:rPr lang="en-US" altLang="ja-JP" sz="2800" smtClean="0"/>
              <a:t>Phase-2 Items regarding the Hadron Hall</a:t>
            </a:r>
          </a:p>
        </p:txBody>
      </p:sp>
      <p:sp>
        <p:nvSpPr>
          <p:cNvPr id="30724" name="Rectangle 3"/>
          <p:cNvSpPr>
            <a:spLocks noGrp="1" noChangeArrowheads="1"/>
          </p:cNvSpPr>
          <p:nvPr>
            <p:ph type="body" idx="1"/>
          </p:nvPr>
        </p:nvSpPr>
        <p:spPr/>
        <p:txBody>
          <a:bodyPr/>
          <a:lstStyle/>
          <a:p>
            <a:pPr eaLnBrk="1"/>
            <a:r>
              <a:rPr lang="en-US" altLang="ja-JP" smtClean="0"/>
              <a:t>Gradual construction of the secondary beamlines at the Hadron Hall</a:t>
            </a:r>
          </a:p>
          <a:p>
            <a:pPr lvl="1" eaLnBrk="1"/>
            <a:r>
              <a:rPr lang="en-US" altLang="ja-JP" smtClean="0"/>
              <a:t>Only K1.8 (or K1.8BR) can be completed at the Day 1.</a:t>
            </a:r>
          </a:p>
          <a:p>
            <a:pPr lvl="1" eaLnBrk="1"/>
            <a:r>
              <a:rPr lang="en-US" altLang="ja-JP" smtClean="0"/>
              <a:t>K1.1, K0, High-p, …</a:t>
            </a:r>
          </a:p>
          <a:p>
            <a:pPr eaLnBrk="1"/>
            <a:r>
              <a:rPr lang="en-US" altLang="ja-JP" smtClean="0"/>
              <a:t>Phase-2 construction</a:t>
            </a:r>
          </a:p>
          <a:p>
            <a:pPr lvl="1" eaLnBrk="1"/>
            <a:r>
              <a:rPr lang="en-US" altLang="ja-JP" smtClean="0"/>
              <a:t>Extension of the Hadron Hall and related beamline construction</a:t>
            </a:r>
          </a:p>
          <a:p>
            <a:pPr lvl="1" eaLnBrk="1"/>
            <a:r>
              <a:rPr lang="en-US" altLang="ja-JP" smtClean="0"/>
              <a:t>Continuous 50-GeV operation at the 50-GeV synchrotron with the flying wheel generator.</a:t>
            </a:r>
          </a:p>
          <a:p>
            <a:pPr lvl="1" eaLnBrk="1"/>
            <a:endParaRPr lang="en-US" altLang="ja-JP" smtClean="0"/>
          </a:p>
        </p:txBody>
      </p:sp>
      <p:grpSp>
        <p:nvGrpSpPr>
          <p:cNvPr id="2" name="Group 10"/>
          <p:cNvGrpSpPr>
            <a:grpSpLocks/>
          </p:cNvGrpSpPr>
          <p:nvPr/>
        </p:nvGrpSpPr>
        <p:grpSpPr bwMode="auto">
          <a:xfrm>
            <a:off x="755650" y="1412875"/>
            <a:ext cx="8675688" cy="4730750"/>
            <a:chOff x="476" y="981"/>
            <a:chExt cx="4672" cy="2611"/>
          </a:xfrm>
        </p:grpSpPr>
        <p:pic>
          <p:nvPicPr>
            <p:cNvPr id="30726" name="Picture 5" descr="Fig_1-HDHallLayout"/>
            <p:cNvPicPr>
              <a:picLocks noChangeAspect="1" noChangeArrowheads="1"/>
            </p:cNvPicPr>
            <p:nvPr/>
          </p:nvPicPr>
          <p:blipFill>
            <a:blip r:embed="rId2"/>
            <a:srcRect/>
            <a:stretch>
              <a:fillRect/>
            </a:stretch>
          </p:blipFill>
          <p:spPr bwMode="auto">
            <a:xfrm>
              <a:off x="476" y="981"/>
              <a:ext cx="4082" cy="2594"/>
            </a:xfrm>
            <a:prstGeom prst="rect">
              <a:avLst/>
            </a:prstGeom>
            <a:noFill/>
            <a:ln w="9525">
              <a:noFill/>
              <a:miter lim="800000"/>
              <a:headEnd/>
              <a:tailEnd/>
            </a:ln>
          </p:spPr>
        </p:pic>
        <p:sp>
          <p:nvSpPr>
            <p:cNvPr id="30727" name="Line 6"/>
            <p:cNvSpPr>
              <a:spLocks noChangeShapeType="1"/>
            </p:cNvSpPr>
            <p:nvPr/>
          </p:nvSpPr>
          <p:spPr bwMode="auto">
            <a:xfrm>
              <a:off x="1927" y="3294"/>
              <a:ext cx="1951" cy="0"/>
            </a:xfrm>
            <a:prstGeom prst="line">
              <a:avLst/>
            </a:prstGeom>
            <a:noFill/>
            <a:ln w="38100">
              <a:solidFill>
                <a:schemeClr val="accent2"/>
              </a:solidFill>
              <a:round/>
              <a:headEnd type="triangle" w="med" len="med"/>
              <a:tailEnd type="triangle" w="med" len="med"/>
            </a:ln>
          </p:spPr>
          <p:txBody>
            <a:bodyPr wrap="none"/>
            <a:lstStyle/>
            <a:p>
              <a:endParaRPr lang="en-US"/>
            </a:p>
          </p:txBody>
        </p:sp>
        <p:sp>
          <p:nvSpPr>
            <p:cNvPr id="30728" name="Text Box 7"/>
            <p:cNvSpPr txBox="1">
              <a:spLocks noChangeArrowheads="1"/>
            </p:cNvSpPr>
            <p:nvPr/>
          </p:nvSpPr>
          <p:spPr bwMode="auto">
            <a:xfrm>
              <a:off x="2608" y="3339"/>
              <a:ext cx="681" cy="253"/>
            </a:xfrm>
            <a:prstGeom prst="rect">
              <a:avLst/>
            </a:prstGeom>
            <a:noFill/>
            <a:ln w="12700">
              <a:noFill/>
              <a:miter lim="800000"/>
              <a:headEnd/>
              <a:tailEnd/>
            </a:ln>
          </p:spPr>
          <p:txBody>
            <a:bodyPr>
              <a:spAutoFit/>
            </a:bodyPr>
            <a:lstStyle/>
            <a:p>
              <a:pPr>
                <a:spcBef>
                  <a:spcPct val="50000"/>
                </a:spcBef>
              </a:pPr>
              <a:r>
                <a:rPr lang="en-US" altLang="ja-JP">
                  <a:solidFill>
                    <a:schemeClr val="accent2"/>
                  </a:solidFill>
                  <a:latin typeface="Arial" charset="0"/>
                </a:rPr>
                <a:t>56m</a:t>
              </a:r>
            </a:p>
          </p:txBody>
        </p:sp>
        <p:sp>
          <p:nvSpPr>
            <p:cNvPr id="30729" name="AutoShape 8"/>
            <p:cNvSpPr>
              <a:spLocks noChangeArrowheads="1"/>
            </p:cNvSpPr>
            <p:nvPr/>
          </p:nvSpPr>
          <p:spPr bwMode="auto">
            <a:xfrm>
              <a:off x="4105" y="1389"/>
              <a:ext cx="635" cy="272"/>
            </a:xfrm>
            <a:prstGeom prst="rightArrow">
              <a:avLst>
                <a:gd name="adj1" fmla="val 50000"/>
                <a:gd name="adj2" fmla="val 58364"/>
              </a:avLst>
            </a:prstGeom>
            <a:solidFill>
              <a:schemeClr val="accent2"/>
            </a:solidFill>
            <a:ln w="12700">
              <a:solidFill>
                <a:schemeClr val="accent2"/>
              </a:solidFill>
              <a:miter lim="800000"/>
              <a:headEnd/>
              <a:tailEnd/>
            </a:ln>
          </p:spPr>
          <p:txBody>
            <a:bodyPr wrap="none" anchor="ctr"/>
            <a:lstStyle/>
            <a:p>
              <a:endParaRPr lang="en-US"/>
            </a:p>
          </p:txBody>
        </p:sp>
        <p:sp>
          <p:nvSpPr>
            <p:cNvPr id="30730" name="Text Box 9"/>
            <p:cNvSpPr txBox="1">
              <a:spLocks noChangeArrowheads="1"/>
            </p:cNvSpPr>
            <p:nvPr/>
          </p:nvSpPr>
          <p:spPr bwMode="auto">
            <a:xfrm>
              <a:off x="4105" y="2750"/>
              <a:ext cx="1043" cy="252"/>
            </a:xfrm>
            <a:prstGeom prst="rect">
              <a:avLst/>
            </a:prstGeom>
            <a:noFill/>
            <a:ln w="12700">
              <a:noFill/>
              <a:miter lim="800000"/>
              <a:headEnd/>
              <a:tailEnd/>
            </a:ln>
          </p:spPr>
          <p:txBody>
            <a:bodyPr>
              <a:spAutoFit/>
            </a:bodyPr>
            <a:lstStyle/>
            <a:p>
              <a:pPr>
                <a:spcBef>
                  <a:spcPct val="50000"/>
                </a:spcBef>
              </a:pPr>
              <a:r>
                <a:rPr lang="en-US" altLang="ja-JP">
                  <a:solidFill>
                    <a:schemeClr val="accent2"/>
                  </a:solidFill>
                  <a:latin typeface="Arial" charset="0"/>
                  <a:sym typeface="Wingdings" pitchFamily="2" charset="2"/>
                </a:rPr>
                <a:t> 100m</a:t>
              </a:r>
              <a:endParaRPr lang="en-US" altLang="ja-JP">
                <a:solidFill>
                  <a:schemeClr val="accent2"/>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4A00608C-D2A9-464A-8BDE-97F2920A9E53}" type="slidenum">
              <a:rPr lang="ja-JP" altLang="en-US"/>
              <a:pPr/>
              <a:t>29</a:t>
            </a:fld>
            <a:endParaRPr lang="en-US" altLang="ja-JP"/>
          </a:p>
        </p:txBody>
      </p:sp>
      <p:pic>
        <p:nvPicPr>
          <p:cNvPr id="97286" name="Picture 6"/>
          <p:cNvPicPr>
            <a:picLocks noChangeAspect="1" noChangeArrowheads="1"/>
          </p:cNvPicPr>
          <p:nvPr/>
        </p:nvPicPr>
        <p:blipFill>
          <a:blip r:embed="rId3"/>
          <a:srcRect/>
          <a:stretch>
            <a:fillRect/>
          </a:stretch>
        </p:blipFill>
        <p:spPr bwMode="auto">
          <a:xfrm>
            <a:off x="828675" y="1484313"/>
            <a:ext cx="7488238" cy="4748212"/>
          </a:xfrm>
          <a:prstGeom prst="rect">
            <a:avLst/>
          </a:prstGeom>
          <a:noFill/>
          <a:ln w="9525">
            <a:noFill/>
            <a:miter lim="800000"/>
            <a:headEnd/>
            <a:tailEnd/>
          </a:ln>
        </p:spPr>
      </p:pic>
      <p:sp>
        <p:nvSpPr>
          <p:cNvPr id="31748" name="Rectangle 2"/>
          <p:cNvSpPr>
            <a:spLocks noGrp="1" noChangeArrowheads="1"/>
          </p:cNvSpPr>
          <p:nvPr>
            <p:ph type="title"/>
          </p:nvPr>
        </p:nvSpPr>
        <p:spPr/>
        <p:txBody>
          <a:bodyPr/>
          <a:lstStyle/>
          <a:p>
            <a:pPr eaLnBrk="1"/>
            <a:r>
              <a:rPr lang="en-US" altLang="ja-JP" smtClean="0"/>
              <a:t>Scenes of Construction</a:t>
            </a:r>
          </a:p>
        </p:txBody>
      </p:sp>
      <p:pic>
        <p:nvPicPr>
          <p:cNvPr id="97298" name="Picture 18" descr="08"/>
          <p:cNvPicPr>
            <a:picLocks noChangeAspect="1" noChangeArrowheads="1"/>
          </p:cNvPicPr>
          <p:nvPr/>
        </p:nvPicPr>
        <p:blipFill>
          <a:blip r:embed="rId4"/>
          <a:srcRect/>
          <a:stretch>
            <a:fillRect/>
          </a:stretch>
        </p:blipFill>
        <p:spPr bwMode="auto">
          <a:xfrm>
            <a:off x="1116013" y="1433513"/>
            <a:ext cx="6911975" cy="5424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97286"/>
                                        </p:tgtEl>
                                      </p:cBhvr>
                                    </p:animEffect>
                                    <p:set>
                                      <p:cBhvr>
                                        <p:cTn id="7" dur="1" fill="hold">
                                          <p:stCondLst>
                                            <p:cond delay="499"/>
                                          </p:stCondLst>
                                        </p:cTn>
                                        <p:tgtEl>
                                          <p:spTgt spid="97286"/>
                                        </p:tgtEl>
                                        <p:attrNameLst>
                                          <p:attrName>style.visibility</p:attrName>
                                        </p:attrNameLst>
                                      </p:cBhvr>
                                      <p:to>
                                        <p:strVal val="hidden"/>
                                      </p:to>
                                    </p:se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97298"/>
                                        </p:tgtEl>
                                        <p:attrNameLst>
                                          <p:attrName>style.visibility</p:attrName>
                                        </p:attrNameLst>
                                      </p:cBhvr>
                                      <p:to>
                                        <p:strVal val="visible"/>
                                      </p:to>
                                    </p:set>
                                    <p:anim calcmode="lin" valueType="num">
                                      <p:cBhvr>
                                        <p:cTn id="11" dur="1000" fill="hold"/>
                                        <p:tgtEl>
                                          <p:spTgt spid="97298"/>
                                        </p:tgtEl>
                                        <p:attrNameLst>
                                          <p:attrName>ppt_w</p:attrName>
                                        </p:attrNameLst>
                                      </p:cBhvr>
                                      <p:tavLst>
                                        <p:tav tm="0">
                                          <p:val>
                                            <p:strVal val="#ppt_w*0.70"/>
                                          </p:val>
                                        </p:tav>
                                        <p:tav tm="100000">
                                          <p:val>
                                            <p:strVal val="#ppt_w"/>
                                          </p:val>
                                        </p:tav>
                                      </p:tavLst>
                                    </p:anim>
                                    <p:anim calcmode="lin" valueType="num">
                                      <p:cBhvr>
                                        <p:cTn id="12" dur="1000" fill="hold"/>
                                        <p:tgtEl>
                                          <p:spTgt spid="97298"/>
                                        </p:tgtEl>
                                        <p:attrNameLst>
                                          <p:attrName>ppt_h</p:attrName>
                                        </p:attrNameLst>
                                      </p:cBhvr>
                                      <p:tavLst>
                                        <p:tav tm="0">
                                          <p:val>
                                            <p:strVal val="#ppt_h"/>
                                          </p:val>
                                        </p:tav>
                                        <p:tav tm="100000">
                                          <p:val>
                                            <p:strVal val="#ppt_h"/>
                                          </p:val>
                                        </p:tav>
                                      </p:tavLst>
                                    </p:anim>
                                    <p:animEffect transition="in" filter="fade">
                                      <p:cBhvr>
                                        <p:cTn id="13" dur="1000"/>
                                        <p:tgtEl>
                                          <p:spTgt spid="9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5"/>
          <p:cNvSpPr>
            <a:spLocks noGrp="1" noChangeArrowheads="1"/>
          </p:cNvSpPr>
          <p:nvPr>
            <p:ph type="sldNum" sz="quarter" idx="12"/>
          </p:nvPr>
        </p:nvSpPr>
        <p:spPr>
          <a:noFill/>
        </p:spPr>
        <p:txBody>
          <a:bodyPr/>
          <a:lstStyle/>
          <a:p>
            <a:fld id="{998D7404-6520-4C78-A124-1082B695E3B1}" type="slidenum">
              <a:rPr lang="ja-JP" altLang="en-US"/>
              <a:pPr/>
              <a:t>3</a:t>
            </a:fld>
            <a:endParaRPr lang="en-US" altLang="ja-JP"/>
          </a:p>
        </p:txBody>
      </p:sp>
      <p:sp>
        <p:nvSpPr>
          <p:cNvPr id="6147" name="Rectangle 2"/>
          <p:cNvSpPr>
            <a:spLocks noChangeArrowheads="1"/>
          </p:cNvSpPr>
          <p:nvPr/>
        </p:nvSpPr>
        <p:spPr bwMode="auto">
          <a:xfrm>
            <a:off x="762000" y="1371600"/>
            <a:ext cx="7772400" cy="4419600"/>
          </a:xfrm>
          <a:prstGeom prst="rect">
            <a:avLst/>
          </a:prstGeom>
          <a:noFill/>
          <a:ln w="12700">
            <a:noFill/>
            <a:miter lim="800000"/>
            <a:headEnd/>
            <a:tailEnd/>
          </a:ln>
        </p:spPr>
        <p:txBody>
          <a:bodyPr lIns="90487" tIns="44450" rIns="90487" bIns="44450"/>
          <a:lstStyle/>
          <a:p>
            <a:pPr marL="342900" indent="-342900" hangingPunct="0">
              <a:spcBef>
                <a:spcPct val="20000"/>
              </a:spcBef>
              <a:buClr>
                <a:schemeClr val="tx2"/>
              </a:buClr>
              <a:buSzPct val="75000"/>
              <a:buFont typeface="Wingdings" pitchFamily="2" charset="2"/>
              <a:buChar char="n"/>
            </a:pPr>
            <a:r>
              <a:rPr lang="en-US" altLang="ja-JP">
                <a:solidFill>
                  <a:schemeClr val="tx2"/>
                </a:solidFill>
                <a:latin typeface="Helvetica" charset="0"/>
              </a:rPr>
              <a:t>Overview</a:t>
            </a:r>
            <a:endParaRPr lang="en-US" altLang="ja-JP">
              <a:latin typeface="Helvetica" charset="0"/>
            </a:endParaRPr>
          </a:p>
          <a:p>
            <a:pPr marL="742950" lvl="1" indent="-285750" hangingPunct="0">
              <a:spcBef>
                <a:spcPct val="20000"/>
              </a:spcBef>
              <a:buClr>
                <a:schemeClr val="accent2"/>
              </a:buClr>
              <a:buSzPct val="100000"/>
              <a:buFontTx/>
              <a:buChar char="–"/>
            </a:pPr>
            <a:r>
              <a:rPr lang="en-US" altLang="ja-JP" sz="2000">
                <a:solidFill>
                  <a:srgbClr val="00AE00"/>
                </a:solidFill>
                <a:latin typeface="Helvetica" charset="0"/>
              </a:rPr>
              <a:t>Accelerator Complex</a:t>
            </a:r>
          </a:p>
          <a:p>
            <a:pPr marL="742950" lvl="1" indent="-285750" hangingPunct="0">
              <a:spcBef>
                <a:spcPct val="20000"/>
              </a:spcBef>
              <a:buClr>
                <a:schemeClr val="accent2"/>
              </a:buClr>
              <a:buSzPct val="100000"/>
              <a:buFontTx/>
              <a:buChar char="–"/>
            </a:pPr>
            <a:r>
              <a:rPr lang="en-US" altLang="ja-JP" sz="2000">
                <a:solidFill>
                  <a:srgbClr val="00AE00"/>
                </a:solidFill>
                <a:latin typeface="Helvetica" charset="0"/>
              </a:rPr>
              <a:t>Construction Status</a:t>
            </a:r>
          </a:p>
          <a:p>
            <a:pPr marL="342900" indent="-342900" hangingPunct="0">
              <a:spcBef>
                <a:spcPct val="20000"/>
              </a:spcBef>
              <a:buClr>
                <a:schemeClr val="tx2"/>
              </a:buClr>
              <a:buSzPct val="75000"/>
              <a:buFont typeface="Wingdings" pitchFamily="2" charset="2"/>
              <a:buChar char="n"/>
            </a:pPr>
            <a:r>
              <a:rPr lang="en-US" altLang="ja-JP">
                <a:solidFill>
                  <a:schemeClr val="folHlink"/>
                </a:solidFill>
                <a:latin typeface="Helvetica" charset="0"/>
              </a:rPr>
              <a:t>Nuclear and Particle Physics Facility at J-PARC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37DCA58A-F25D-4118-B731-8F1E7826AF3E}" type="slidenum">
              <a:rPr lang="ja-JP" altLang="en-US"/>
              <a:pPr/>
              <a:t>30</a:t>
            </a:fld>
            <a:endParaRPr lang="en-US" altLang="ja-JP"/>
          </a:p>
        </p:txBody>
      </p:sp>
      <p:sp>
        <p:nvSpPr>
          <p:cNvPr id="32771" name="Rectangle 2"/>
          <p:cNvSpPr>
            <a:spLocks noGrp="1" noChangeArrowheads="1"/>
          </p:cNvSpPr>
          <p:nvPr>
            <p:ph type="title"/>
          </p:nvPr>
        </p:nvSpPr>
        <p:spPr/>
        <p:txBody>
          <a:bodyPr/>
          <a:lstStyle/>
          <a:p>
            <a:pPr eaLnBrk="1"/>
            <a:r>
              <a:rPr lang="en-US" altLang="ja-JP" sz="2800" smtClean="0"/>
              <a:t>Beamline Parameters</a:t>
            </a:r>
          </a:p>
        </p:txBody>
      </p:sp>
      <p:graphicFrame>
        <p:nvGraphicFramePr>
          <p:cNvPr id="354307" name="Group 3"/>
          <p:cNvGraphicFramePr>
            <a:graphicFrameLocks noGrp="1"/>
          </p:cNvGraphicFramePr>
          <p:nvPr/>
        </p:nvGraphicFramePr>
        <p:xfrm>
          <a:off x="1042988" y="1341438"/>
          <a:ext cx="7272337" cy="4449762"/>
        </p:xfrm>
        <a:graphic>
          <a:graphicData uri="http://schemas.openxmlformats.org/drawingml/2006/table">
            <a:tbl>
              <a:tblPr/>
              <a:tblGrid>
                <a:gridCol w="1214437"/>
                <a:gridCol w="854075"/>
                <a:gridCol w="393700"/>
                <a:gridCol w="460375"/>
                <a:gridCol w="814388"/>
                <a:gridCol w="427037"/>
                <a:gridCol w="395288"/>
                <a:gridCol w="825500"/>
                <a:gridCol w="396875"/>
                <a:gridCol w="390525"/>
                <a:gridCol w="182562"/>
                <a:gridCol w="409575"/>
                <a:gridCol w="508000"/>
              </a:tblGrid>
              <a:tr h="312738">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K1.8BR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K1.1 (S-Type)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325">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Max. Mom.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 GeV/</a:t>
                      </a:r>
                      <a:r>
                        <a:rPr kumimoji="1" lang="en-US" altLang="ja-JP" sz="1400" b="0" i="1" u="none" strike="noStrike" cap="none" normalizeH="0" baseline="0" smtClean="0">
                          <a:ln>
                            <a:noFill/>
                          </a:ln>
                          <a:solidFill>
                            <a:schemeClr val="tx1"/>
                          </a:solidFill>
                          <a:effectLst/>
                          <a:latin typeface="Helvetica" charset="0"/>
                          <a:ea typeface="Osaka"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1.2 GeV/</a:t>
                      </a:r>
                      <a:r>
                        <a:rPr kumimoji="1" lang="en-US" altLang="ja-JP" sz="1400" b="0" i="1" u="none" strike="noStrike" cap="none" normalizeH="0" baseline="0" smtClean="0">
                          <a:ln>
                            <a:noFill/>
                          </a:ln>
                          <a:solidFill>
                            <a:schemeClr val="tx1"/>
                          </a:solidFill>
                          <a:effectLst/>
                          <a:latin typeface="Helvetica" charset="0"/>
                          <a:ea typeface="Osaka" charset="-128"/>
                        </a:rPr>
                        <a:t>c</a:t>
                      </a:r>
                      <a:r>
                        <a:rPr kumimoji="1" lang="en-US" altLang="ja-JP" sz="1400" b="0" i="0" u="none" strike="noStrike" cap="none" normalizeH="0" baseline="0" smtClean="0">
                          <a:ln>
                            <a:noFill/>
                          </a:ln>
                          <a:solidFill>
                            <a:schemeClr val="tx1"/>
                          </a:solidFill>
                          <a:effectLst/>
                          <a:latin typeface="Helvetica" charset="0"/>
                          <a:ea typeface="Osaka"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1.1 GeV/</a:t>
                      </a:r>
                      <a:r>
                        <a:rPr kumimoji="1" lang="en-US" altLang="ja-JP" sz="1400" b="0" i="1" u="none" strike="noStrike" cap="none" normalizeH="0" baseline="0" smtClean="0">
                          <a:ln>
                            <a:noFill/>
                          </a:ln>
                          <a:solidFill>
                            <a:schemeClr val="tx1"/>
                          </a:solidFill>
                          <a:effectLst/>
                          <a:latin typeface="Helvetica" charset="0"/>
                          <a:ea typeface="Osaka" charset="-128"/>
                        </a:rPr>
                        <a:t>c</a:t>
                      </a:r>
                      <a:r>
                        <a:rPr kumimoji="1" lang="en-US" altLang="ja-JP" sz="1400" b="0" i="0" u="none" strike="noStrike" cap="none" normalizeH="0" baseline="0" smtClean="0">
                          <a:ln>
                            <a:noFill/>
                          </a:ln>
                          <a:solidFill>
                            <a:schemeClr val="tx1"/>
                          </a:solidFill>
                          <a:effectLst/>
                          <a:latin typeface="Helvetica" charset="0"/>
                          <a:ea typeface="Osaka"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738">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Length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45.694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26.973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27.05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738">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Acceptance</a:t>
                      </a:r>
                      <a:endParaRPr kumimoji="1" lang="en-US" altLang="ja-JP" sz="1400" b="0" i="0" u="none" strike="noStrike" cap="none" normalizeH="0" baseline="0" smtClean="0">
                        <a:ln>
                          <a:noFill/>
                        </a:ln>
                        <a:solidFill>
                          <a:srgbClr val="FF0000"/>
                        </a:solidFill>
                        <a:effectLst/>
                        <a:latin typeface="Helvetica" charset="0"/>
                        <a:ea typeface="Osaka"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2.03 msr.% </a:t>
                      </a:r>
                      <a:r>
                        <a:rPr kumimoji="1" lang="en-US" altLang="ja-JP" sz="1400" b="0" i="0" u="none" strike="noStrike" cap="none" normalizeH="0" baseline="30000" smtClean="0">
                          <a:ln>
                            <a:noFill/>
                          </a:ln>
                          <a:solidFill>
                            <a:srgbClr val="FF0000"/>
                          </a:solidFill>
                          <a:effectLst/>
                          <a:latin typeface="Helvetica" charset="0"/>
                          <a:ea typeface="Osaka" charset="-128"/>
                        </a:rPr>
                        <a:t>&amp;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4.5 msr.% </a:t>
                      </a:r>
                      <a:r>
                        <a:rPr kumimoji="1" lang="en-US" altLang="ja-JP" sz="1400" b="0" i="0" u="none" strike="noStrike" cap="none" normalizeH="0" baseline="30000" smtClean="0">
                          <a:ln>
                            <a:noFill/>
                          </a:ln>
                          <a:solidFill>
                            <a:srgbClr val="FF0000"/>
                          </a:solidFill>
                          <a:effectLst/>
                          <a:latin typeface="Helvetica" charset="0"/>
                          <a:ea typeface="Osaka" charset="-128"/>
                        </a:rPr>
                        <a:t>&amp;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4.1msr.% </a:t>
                      </a:r>
                      <a:r>
                        <a:rPr kumimoji="1" lang="en-US" altLang="ja-JP" sz="1400" b="0" i="0" u="none" strike="noStrike" cap="none" normalizeH="0" baseline="30000" smtClean="0">
                          <a:ln>
                            <a:noFill/>
                          </a:ln>
                          <a:solidFill>
                            <a:srgbClr val="FF0000"/>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1313">
                <a:tc rowSpan="2">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Intensity</a:t>
                      </a:r>
                    </a:p>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(ppp)</a:t>
                      </a:r>
                      <a:r>
                        <a:rPr kumimoji="1" lang="en-US" altLang="ja-JP" sz="1400" b="0" i="0" u="none" strike="noStrike" cap="none" normalizeH="0" baseline="0" smtClean="0">
                          <a:ln>
                            <a:noFill/>
                          </a:ln>
                          <a:solidFill>
                            <a:srgbClr val="FF0000"/>
                          </a:solidFill>
                          <a:effectLst/>
                          <a:latin typeface="Helvetica" charset="0"/>
                          <a:ea typeface="Osaka" charset="-128"/>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a:t>
                      </a:r>
                      <a:r>
                        <a:rPr kumimoji="1" lang="en-US" altLang="ja-JP" sz="1400" b="0" i="0" u="none" strike="noStrike" cap="none" normalizeH="0" baseline="30000" smtClean="0">
                          <a:ln>
                            <a:noFill/>
                          </a:ln>
                          <a:solidFill>
                            <a:schemeClr val="tx1"/>
                          </a:solidFill>
                          <a:effectLst/>
                          <a:latin typeface="Helvetica" charset="0"/>
                          <a:ea typeface="Osaka" charset="-128"/>
                        </a:rPr>
                        <a:t>- </a:t>
                      </a:r>
                      <a:r>
                        <a:rPr kumimoji="1" lang="en-US" altLang="ja-JP" sz="1400" b="0" i="0" u="none" strike="noStrike" cap="none" normalizeH="0" baseline="0" smtClean="0">
                          <a:ln>
                            <a:noFill/>
                          </a:ln>
                          <a:solidFill>
                            <a:schemeClr val="tx1"/>
                          </a:solidFill>
                          <a:effectLst/>
                          <a:latin typeface="Helvetica" charset="0"/>
                          <a:ea typeface="Osaka" charset="-128"/>
                        </a:rPr>
                        <a:t>(</a:t>
                      </a:r>
                      <a:r>
                        <a:rPr kumimoji="1" lang="en-US" altLang="ja-JP" sz="1000" b="0" i="0" u="none" strike="noStrike" cap="none" normalizeH="0" baseline="0" smtClean="0">
                          <a:ln>
                            <a:noFill/>
                          </a:ln>
                          <a:solidFill>
                            <a:schemeClr val="tx1"/>
                          </a:solidFill>
                          <a:effectLst/>
                          <a:latin typeface="Helvetica" charset="0"/>
                          <a:ea typeface="Osaka" charset="-128"/>
                        </a:rPr>
                        <a:t>×</a:t>
                      </a:r>
                      <a:r>
                        <a:rPr kumimoji="1" lang="en-US" altLang="ja-JP" sz="1400" b="0" i="0" u="none" strike="noStrike" cap="none" normalizeH="0" baseline="0" smtClean="0">
                          <a:ln>
                            <a:noFill/>
                          </a:ln>
                          <a:solidFill>
                            <a:schemeClr val="tx1"/>
                          </a:solidFill>
                          <a:effectLst/>
                          <a:latin typeface="Helvetica" charset="0"/>
                          <a:ea typeface="Osaka" charset="-128"/>
                        </a:rPr>
                        <a:t>10</a:t>
                      </a:r>
                      <a:r>
                        <a:rPr kumimoji="1" lang="en-US" altLang="ja-JP" sz="1400" b="0" i="0" u="none" strike="noStrike" cap="none" normalizeH="0" baseline="30000" smtClean="0">
                          <a:ln>
                            <a:noFill/>
                          </a:ln>
                          <a:solidFill>
                            <a:schemeClr val="tx1"/>
                          </a:solidFill>
                          <a:effectLst/>
                          <a:latin typeface="Helvetica" charset="0"/>
                          <a:ea typeface="Osaka" charset="-128"/>
                        </a:rPr>
                        <a:t>6</a:t>
                      </a:r>
                      <a:r>
                        <a:rPr kumimoji="1" lang="en-US" altLang="ja-JP" sz="1400" b="0" i="0" u="none" strike="noStrike" cap="none" normalizeH="0" baseline="0" smtClean="0">
                          <a:ln>
                            <a:noFill/>
                          </a:ln>
                          <a:solidFill>
                            <a:schemeClr val="tx1"/>
                          </a:solidFill>
                          <a:effectLst/>
                          <a:latin typeface="Helvetica" charset="0"/>
                          <a:ea typeface="Osaka" charset="-128"/>
                        </a:rPr>
                        <a:t>)</a:t>
                      </a:r>
                      <a:endParaRPr kumimoji="1" lang="en-US" altLang="ja-JP" sz="1400" b="0" i="0" u="none" strike="noStrike" cap="none" normalizeH="0" baseline="30000" smtClean="0">
                        <a:ln>
                          <a:noFill/>
                        </a:ln>
                        <a:solidFill>
                          <a:schemeClr val="tx1"/>
                        </a:solidFill>
                        <a:effectLst/>
                        <a:latin typeface="Helvetica" charset="0"/>
                        <a:ea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a:t>
                      </a:r>
                      <a:r>
                        <a:rPr kumimoji="1" lang="en-US" altLang="ja-JP" sz="1400" b="0" i="0" u="none" strike="noStrike" cap="none" normalizeH="0" baseline="30000" smtClean="0">
                          <a:ln>
                            <a:noFill/>
                          </a:ln>
                          <a:solidFill>
                            <a:schemeClr val="tx1"/>
                          </a:solidFill>
                          <a:effectLst/>
                          <a:latin typeface="Helvetica" charset="0"/>
                          <a:ea typeface="Osaka" charset="-128"/>
                        </a:rPr>
                        <a:t>- </a:t>
                      </a:r>
                      <a:r>
                        <a:rPr kumimoji="1" lang="en-US" altLang="ja-JP" sz="1400" b="0" i="0" u="none" strike="noStrike" cap="none" normalizeH="0" baseline="0" smtClean="0">
                          <a:ln>
                            <a:noFill/>
                          </a:ln>
                          <a:solidFill>
                            <a:schemeClr val="tx1"/>
                          </a:solidFill>
                          <a:effectLst/>
                          <a:latin typeface="Helvetica" charset="0"/>
                          <a:ea typeface="Osaka" charset="-128"/>
                        </a:rPr>
                        <a:t>(</a:t>
                      </a:r>
                      <a:r>
                        <a:rPr kumimoji="1" lang="en-US" altLang="ja-JP" sz="1000" b="0" i="0" u="none" strike="noStrike" cap="none" normalizeH="0" baseline="0" smtClean="0">
                          <a:ln>
                            <a:noFill/>
                          </a:ln>
                          <a:solidFill>
                            <a:schemeClr val="tx1"/>
                          </a:solidFill>
                          <a:effectLst/>
                          <a:latin typeface="Helvetica" charset="0"/>
                          <a:ea typeface="Osaka" charset="-128"/>
                        </a:rPr>
                        <a:t>×</a:t>
                      </a:r>
                      <a:r>
                        <a:rPr kumimoji="1" lang="en-US" altLang="ja-JP" sz="1400" b="0" i="0" u="none" strike="noStrike" cap="none" normalizeH="0" baseline="0" smtClean="0">
                          <a:ln>
                            <a:noFill/>
                          </a:ln>
                          <a:solidFill>
                            <a:schemeClr val="tx1"/>
                          </a:solidFill>
                          <a:effectLst/>
                          <a:latin typeface="Helvetica" charset="0"/>
                          <a:ea typeface="Osaka" charset="-128"/>
                        </a:rPr>
                        <a:t>10</a:t>
                      </a:r>
                      <a:r>
                        <a:rPr kumimoji="1" lang="en-US" altLang="ja-JP" sz="1400" b="0" i="0" u="none" strike="noStrike" cap="none" normalizeH="0" baseline="30000" smtClean="0">
                          <a:ln>
                            <a:noFill/>
                          </a:ln>
                          <a:solidFill>
                            <a:schemeClr val="tx1"/>
                          </a:solidFill>
                          <a:effectLst/>
                          <a:latin typeface="Helvetica" charset="0"/>
                          <a:ea typeface="Osaka" charset="-128"/>
                        </a:rPr>
                        <a:t>6</a:t>
                      </a:r>
                      <a:r>
                        <a:rPr kumimoji="1" lang="en-US" altLang="ja-JP" sz="1400" b="0" i="0" u="none" strike="noStrike" cap="none" normalizeH="0" baseline="0" smtClean="0">
                          <a:ln>
                            <a:noFill/>
                          </a:ln>
                          <a:solidFill>
                            <a:schemeClr val="tx1"/>
                          </a:solidFill>
                          <a:effectLst/>
                          <a:latin typeface="Helvetica" charset="0"/>
                          <a:ea typeface="Osaka" charset="-128"/>
                        </a:rPr>
                        <a:t>)</a:t>
                      </a:r>
                      <a:endParaRPr kumimoji="1" lang="en-US" altLang="ja-JP" sz="8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a:t>
                      </a:r>
                      <a:r>
                        <a:rPr kumimoji="1" lang="en-US" altLang="ja-JP" sz="1400" b="0" i="0" u="none" strike="noStrike" cap="none" normalizeH="0" baseline="30000" smtClean="0">
                          <a:ln>
                            <a:noFill/>
                          </a:ln>
                          <a:solidFill>
                            <a:schemeClr val="tx1"/>
                          </a:solidFill>
                          <a:effectLst/>
                          <a:latin typeface="Helvetica" charset="0"/>
                          <a:ea typeface="Osaka" charset="-128"/>
                        </a:rPr>
                        <a:t>- </a:t>
                      </a:r>
                      <a:r>
                        <a:rPr kumimoji="1" lang="en-US" altLang="ja-JP" sz="1400" b="0" i="0" u="none" strike="noStrike" cap="none" normalizeH="0" baseline="0" smtClean="0">
                          <a:ln>
                            <a:noFill/>
                          </a:ln>
                          <a:solidFill>
                            <a:schemeClr val="tx1"/>
                          </a:solidFill>
                          <a:effectLst/>
                          <a:latin typeface="Helvetica" charset="0"/>
                          <a:ea typeface="Osaka" charset="-128"/>
                        </a:rPr>
                        <a:t>(</a:t>
                      </a:r>
                      <a:r>
                        <a:rPr kumimoji="1" lang="en-US" altLang="ja-JP" sz="1000" b="0" i="0" u="none" strike="noStrike" cap="none" normalizeH="0" baseline="0" smtClean="0">
                          <a:ln>
                            <a:noFill/>
                          </a:ln>
                          <a:solidFill>
                            <a:schemeClr val="tx1"/>
                          </a:solidFill>
                          <a:effectLst/>
                          <a:latin typeface="Helvetica" charset="0"/>
                          <a:ea typeface="Osaka" charset="-128"/>
                        </a:rPr>
                        <a:t>×</a:t>
                      </a:r>
                      <a:r>
                        <a:rPr kumimoji="1" lang="en-US" altLang="ja-JP" sz="1400" b="0" i="0" u="none" strike="noStrike" cap="none" normalizeH="0" baseline="0" smtClean="0">
                          <a:ln>
                            <a:noFill/>
                          </a:ln>
                          <a:solidFill>
                            <a:schemeClr val="tx1"/>
                          </a:solidFill>
                          <a:effectLst/>
                          <a:latin typeface="Helvetica" charset="0"/>
                          <a:ea typeface="Osaka" charset="-128"/>
                        </a:rPr>
                        <a:t>10</a:t>
                      </a:r>
                      <a:r>
                        <a:rPr kumimoji="1" lang="en-US" altLang="ja-JP" sz="1400" b="0" i="0" u="none" strike="noStrike" cap="none" normalizeH="0" baseline="30000" smtClean="0">
                          <a:ln>
                            <a:noFill/>
                          </a:ln>
                          <a:solidFill>
                            <a:schemeClr val="tx1"/>
                          </a:solidFill>
                          <a:effectLst/>
                          <a:latin typeface="Helvetica" charset="0"/>
                          <a:ea typeface="Osaka" charset="-128"/>
                        </a:rPr>
                        <a:t>6</a:t>
                      </a:r>
                      <a:r>
                        <a:rPr kumimoji="1" lang="en-US" altLang="ja-JP"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a:t>
                      </a:r>
                      <a:r>
                        <a:rPr kumimoji="1" lang="en-US" altLang="ja-JP" sz="1400" b="0" i="0" u="none" strike="noStrike" cap="none" normalizeH="0" baseline="30000" smtClean="0">
                          <a:ln>
                            <a:noFill/>
                          </a:ln>
                          <a:solidFill>
                            <a:schemeClr val="tx1"/>
                          </a:solidFill>
                          <a:effectLst/>
                          <a:latin typeface="Helvetica" charset="0"/>
                          <a:ea typeface="Osaka" charset="-128"/>
                        </a:rPr>
                        <a:t>+ </a:t>
                      </a:r>
                      <a:r>
                        <a:rPr kumimoji="1" lang="en-US" altLang="ja-JP" sz="1400" b="0" i="0" u="none" strike="noStrike" cap="none" normalizeH="0" baseline="0" smtClean="0">
                          <a:ln>
                            <a:noFill/>
                          </a:ln>
                          <a:solidFill>
                            <a:schemeClr val="tx1"/>
                          </a:solidFill>
                          <a:effectLst/>
                          <a:latin typeface="Helvetica" charset="0"/>
                          <a:ea typeface="Osaka" charset="-128"/>
                        </a:rPr>
                        <a:t>(</a:t>
                      </a:r>
                      <a:r>
                        <a:rPr kumimoji="1" lang="en-US" altLang="ja-JP" sz="1000" b="0" i="0" u="none" strike="noStrike" cap="none" normalizeH="0" baseline="0" smtClean="0">
                          <a:ln>
                            <a:noFill/>
                          </a:ln>
                          <a:solidFill>
                            <a:schemeClr val="tx1"/>
                          </a:solidFill>
                          <a:effectLst/>
                          <a:latin typeface="Helvetica" charset="0"/>
                          <a:ea typeface="Osaka" charset="-128"/>
                        </a:rPr>
                        <a:t>×</a:t>
                      </a:r>
                      <a:r>
                        <a:rPr kumimoji="1" lang="en-US" altLang="ja-JP" sz="1400" b="0" i="0" u="none" strike="noStrike" cap="none" normalizeH="0" baseline="0" smtClean="0">
                          <a:ln>
                            <a:noFill/>
                          </a:ln>
                          <a:solidFill>
                            <a:schemeClr val="tx1"/>
                          </a:solidFill>
                          <a:effectLst/>
                          <a:latin typeface="Helvetica" charset="0"/>
                          <a:ea typeface="Osaka" charset="-128"/>
                        </a:rPr>
                        <a:t>10</a:t>
                      </a:r>
                      <a:r>
                        <a:rPr kumimoji="1" lang="en-US" altLang="ja-JP" sz="1400" b="0" i="0" u="none" strike="noStrike" cap="none" normalizeH="0" baseline="30000" smtClean="0">
                          <a:ln>
                            <a:noFill/>
                          </a:ln>
                          <a:solidFill>
                            <a:schemeClr val="tx1"/>
                          </a:solidFill>
                          <a:effectLst/>
                          <a:latin typeface="Helvetica" charset="0"/>
                          <a:ea typeface="Osaka" charset="-128"/>
                        </a:rPr>
                        <a:t>6</a:t>
                      </a:r>
                      <a:r>
                        <a:rPr kumimoji="1" lang="en-US" altLang="ja-JP"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81000">
                <a:tc vMerge="1">
                  <a:txBody>
                    <a:bodyPr/>
                    <a:lstStyle/>
                    <a:p>
                      <a:endParaRPr lang="en-US"/>
                    </a:p>
                  </a:txBody>
                  <a:tcPr/>
                </a:tc>
                <a:tc>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50</a:t>
                      </a:r>
                      <a:r>
                        <a:rPr kumimoji="1" lang="en-US" altLang="ja-JP" sz="800" b="0" i="0" u="none" strike="noStrike" cap="none" normalizeH="0" baseline="0" smtClean="0">
                          <a:ln>
                            <a:noFill/>
                          </a:ln>
                          <a:solidFill>
                            <a:schemeClr val="tx1"/>
                          </a:solidFill>
                          <a:effectLst/>
                          <a:latin typeface="Helvetica" charset="0"/>
                          <a:ea typeface="Osaka" charset="-128"/>
                        </a:rPr>
                        <a:t>GeV</a:t>
                      </a:r>
                      <a:r>
                        <a:rPr kumimoji="1" lang="en-US" altLang="ja-JP" sz="1000" b="0" i="0" u="none" strike="noStrike" cap="none" normalizeH="0" baseline="0" smtClean="0">
                          <a:ln>
                            <a:noFill/>
                          </a:ln>
                          <a:solidFill>
                            <a:schemeClr val="tx1"/>
                          </a:solidFill>
                          <a:effectLst/>
                          <a:latin typeface="Helvetica" charset="0"/>
                          <a:ea typeface="Osaka" charset="-128"/>
                        </a:rPr>
                        <a:t>15</a:t>
                      </a:r>
                      <a:r>
                        <a:rPr kumimoji="1" lang="en-US" altLang="ja-JP" sz="800" b="0" i="0" u="none" strike="noStrike" cap="none" normalizeH="0" baseline="0" smtClean="0">
                          <a:ln>
                            <a:noFill/>
                          </a:ln>
                          <a:solidFill>
                            <a:schemeClr val="tx1"/>
                          </a:solidFill>
                          <a:effectLst/>
                          <a:latin typeface="Symbol" pitchFamily="18" charset="2"/>
                          <a:ea typeface="Osaka" charset="-128"/>
                        </a:rPr>
                        <a:t>m</a:t>
                      </a:r>
                      <a:r>
                        <a:rPr kumimoji="1" lang="en-US" altLang="ja-JP" sz="800" b="0" i="0" u="none" strike="noStrike" cap="none" normalizeH="0" baseline="0" smtClean="0">
                          <a:ln>
                            <a:noFill/>
                          </a:ln>
                          <a:solidFill>
                            <a:schemeClr val="tx1"/>
                          </a:solidFill>
                          <a:effectLst/>
                          <a:latin typeface="Helvetica" charset="0"/>
                          <a:ea typeface="Osaka"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30</a:t>
                      </a:r>
                      <a:r>
                        <a:rPr kumimoji="1" lang="en-US" altLang="ja-JP" sz="800" b="0" i="0" u="none" strike="noStrike" cap="none" normalizeH="0" baseline="0" smtClean="0">
                          <a:ln>
                            <a:noFill/>
                          </a:ln>
                          <a:solidFill>
                            <a:schemeClr val="tx1"/>
                          </a:solidFill>
                          <a:effectLst/>
                          <a:latin typeface="Helvetica" charset="0"/>
                          <a:ea typeface="Osaka" charset="-128"/>
                        </a:rPr>
                        <a:t>GeV</a:t>
                      </a:r>
                      <a:r>
                        <a:rPr kumimoji="1" lang="en-US" altLang="ja-JP" sz="1000" b="0" i="0" u="none" strike="noStrike" cap="none" normalizeH="0" baseline="0" smtClean="0">
                          <a:ln>
                            <a:noFill/>
                          </a:ln>
                          <a:solidFill>
                            <a:schemeClr val="tx1"/>
                          </a:solidFill>
                          <a:effectLst/>
                          <a:latin typeface="Helvetica" charset="0"/>
                          <a:ea typeface="Osaka" charset="-128"/>
                        </a:rPr>
                        <a:t>9</a:t>
                      </a:r>
                      <a:r>
                        <a:rPr kumimoji="1" lang="en-US" altLang="ja-JP" sz="800" b="0" i="0" u="none" strike="noStrike" cap="none" normalizeH="0" baseline="0" smtClean="0">
                          <a:ln>
                            <a:noFill/>
                          </a:ln>
                          <a:solidFill>
                            <a:schemeClr val="tx1"/>
                          </a:solidFill>
                          <a:effectLst/>
                          <a:latin typeface="Symbol" pitchFamily="18" charset="2"/>
                          <a:ea typeface="Osaka" charset="-128"/>
                        </a:rPr>
                        <a:t>m</a:t>
                      </a:r>
                      <a:r>
                        <a:rPr kumimoji="1" lang="en-US" altLang="ja-JP" sz="800" b="0" i="0" u="none" strike="noStrike" cap="none" normalizeH="0" baseline="0" smtClean="0">
                          <a:ln>
                            <a:noFill/>
                          </a:ln>
                          <a:solidFill>
                            <a:schemeClr val="tx1"/>
                          </a:solidFill>
                          <a:effectLst/>
                          <a:latin typeface="Helvetica" charset="0"/>
                          <a:ea typeface="Osaka"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50</a:t>
                      </a:r>
                      <a:r>
                        <a:rPr kumimoji="1" lang="en-US" altLang="ja-JP" sz="800" b="0" i="0" u="none" strike="noStrike" cap="none" normalizeH="0" baseline="0" smtClean="0">
                          <a:ln>
                            <a:noFill/>
                          </a:ln>
                          <a:solidFill>
                            <a:schemeClr val="tx1"/>
                          </a:solidFill>
                          <a:effectLst/>
                          <a:latin typeface="Helvetica" charset="0"/>
                          <a:ea typeface="Osaka" charset="-128"/>
                        </a:rPr>
                        <a:t>GeV</a:t>
                      </a:r>
                      <a:r>
                        <a:rPr kumimoji="1" lang="en-US" altLang="ja-JP" sz="1000" b="0" i="0" u="none" strike="noStrike" cap="none" normalizeH="0" baseline="0" smtClean="0">
                          <a:ln>
                            <a:noFill/>
                          </a:ln>
                          <a:solidFill>
                            <a:schemeClr val="tx1"/>
                          </a:solidFill>
                          <a:effectLst/>
                          <a:latin typeface="Helvetica" charset="0"/>
                          <a:ea typeface="Osaka" charset="-128"/>
                        </a:rPr>
                        <a:t>15</a:t>
                      </a:r>
                      <a:r>
                        <a:rPr kumimoji="1" lang="en-US" altLang="ja-JP" sz="800" b="0" i="0" u="none" strike="noStrike" cap="none" normalizeH="0" baseline="0" smtClean="0">
                          <a:ln>
                            <a:noFill/>
                          </a:ln>
                          <a:solidFill>
                            <a:schemeClr val="tx1"/>
                          </a:solidFill>
                          <a:effectLst/>
                          <a:latin typeface="Symbol" pitchFamily="18" charset="2"/>
                          <a:ea typeface="Osaka" charset="-128"/>
                        </a:rPr>
                        <a:t>m</a:t>
                      </a:r>
                      <a:r>
                        <a:rPr kumimoji="1" lang="en-US" altLang="ja-JP" sz="800" b="0" i="0" u="none" strike="noStrike" cap="none" normalizeH="0" baseline="0" smtClean="0">
                          <a:ln>
                            <a:noFill/>
                          </a:ln>
                          <a:solidFill>
                            <a:schemeClr val="tx1"/>
                          </a:solidFill>
                          <a:effectLst/>
                          <a:latin typeface="Helvetica" charset="0"/>
                          <a:ea typeface="Osaka"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30</a:t>
                      </a:r>
                      <a:r>
                        <a:rPr kumimoji="1" lang="en-US" altLang="ja-JP" sz="800" b="0" i="0" u="none" strike="noStrike" cap="none" normalizeH="0" baseline="0" smtClean="0">
                          <a:ln>
                            <a:noFill/>
                          </a:ln>
                          <a:solidFill>
                            <a:schemeClr val="tx1"/>
                          </a:solidFill>
                          <a:effectLst/>
                          <a:latin typeface="Helvetica" charset="0"/>
                          <a:ea typeface="Osaka" charset="-128"/>
                        </a:rPr>
                        <a:t>GeV</a:t>
                      </a:r>
                      <a:r>
                        <a:rPr kumimoji="1" lang="en-US" altLang="ja-JP" sz="1000" b="0" i="0" u="none" strike="noStrike" cap="none" normalizeH="0" baseline="0" smtClean="0">
                          <a:ln>
                            <a:noFill/>
                          </a:ln>
                          <a:solidFill>
                            <a:schemeClr val="tx1"/>
                          </a:solidFill>
                          <a:effectLst/>
                          <a:latin typeface="Helvetica" charset="0"/>
                          <a:ea typeface="Osaka" charset="-128"/>
                        </a:rPr>
                        <a:t>9</a:t>
                      </a:r>
                      <a:r>
                        <a:rPr kumimoji="1" lang="en-US" altLang="ja-JP" sz="800" b="0" i="0" u="none" strike="noStrike" cap="none" normalizeH="0" baseline="0" smtClean="0">
                          <a:ln>
                            <a:noFill/>
                          </a:ln>
                          <a:solidFill>
                            <a:schemeClr val="tx1"/>
                          </a:solidFill>
                          <a:effectLst/>
                          <a:latin typeface="Symbol" pitchFamily="18" charset="2"/>
                          <a:ea typeface="Osaka" charset="-128"/>
                        </a:rPr>
                        <a:t>m</a:t>
                      </a:r>
                      <a:r>
                        <a:rPr kumimoji="1" lang="en-US" altLang="ja-JP" sz="800" b="0" i="0" u="none" strike="noStrike" cap="none" normalizeH="0" baseline="0" smtClean="0">
                          <a:ln>
                            <a:noFill/>
                          </a:ln>
                          <a:solidFill>
                            <a:schemeClr val="tx1"/>
                          </a:solidFill>
                          <a:effectLst/>
                          <a:latin typeface="Helvetica" charset="0"/>
                          <a:ea typeface="Osaka"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50</a:t>
                      </a:r>
                      <a:r>
                        <a:rPr kumimoji="1" lang="en-US" altLang="ja-JP" sz="800" b="0" i="0" u="none" strike="noStrike" cap="none" normalizeH="0" baseline="0" smtClean="0">
                          <a:ln>
                            <a:noFill/>
                          </a:ln>
                          <a:solidFill>
                            <a:schemeClr val="tx1"/>
                          </a:solidFill>
                          <a:effectLst/>
                          <a:latin typeface="Helvetica" charset="0"/>
                          <a:ea typeface="Osaka" charset="-128"/>
                        </a:rPr>
                        <a:t>GeV</a:t>
                      </a:r>
                      <a:r>
                        <a:rPr kumimoji="1" lang="en-US" altLang="ja-JP" sz="1000" b="0" i="0" u="none" strike="noStrike" cap="none" normalizeH="0" baseline="0" smtClean="0">
                          <a:ln>
                            <a:noFill/>
                          </a:ln>
                          <a:solidFill>
                            <a:schemeClr val="tx1"/>
                          </a:solidFill>
                          <a:effectLst/>
                          <a:latin typeface="Helvetica" charset="0"/>
                          <a:ea typeface="Osaka" charset="-128"/>
                        </a:rPr>
                        <a:t>15</a:t>
                      </a:r>
                      <a:r>
                        <a:rPr kumimoji="1" lang="en-US" altLang="ja-JP" sz="800" b="0" i="0" u="none" strike="noStrike" cap="none" normalizeH="0" baseline="0" smtClean="0">
                          <a:ln>
                            <a:noFill/>
                          </a:ln>
                          <a:solidFill>
                            <a:schemeClr val="tx1"/>
                          </a:solidFill>
                          <a:effectLst/>
                          <a:latin typeface="Symbol" pitchFamily="18" charset="2"/>
                          <a:ea typeface="Osaka" charset="-128"/>
                        </a:rPr>
                        <a:t>m</a:t>
                      </a:r>
                      <a:r>
                        <a:rPr kumimoji="1" lang="en-US" altLang="ja-JP" sz="800" b="0" i="0" u="none" strike="noStrike" cap="none" normalizeH="0" baseline="0" smtClean="0">
                          <a:ln>
                            <a:noFill/>
                          </a:ln>
                          <a:solidFill>
                            <a:schemeClr val="tx1"/>
                          </a:solidFill>
                          <a:effectLst/>
                          <a:latin typeface="Helvetica" charset="0"/>
                          <a:ea typeface="Osaka"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30</a:t>
                      </a:r>
                      <a:r>
                        <a:rPr kumimoji="1" lang="en-US" altLang="ja-JP" sz="800" b="0" i="0" u="none" strike="noStrike" cap="none" normalizeH="0" baseline="0" smtClean="0">
                          <a:ln>
                            <a:noFill/>
                          </a:ln>
                          <a:solidFill>
                            <a:schemeClr val="tx1"/>
                          </a:solidFill>
                          <a:effectLst/>
                          <a:latin typeface="Helvetica" charset="0"/>
                          <a:ea typeface="Osaka" charset="-128"/>
                        </a:rPr>
                        <a:t>GeV</a:t>
                      </a:r>
                      <a:r>
                        <a:rPr kumimoji="1" lang="en-US" altLang="ja-JP" sz="1000" b="0" i="0" u="none" strike="noStrike" cap="none" normalizeH="0" baseline="0" smtClean="0">
                          <a:ln>
                            <a:noFill/>
                          </a:ln>
                          <a:solidFill>
                            <a:schemeClr val="tx1"/>
                          </a:solidFill>
                          <a:effectLst/>
                          <a:latin typeface="Helvetica" charset="0"/>
                          <a:ea typeface="Osaka" charset="-128"/>
                        </a:rPr>
                        <a:t>9</a:t>
                      </a:r>
                      <a:r>
                        <a:rPr kumimoji="1" lang="en-US" altLang="ja-JP" sz="800" b="0" i="0" u="none" strike="noStrike" cap="none" normalizeH="0" baseline="0" smtClean="0">
                          <a:ln>
                            <a:noFill/>
                          </a:ln>
                          <a:solidFill>
                            <a:schemeClr val="tx1"/>
                          </a:solidFill>
                          <a:effectLst/>
                          <a:latin typeface="Symbol" pitchFamily="18" charset="2"/>
                          <a:ea typeface="Osaka" charset="-128"/>
                        </a:rPr>
                        <a:t>m</a:t>
                      </a:r>
                      <a:r>
                        <a:rPr kumimoji="1" lang="en-US" altLang="ja-JP" sz="800" b="0" i="0" u="none" strike="noStrike" cap="none" normalizeH="0" baseline="0" smtClean="0">
                          <a:ln>
                            <a:noFill/>
                          </a:ln>
                          <a:solidFill>
                            <a:schemeClr val="tx1"/>
                          </a:solidFill>
                          <a:effectLst/>
                          <a:latin typeface="Helvetica" charset="0"/>
                          <a:ea typeface="Osaka"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50</a:t>
                      </a:r>
                      <a:r>
                        <a:rPr kumimoji="1" lang="en-US" altLang="ja-JP" sz="800" b="0" i="0" u="none" strike="noStrike" cap="none" normalizeH="0" baseline="0" smtClean="0">
                          <a:ln>
                            <a:noFill/>
                          </a:ln>
                          <a:solidFill>
                            <a:schemeClr val="tx1"/>
                          </a:solidFill>
                          <a:effectLst/>
                          <a:latin typeface="Helvetica" charset="0"/>
                          <a:ea typeface="Osaka" charset="-128"/>
                        </a:rPr>
                        <a:t>-</a:t>
                      </a:r>
                      <a:r>
                        <a:rPr kumimoji="1" lang="en-US" altLang="ja-JP" sz="1000" b="0" i="0" u="none" strike="noStrike" cap="none" normalizeH="0" baseline="0" smtClean="0">
                          <a:ln>
                            <a:noFill/>
                          </a:ln>
                          <a:solidFill>
                            <a:schemeClr val="tx1"/>
                          </a:solidFill>
                          <a:effectLst/>
                          <a:latin typeface="Helvetica" charset="0"/>
                          <a:ea typeface="Osaka" charset="-128"/>
                        </a:rPr>
                        <a:t>15</a:t>
                      </a:r>
                      <a:endParaRPr kumimoji="1" lang="en-US" altLang="ja-JP" sz="8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30</a:t>
                      </a:r>
                      <a:r>
                        <a:rPr kumimoji="1" lang="en-US" altLang="ja-JP" sz="800" b="0" i="0" u="none" strike="noStrike" cap="none" normalizeH="0" baseline="0" smtClean="0">
                          <a:ln>
                            <a:noFill/>
                          </a:ln>
                          <a:solidFill>
                            <a:schemeClr val="tx1"/>
                          </a:solidFill>
                          <a:effectLst/>
                          <a:latin typeface="Helvetica" charset="0"/>
                          <a:ea typeface="Osaka" charset="-128"/>
                        </a:rPr>
                        <a:t>-</a:t>
                      </a:r>
                      <a:r>
                        <a:rPr kumimoji="1" lang="en-US" altLang="ja-JP" sz="1000" b="0" i="0" u="none" strike="noStrike" cap="none" normalizeH="0" baseline="0" smtClean="0">
                          <a:ln>
                            <a:noFill/>
                          </a:ln>
                          <a:solidFill>
                            <a:schemeClr val="tx1"/>
                          </a:solidFill>
                          <a:effectLst/>
                          <a:latin typeface="Helvetica" charset="0"/>
                          <a:ea typeface="Osaka" charset="-128"/>
                        </a:rPr>
                        <a:t>9</a:t>
                      </a:r>
                      <a:endParaRPr kumimoji="1" lang="en-US" altLang="ja-JP" sz="8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1.8 GeV/</a:t>
                      </a:r>
                      <a:r>
                        <a:rPr kumimoji="1" lang="en-US" altLang="ja-JP" sz="1400" b="0" i="1" u="none" strike="noStrike" cap="none" normalizeH="0" baseline="0" smtClean="0">
                          <a:ln>
                            <a:noFill/>
                          </a:ln>
                          <a:solidFill>
                            <a:schemeClr val="tx1"/>
                          </a:solidFill>
                          <a:effectLst/>
                          <a:latin typeface="Helvetica" charset="0"/>
                          <a:ea typeface="Osaka" charset="-128"/>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9.6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1.1 GeV/</a:t>
                      </a:r>
                      <a:r>
                        <a:rPr kumimoji="1" lang="en-US" altLang="ja-JP" sz="1400" b="0" i="1" u="none" strike="noStrike" cap="none" normalizeH="0" baseline="0" smtClean="0">
                          <a:ln>
                            <a:noFill/>
                          </a:ln>
                          <a:solidFill>
                            <a:schemeClr val="tx1"/>
                          </a:solidFill>
                          <a:effectLst/>
                          <a:latin typeface="Helvetica" charset="0"/>
                          <a:ea typeface="Osaka" charset="-128"/>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0.8 GeV/</a:t>
                      </a:r>
                      <a:r>
                        <a:rPr kumimoji="1" lang="en-US" altLang="ja-JP" sz="1400" b="0" i="1" u="none" strike="noStrike" cap="none" normalizeH="0" baseline="0" smtClean="0">
                          <a:ln>
                            <a:noFill/>
                          </a:ln>
                          <a:solidFill>
                            <a:schemeClr val="tx1"/>
                          </a:solidFill>
                          <a:effectLst/>
                          <a:latin typeface="Helvetica" charset="0"/>
                          <a:ea typeface="Osaka" charset="-128"/>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 </a:t>
                      </a:r>
                      <a:r>
                        <a:rPr kumimoji="1" lang="en-US" altLang="ja-JP" sz="1400" b="0" i="0" u="none" strike="noStrike" cap="none" normalizeH="0" baseline="0" smtClean="0">
                          <a:ln>
                            <a:noFill/>
                          </a:ln>
                          <a:solidFill>
                            <a:schemeClr val="tx1"/>
                          </a:solidFill>
                          <a:effectLst/>
                          <a:latin typeface="Helvetica" charset="0"/>
                          <a:ea typeface="Osaka"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0.6 GeV/</a:t>
                      </a:r>
                      <a:r>
                        <a:rPr kumimoji="1" lang="en-US" altLang="ja-JP" sz="1400" b="0" i="1" u="none" strike="noStrike" cap="none" normalizeH="0" baseline="0" smtClean="0">
                          <a:ln>
                            <a:noFill/>
                          </a:ln>
                          <a:solidFill>
                            <a:schemeClr val="tx1"/>
                          </a:solidFill>
                          <a:effectLst/>
                          <a:latin typeface="Helvetica" charset="0"/>
                          <a:ea typeface="Osaka" charset="-128"/>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DC-Separator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750kV/10cm</a:t>
                      </a:r>
                    </a:p>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6m×2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500kV/10cm </a:t>
                      </a:r>
                    </a:p>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750kV/10cm   </a:t>
                      </a:r>
                    </a:p>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2m×2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96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a:t>
                      </a:r>
                      <a:r>
                        <a:rPr kumimoji="1" lang="en-US" altLang="ja-JP" sz="1400" b="0" i="0" u="none" strike="noStrike" cap="none" normalizeH="0" baseline="30000" smtClean="0">
                          <a:ln>
                            <a:noFill/>
                          </a:ln>
                          <a:solidFill>
                            <a:schemeClr val="tx1"/>
                          </a:solidFill>
                          <a:effectLst/>
                          <a:latin typeface="Symbol" pitchFamily="18" charset="2"/>
                          <a:ea typeface="Osaka" charset="-128"/>
                        </a:rPr>
                        <a:t>-</a:t>
                      </a:r>
                      <a:r>
                        <a:rPr kumimoji="1" lang="en-US" altLang="ja-JP" sz="1400" b="0" i="0" u="none" strike="noStrike" cap="none" normalizeH="0" baseline="0" smtClean="0">
                          <a:ln>
                            <a:noFill/>
                          </a:ln>
                          <a:solidFill>
                            <a:schemeClr val="tx1"/>
                          </a:solidFill>
                          <a:effectLst/>
                          <a:latin typeface="Helvetica" charset="0"/>
                          <a:ea typeface="Osaka" charset="-128"/>
                        </a:rPr>
                        <a:t>/</a:t>
                      </a:r>
                      <a:r>
                        <a:rPr kumimoji="1" lang="en-US" altLang="ja-JP" sz="1400" b="0" i="0" u="none" strike="noStrike" cap="none" normalizeH="0" baseline="0" smtClean="0">
                          <a:ln>
                            <a:noFill/>
                          </a:ln>
                          <a:solidFill>
                            <a:schemeClr val="tx1"/>
                          </a:solidFill>
                          <a:effectLst/>
                          <a:latin typeface="Symbol" pitchFamily="18" charset="2"/>
                          <a:ea typeface="Osaka" charset="-128"/>
                        </a:rPr>
                        <a:t>p</a:t>
                      </a:r>
                      <a:r>
                        <a:rPr kumimoji="1" lang="en-US" altLang="ja-JP" sz="1400" b="0" i="0" u="none" strike="noStrike" cap="none" normalizeH="0" baseline="30000" smtClean="0">
                          <a:ln>
                            <a:noFill/>
                          </a:ln>
                          <a:solidFill>
                            <a:schemeClr val="tx1"/>
                          </a:solidFill>
                          <a:effectLst/>
                          <a:latin typeface="Symbol" pitchFamily="18" charset="2"/>
                          <a:ea typeface="Osaka" charset="-128"/>
                        </a:rPr>
                        <a:t>- </a:t>
                      </a:r>
                      <a:r>
                        <a:rPr kumimoji="1" lang="en-US" altLang="ja-JP" sz="1400" b="0" i="0" u="none" strike="noStrike" cap="none" normalizeH="0" baseline="30000" smtClean="0">
                          <a:ln>
                            <a:noFill/>
                          </a:ln>
                          <a:solidFill>
                            <a:srgbClr val="FF0000"/>
                          </a:solidFill>
                          <a:effectLst/>
                          <a:latin typeface="Helvetica" charset="0"/>
                          <a:ea typeface="Osaka" charset="-128"/>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2.3 (</a:t>
                      </a:r>
                      <a:r>
                        <a:rPr kumimoji="1" lang="en-US" altLang="ja-JP" sz="1200" b="0" i="0" u="none" strike="noStrike" cap="none" normalizeH="0" baseline="0" smtClean="0">
                          <a:ln>
                            <a:noFill/>
                          </a:ln>
                          <a:solidFill>
                            <a:schemeClr val="tx1"/>
                          </a:solidFill>
                          <a:effectLst/>
                          <a:latin typeface="Helvetica" charset="0"/>
                          <a:ea typeface="Osaka" charset="-128"/>
                        </a:rPr>
                        <a:t>1.8</a:t>
                      </a:r>
                      <a:r>
                        <a:rPr kumimoji="1" lang="en-US" altLang="ja-JP" sz="1000" b="0" i="0" u="none" strike="noStrike" cap="none" normalizeH="0" baseline="0" smtClean="0">
                          <a:ln>
                            <a:noFill/>
                          </a:ln>
                          <a:solidFill>
                            <a:schemeClr val="tx1"/>
                          </a:solidFill>
                          <a:effectLst/>
                          <a:latin typeface="Helvetica" charset="0"/>
                          <a:ea typeface="Osaka" charset="-128"/>
                        </a:rPr>
                        <a:t>GeV/c</a:t>
                      </a:r>
                      <a:r>
                        <a:rPr kumimoji="1" lang="en-US" altLang="ja-JP" sz="1200" b="0" i="0" u="none" strike="noStrike" cap="none" normalizeH="0" baseline="0" smtClean="0">
                          <a:ln>
                            <a:noFill/>
                          </a:ln>
                          <a:solidFill>
                            <a:schemeClr val="tx1"/>
                          </a:solidFill>
                          <a:effectLst/>
                          <a:latin typeface="Helvetica" charset="0"/>
                          <a:ea typeface="Osaka" charset="-128"/>
                        </a:rPr>
                        <a:t>)</a:t>
                      </a:r>
                      <a:r>
                        <a:rPr kumimoji="1" lang="en-US" altLang="ja-JP" sz="1400" b="0" i="0" u="none" strike="noStrike" cap="none" normalizeH="0" baseline="30000" smtClean="0">
                          <a:ln>
                            <a:noFill/>
                          </a:ln>
                          <a:solidFill>
                            <a:schemeClr val="tx1"/>
                          </a:solidFill>
                          <a:effectLst/>
                          <a:latin typeface="Symbol" pitchFamily="18" charset="2"/>
                          <a:ea typeface="Osaka"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10 (1.1</a:t>
                      </a:r>
                      <a:r>
                        <a:rPr kumimoji="1" lang="en-US" altLang="ja-JP" sz="1000" b="0" i="0" u="none" strike="noStrike" cap="none" normalizeH="0" baseline="0" smtClean="0">
                          <a:ln>
                            <a:noFill/>
                          </a:ln>
                          <a:solidFill>
                            <a:schemeClr val="tx1"/>
                          </a:solidFill>
                          <a:effectLst/>
                          <a:latin typeface="Helvetica" charset="0"/>
                          <a:ea typeface="Osaka" charset="-128"/>
                        </a:rPr>
                        <a:t>GeV/c</a:t>
                      </a:r>
                      <a:r>
                        <a:rPr kumimoji="1" lang="en-US" altLang="ja-JP"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4.3</a:t>
                      </a:r>
                      <a:r>
                        <a:rPr kumimoji="1" lang="en-US" altLang="ja-JP" sz="1200" b="0" i="0" u="none" strike="noStrike" cap="none" normalizeH="0" baseline="0" smtClean="0">
                          <a:ln>
                            <a:noFill/>
                          </a:ln>
                          <a:solidFill>
                            <a:schemeClr val="tx1"/>
                          </a:solidFill>
                          <a:effectLst/>
                          <a:latin typeface="Helvetica" charset="0"/>
                          <a:ea typeface="Osaka" charset="-128"/>
                        </a:rPr>
                        <a:t>(1.1</a:t>
                      </a:r>
                      <a:r>
                        <a:rPr kumimoji="1" lang="en-US" altLang="ja-JP" sz="1000" b="0" i="0" u="none" strike="noStrike" cap="none" normalizeH="0" baseline="0" smtClean="0">
                          <a:ln>
                            <a:noFill/>
                          </a:ln>
                          <a:solidFill>
                            <a:schemeClr val="tx1"/>
                          </a:solidFill>
                          <a:effectLst/>
                          <a:latin typeface="Helvetica" charset="0"/>
                          <a:ea typeface="Osaka" charset="-128"/>
                        </a:rPr>
                        <a:t>GeV/c</a:t>
                      </a:r>
                      <a:r>
                        <a:rPr kumimoji="1" lang="en-US" altLang="ja-JP" sz="1200" b="0" i="0" u="none" strike="noStrike" cap="none" normalizeH="0" baseline="0" smtClean="0">
                          <a:ln>
                            <a:noFill/>
                          </a:ln>
                          <a:solidFill>
                            <a:schemeClr val="tx1"/>
                          </a:solidFill>
                          <a:effectLst/>
                          <a:latin typeface="Helvetica" charset="0"/>
                          <a:ea typeface="Osaka" charset="-128"/>
                        </a:rPr>
                        <a:t>)</a:t>
                      </a:r>
                      <a:r>
                        <a:rPr kumimoji="1" lang="en-US" altLang="ja-JP" sz="1400" b="0" i="0" u="none" strike="noStrike" cap="none" normalizeH="0" baseline="30000" smtClean="0">
                          <a:ln>
                            <a:noFill/>
                          </a:ln>
                          <a:solidFill>
                            <a:schemeClr val="tx1"/>
                          </a:solidFill>
                          <a:effectLst/>
                          <a:latin typeface="Symbol" pitchFamily="18" charset="2"/>
                          <a:ea typeface="Osaka"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794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X/Y</a:t>
                      </a:r>
                      <a:r>
                        <a:rPr kumimoji="1" lang="en-US" altLang="ja-JP" sz="1200" b="0" i="0" u="none" strike="noStrike" cap="none" normalizeH="0" baseline="0" smtClean="0">
                          <a:ln>
                            <a:noFill/>
                          </a:ln>
                          <a:solidFill>
                            <a:schemeClr val="tx1"/>
                          </a:solidFill>
                          <a:effectLst/>
                          <a:latin typeface="Helvetica" charset="0"/>
                          <a:ea typeface="Osaka" charset="-128"/>
                        </a:rPr>
                        <a:t>size</a:t>
                      </a:r>
                      <a:r>
                        <a:rPr kumimoji="1" lang="en-US" altLang="ja-JP" sz="1400" b="0" i="0" u="none" strike="noStrike" cap="none" normalizeH="0" baseline="0" smtClean="0">
                          <a:ln>
                            <a:noFill/>
                          </a:ln>
                          <a:solidFill>
                            <a:schemeClr val="tx1"/>
                          </a:solidFill>
                          <a:effectLst/>
                          <a:latin typeface="Helvetica" charset="0"/>
                          <a:ea typeface="Osaka" charset="-128"/>
                        </a:rPr>
                        <a:t> </a:t>
                      </a:r>
                      <a:r>
                        <a:rPr kumimoji="1" lang="en-US" altLang="ja-JP" sz="800" b="0" i="0" u="none" strike="noStrike" cap="none" normalizeH="0" baseline="0" smtClean="0">
                          <a:ln>
                            <a:noFill/>
                          </a:ln>
                          <a:solidFill>
                            <a:schemeClr val="tx1"/>
                          </a:solidFill>
                          <a:effectLst/>
                          <a:latin typeface="Helvetica" charset="0"/>
                          <a:ea typeface="Osaka" charset="-128"/>
                        </a:rPr>
                        <a:t>@</a:t>
                      </a:r>
                      <a:r>
                        <a:rPr kumimoji="1" lang="en-US" altLang="ja-JP" sz="1400" b="0" i="0" u="none" strike="noStrike" cap="none" normalizeH="0" baseline="0" smtClean="0">
                          <a:ln>
                            <a:noFill/>
                          </a:ln>
                          <a:solidFill>
                            <a:schemeClr val="tx1"/>
                          </a:solidFill>
                          <a:effectLst/>
                          <a:latin typeface="Helvetica" charset="0"/>
                          <a:ea typeface="Osaka" charset="-128"/>
                        </a:rPr>
                        <a:t> FF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16/8 </a:t>
                      </a:r>
                      <a:r>
                        <a:rPr kumimoji="1" lang="en-US" altLang="ja-JP" sz="1000" b="0" i="0" u="none" strike="noStrike" cap="none" normalizeH="0" baseline="0" smtClean="0">
                          <a:ln>
                            <a:noFill/>
                          </a:ln>
                          <a:solidFill>
                            <a:schemeClr val="tx1"/>
                          </a:solidFill>
                          <a:effectLst/>
                          <a:latin typeface="Helvetica" charset="0"/>
                          <a:ea typeface="Osaka" charset="-128"/>
                        </a:rPr>
                        <a:t>mm(FWHM)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38/7.4 </a:t>
                      </a:r>
                      <a:r>
                        <a:rPr kumimoji="1" lang="en-US" altLang="ja-JP" sz="1000" b="0" i="0" u="none" strike="noStrike" cap="none" normalizeH="0" baseline="0" smtClean="0">
                          <a:ln>
                            <a:noFill/>
                          </a:ln>
                          <a:solidFill>
                            <a:schemeClr val="tx1"/>
                          </a:solidFill>
                          <a:effectLst/>
                          <a:latin typeface="Helvetica" charset="0"/>
                          <a:ea typeface="Osaka" charset="-128"/>
                        </a:rPr>
                        <a:t>mm(FWHM)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10/6 </a:t>
                      </a:r>
                      <a:r>
                        <a:rPr kumimoji="1" lang="en-US" altLang="ja-JP" sz="1000" b="0" i="0" u="none" strike="noStrike" cap="none" normalizeH="0" baseline="0" smtClean="0">
                          <a:ln>
                            <a:noFill/>
                          </a:ln>
                          <a:solidFill>
                            <a:schemeClr val="tx1"/>
                          </a:solidFill>
                          <a:effectLst/>
                          <a:latin typeface="Helvetica" charset="0"/>
                          <a:ea typeface="Osaka" charset="-128"/>
                        </a:rPr>
                        <a:t>mm(FWHM)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r"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4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32883" name="Text Box 114"/>
          <p:cNvSpPr txBox="1">
            <a:spLocks noChangeArrowheads="1"/>
          </p:cNvSpPr>
          <p:nvPr/>
        </p:nvSpPr>
        <p:spPr bwMode="auto">
          <a:xfrm>
            <a:off x="2268538" y="5780088"/>
            <a:ext cx="5189537" cy="942975"/>
          </a:xfrm>
          <a:prstGeom prst="rect">
            <a:avLst/>
          </a:prstGeom>
          <a:noFill/>
          <a:ln w="9525">
            <a:noFill/>
            <a:miter lim="800000"/>
            <a:headEnd/>
            <a:tailEnd/>
          </a:ln>
        </p:spPr>
        <p:txBody>
          <a:bodyPr wrap="none">
            <a:spAutoFit/>
          </a:bodyPr>
          <a:lstStyle/>
          <a:p>
            <a:r>
              <a:rPr lang="en-US" altLang="ja-JP" sz="1400">
                <a:solidFill>
                  <a:srgbClr val="FF0000"/>
                </a:solidFill>
                <a:latin typeface="Times New Roman" pitchFamily="18" charset="0"/>
                <a:ea typeface="ＭＳ Ｐゴシック" pitchFamily="50" charset="-128"/>
              </a:rPr>
              <a:t>&amp; </a:t>
            </a:r>
            <a:r>
              <a:rPr lang="en-US" altLang="ja-JP" sz="1400">
                <a:latin typeface="Times New Roman" pitchFamily="18" charset="0"/>
                <a:ea typeface="ＭＳ Ｐゴシック" pitchFamily="50" charset="-128"/>
              </a:rPr>
              <a:t>MS1 opening: ±2mm, MS2 opening: </a:t>
            </a:r>
            <a:r>
              <a:rPr lang="en-US" altLang="ja-JP" sz="1400" u="sng">
                <a:solidFill>
                  <a:schemeClr val="accent1"/>
                </a:solidFill>
                <a:latin typeface="Times New Roman" pitchFamily="18" charset="0"/>
                <a:ea typeface="ＭＳ Ｐゴシック" pitchFamily="50" charset="-128"/>
              </a:rPr>
              <a:t>-3.25mm,+2.75mm</a:t>
            </a:r>
          </a:p>
          <a:p>
            <a:r>
              <a:rPr lang="en-US" altLang="ja-JP" sz="1400">
                <a:solidFill>
                  <a:srgbClr val="FF0000"/>
                </a:solidFill>
                <a:latin typeface="Times New Roman" pitchFamily="18" charset="0"/>
                <a:ea typeface="ＭＳ Ｐゴシック" pitchFamily="50" charset="-128"/>
              </a:rPr>
              <a:t>\ </a:t>
            </a:r>
            <a:r>
              <a:rPr lang="en-US" altLang="ja-JP" sz="1400" u="sng">
                <a:solidFill>
                  <a:srgbClr val="00CC00"/>
                </a:solidFill>
                <a:latin typeface="Times New Roman" pitchFamily="18" charset="0"/>
                <a:ea typeface="ＭＳ Ｐゴシック" pitchFamily="50" charset="-128"/>
              </a:rPr>
              <a:t>MS1 opening: ±1mm, MS2: ±2mm</a:t>
            </a:r>
            <a:endParaRPr lang="en-US" altLang="ja-JP" sz="1400" u="sng">
              <a:solidFill>
                <a:schemeClr val="accent1"/>
              </a:solidFill>
              <a:latin typeface="Times New Roman" pitchFamily="18" charset="0"/>
              <a:ea typeface="ＭＳ Ｐゴシック" pitchFamily="50" charset="-128"/>
            </a:endParaRPr>
          </a:p>
          <a:p>
            <a:r>
              <a:rPr lang="en-US" altLang="ja-JP" sz="1400">
                <a:solidFill>
                  <a:srgbClr val="FF0000"/>
                </a:solidFill>
                <a:latin typeface="Times New Roman" pitchFamily="18" charset="0"/>
                <a:ea typeface="ＭＳ Ｐゴシック" pitchFamily="50" charset="-128"/>
              </a:rPr>
              <a:t># </a:t>
            </a:r>
            <a:r>
              <a:rPr lang="en-US" altLang="ja-JP" sz="1400">
                <a:latin typeface="Times New Roman" pitchFamily="18" charset="0"/>
                <a:ea typeface="ＭＳ Ｐゴシック" pitchFamily="50" charset="-128"/>
              </a:rPr>
              <a:t>using Sanford-Wang formula, assuming 1pulse=3.53s</a:t>
            </a:r>
            <a:r>
              <a:rPr lang="ja-JP" altLang="en-US" sz="1400">
                <a:latin typeface="Times New Roman" pitchFamily="18" charset="0"/>
                <a:ea typeface="ＭＳ Ｐゴシック" pitchFamily="50" charset="-128"/>
              </a:rPr>
              <a:t>（</a:t>
            </a:r>
            <a:r>
              <a:rPr lang="en-US" altLang="ja-JP" sz="1400">
                <a:latin typeface="Times New Roman" pitchFamily="18" charset="0"/>
                <a:ea typeface="ＭＳ Ｐゴシック" pitchFamily="50" charset="-128"/>
              </a:rPr>
              <a:t>0.7s flat top) </a:t>
            </a:r>
          </a:p>
          <a:p>
            <a:r>
              <a:rPr lang="en-US" altLang="ja-JP" sz="1400">
                <a:solidFill>
                  <a:srgbClr val="FF0000"/>
                </a:solidFill>
                <a:latin typeface="Times New Roman" pitchFamily="18" charset="0"/>
                <a:ea typeface="ＭＳ Ｐゴシック" pitchFamily="50" charset="-128"/>
              </a:rPr>
              <a:t>$</a:t>
            </a:r>
            <a:r>
              <a:rPr lang="en-US" altLang="ja-JP" sz="1400">
                <a:latin typeface="Times New Roman" pitchFamily="18" charset="0"/>
                <a:ea typeface="ＭＳ Ｐゴシック" pitchFamily="50" charset="-128"/>
              </a:rPr>
              <a:t> Cloud </a:t>
            </a:r>
            <a:r>
              <a:rPr lang="en-US" altLang="ja-JP" sz="1400">
                <a:latin typeface="Symbol" pitchFamily="18" charset="2"/>
                <a:ea typeface="ＭＳ Ｐゴシック" pitchFamily="50" charset="-128"/>
              </a:rPr>
              <a:t>p</a:t>
            </a:r>
            <a:r>
              <a:rPr lang="en-US" altLang="ja-JP" sz="1400">
                <a:latin typeface="Times New Roman" pitchFamily="18" charset="0"/>
                <a:ea typeface="ＭＳ Ｐゴシック" pitchFamily="50" charset="-128"/>
              </a:rPr>
              <a:t> are not taken into account.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27BDB6C4-31B0-4782-A3AC-CEE603289ABB}" type="slidenum">
              <a:rPr lang="ja-JP" altLang="en-US"/>
              <a:pPr/>
              <a:t>31</a:t>
            </a:fld>
            <a:endParaRPr lang="en-US" altLang="ja-JP"/>
          </a:p>
        </p:txBody>
      </p:sp>
      <p:sp>
        <p:nvSpPr>
          <p:cNvPr id="33795" name="Rectangle 2"/>
          <p:cNvSpPr>
            <a:spLocks noGrp="1" noChangeArrowheads="1"/>
          </p:cNvSpPr>
          <p:nvPr>
            <p:ph type="title"/>
          </p:nvPr>
        </p:nvSpPr>
        <p:spPr/>
        <p:txBody>
          <a:bodyPr/>
          <a:lstStyle/>
          <a:p>
            <a:pPr eaLnBrk="1"/>
            <a:r>
              <a:rPr lang="en-US" altLang="ja-JP" sz="2800" smtClean="0"/>
              <a:t>PAC Members (June 2006)</a:t>
            </a:r>
          </a:p>
        </p:txBody>
      </p:sp>
      <p:graphicFrame>
        <p:nvGraphicFramePr>
          <p:cNvPr id="396291" name="Group 3"/>
          <p:cNvGraphicFramePr>
            <a:graphicFrameLocks noGrp="1"/>
          </p:cNvGraphicFramePr>
          <p:nvPr>
            <p:ph idx="1"/>
          </p:nvPr>
        </p:nvGraphicFramePr>
        <p:xfrm>
          <a:off x="762000" y="1268413"/>
          <a:ext cx="7772400" cy="4876800"/>
        </p:xfrm>
        <a:graphic>
          <a:graphicData uri="http://schemas.openxmlformats.org/drawingml/2006/table">
            <a:tbl>
              <a:tblPr/>
              <a:tblGrid>
                <a:gridCol w="2590800"/>
                <a:gridCol w="2590800"/>
                <a:gridCol w="2590800"/>
              </a:tblGrid>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Affiliation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Remarks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Ishii, Tetsuro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JAEA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Inoue, Kunio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Tohoku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En’yo, Hideto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RIKEN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Oshima, Takayoshi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RIKEN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Kishimoto, Tadashi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Osaka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Sakai, Hideyuki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Nakano, Takashi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Osaka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Hiyama, Emiko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Nara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Bressani, Tullio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Torino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Peng, Jen-Chieh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Illinois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Ceccuci, Augusto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CERN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Shaevits, Michael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Columbia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Hsiung, Yee-Bob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National Taiwan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Tokushuku, Katsuo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Hagiwara, Kaoru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400" b="0" i="0" u="none" strike="noStrike" cap="none" normalizeH="0" baseline="0" smtClean="0">
                          <a:ln>
                            <a:noFill/>
                          </a:ln>
                          <a:solidFill>
                            <a:schemeClr val="tx1"/>
                          </a:solidFill>
                          <a:effectLst/>
                          <a:latin typeface="Helvetica" charset="0"/>
                          <a:ea typeface="Osaka" charset="-128"/>
                        </a:rPr>
                        <a:t>KEK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ja-JP" altLang="en-US" sz="1400" b="0" i="0" u="none" strike="noStrike" cap="none" normalizeH="0" baseline="0" smtClean="0">
                          <a:ln>
                            <a:noFill/>
                          </a:ln>
                          <a:solidFill>
                            <a:schemeClr val="tx1"/>
                          </a:solidFill>
                          <a:effectLst/>
                          <a:latin typeface="Helvetica" charset="0"/>
                          <a:ea typeface="Osaka"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66" name="Text Box 73"/>
          <p:cNvSpPr txBox="1">
            <a:spLocks noChangeArrowheads="1"/>
          </p:cNvSpPr>
          <p:nvPr/>
        </p:nvSpPr>
        <p:spPr bwMode="auto">
          <a:xfrm>
            <a:off x="827088" y="6045200"/>
            <a:ext cx="7632700" cy="336550"/>
          </a:xfrm>
          <a:prstGeom prst="rect">
            <a:avLst/>
          </a:prstGeom>
          <a:noFill/>
          <a:ln w="12700">
            <a:noFill/>
            <a:miter lim="800000"/>
            <a:headEnd/>
            <a:tailEnd/>
          </a:ln>
        </p:spPr>
        <p:txBody>
          <a:bodyPr>
            <a:spAutoFit/>
          </a:bodyPr>
          <a:lstStyle/>
          <a:p>
            <a:pPr>
              <a:spcBef>
                <a:spcPct val="50000"/>
              </a:spcBef>
            </a:pPr>
            <a:r>
              <a:rPr lang="en-US" altLang="ja-JP" sz="1600"/>
              <a:t>Term of Service: </a:t>
            </a:r>
            <a:r>
              <a:rPr lang="ja-JP" altLang="en-US" sz="1600"/>
              <a:t>○＝</a:t>
            </a:r>
            <a:r>
              <a:rPr lang="en-US" altLang="ja-JP" sz="1600"/>
              <a:t>2006.6.1-2008.3.31, </a:t>
            </a:r>
            <a:r>
              <a:rPr lang="ja-JP" altLang="en-US" sz="1600"/>
              <a:t>△</a:t>
            </a:r>
            <a:r>
              <a:rPr lang="en-US" altLang="ja-JP" sz="1600"/>
              <a:t>=2006.6.1-2010.3.31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985E2127-FC9C-42D1-B9F2-AF24B77DED6F}" type="slidenum">
              <a:rPr lang="ja-JP" altLang="en-US"/>
              <a:pPr/>
              <a:t>32</a:t>
            </a:fld>
            <a:endParaRPr lang="en-US" altLang="ja-JP"/>
          </a:p>
        </p:txBody>
      </p:sp>
      <p:sp>
        <p:nvSpPr>
          <p:cNvPr id="34819" name="Rectangle 2"/>
          <p:cNvSpPr>
            <a:spLocks noGrp="1" noChangeArrowheads="1"/>
          </p:cNvSpPr>
          <p:nvPr>
            <p:ph type="title"/>
          </p:nvPr>
        </p:nvSpPr>
        <p:spPr/>
        <p:txBody>
          <a:bodyPr/>
          <a:lstStyle/>
          <a:p>
            <a:pPr eaLnBrk="1"/>
            <a:r>
              <a:rPr lang="en-US" altLang="ja-JP" smtClean="0"/>
              <a:t>Linac Energy Recovery</a:t>
            </a:r>
          </a:p>
        </p:txBody>
      </p:sp>
      <p:pic>
        <p:nvPicPr>
          <p:cNvPr id="34820" name="Picture 3" descr="Beam_Power"/>
          <p:cNvPicPr>
            <a:picLocks noChangeAspect="1" noChangeArrowheads="1"/>
          </p:cNvPicPr>
          <p:nvPr/>
        </p:nvPicPr>
        <p:blipFill>
          <a:blip r:embed="rId3"/>
          <a:srcRect/>
          <a:stretch>
            <a:fillRect/>
          </a:stretch>
        </p:blipFill>
        <p:spPr bwMode="auto">
          <a:xfrm>
            <a:off x="644525" y="1323975"/>
            <a:ext cx="6073775" cy="5359400"/>
          </a:xfrm>
          <a:prstGeom prst="rect">
            <a:avLst/>
          </a:prstGeom>
          <a:solidFill>
            <a:srgbClr val="E1EDDF"/>
          </a:solidFill>
          <a:ln w="9525">
            <a:noFill/>
            <a:miter lim="800000"/>
            <a:headEnd/>
            <a:tailEnd/>
          </a:ln>
        </p:spPr>
      </p:pic>
      <p:sp>
        <p:nvSpPr>
          <p:cNvPr id="34821" name="Rectangle 4"/>
          <p:cNvSpPr>
            <a:spLocks noChangeArrowheads="1"/>
          </p:cNvSpPr>
          <p:nvPr/>
        </p:nvSpPr>
        <p:spPr bwMode="auto">
          <a:xfrm>
            <a:off x="6748463" y="1906588"/>
            <a:ext cx="1938337" cy="2563812"/>
          </a:xfrm>
          <a:prstGeom prst="rect">
            <a:avLst/>
          </a:prstGeom>
          <a:noFill/>
          <a:ln w="12700">
            <a:noFill/>
            <a:miter lim="800000"/>
            <a:headEnd/>
            <a:tailEnd/>
          </a:ln>
        </p:spPr>
        <p:txBody>
          <a:bodyPr>
            <a:spAutoFit/>
          </a:bodyPr>
          <a:lstStyle/>
          <a:p>
            <a:pPr defTabSz="762000"/>
            <a:r>
              <a:rPr lang="en-US" altLang="ja-JP" sz="1800">
                <a:solidFill>
                  <a:schemeClr val="accent2"/>
                </a:solidFill>
                <a:latin typeface="Helvetica" charset="0"/>
              </a:rPr>
              <a:t>The Committee recommended strongly to start the energy recovery immediately after the completion of Phase 1.</a:t>
            </a:r>
          </a:p>
        </p:txBody>
      </p:sp>
      <p:sp>
        <p:nvSpPr>
          <p:cNvPr id="34822" name="Rectangle 5"/>
          <p:cNvSpPr>
            <a:spLocks noChangeArrowheads="1"/>
          </p:cNvSpPr>
          <p:nvPr/>
        </p:nvSpPr>
        <p:spPr bwMode="auto">
          <a:xfrm>
            <a:off x="1574800" y="4292600"/>
            <a:ext cx="4978400" cy="2794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4823" name="Text Box 6"/>
          <p:cNvSpPr txBox="1">
            <a:spLocks noChangeArrowheads="1"/>
          </p:cNvSpPr>
          <p:nvPr/>
        </p:nvSpPr>
        <p:spPr bwMode="auto">
          <a:xfrm>
            <a:off x="1281113" y="4310063"/>
            <a:ext cx="5016500" cy="214312"/>
          </a:xfrm>
          <a:prstGeom prst="rect">
            <a:avLst/>
          </a:prstGeom>
          <a:noFill/>
          <a:ln w="12700">
            <a:noFill/>
            <a:miter lim="800000"/>
            <a:headEnd/>
            <a:tailEnd/>
          </a:ln>
        </p:spPr>
        <p:txBody>
          <a:bodyPr>
            <a:spAutoFit/>
          </a:bodyPr>
          <a:lstStyle/>
          <a:p>
            <a:pPr>
              <a:tabLst>
                <a:tab pos="450850" algn="l"/>
                <a:tab pos="1168400" algn="l"/>
                <a:tab pos="1974850" algn="l"/>
                <a:tab pos="2781300" algn="l"/>
                <a:tab pos="3587750" algn="l"/>
                <a:tab pos="4305300" algn="l"/>
              </a:tabLst>
            </a:pPr>
            <a:r>
              <a:rPr lang="ja-JP" altLang="en-US" sz="800" b="1">
                <a:latin typeface="Helvetica" charset="0"/>
              </a:rPr>
              <a:t>        	</a:t>
            </a:r>
            <a:r>
              <a:rPr lang="en-US" altLang="ja-JP" sz="800" b="1">
                <a:latin typeface="Helvetica" charset="0"/>
              </a:rPr>
              <a:t>JFY2008 	  JFY2009</a:t>
            </a:r>
            <a:r>
              <a:rPr lang="en-US" altLang="ja-JP" sz="800">
                <a:latin typeface="Helvetica" charset="0"/>
              </a:rPr>
              <a:t> 	 </a:t>
            </a:r>
            <a:r>
              <a:rPr lang="en-US" altLang="ja-JP" sz="800" b="1">
                <a:latin typeface="Helvetica" charset="0"/>
              </a:rPr>
              <a:t>JFY2010</a:t>
            </a:r>
            <a:r>
              <a:rPr lang="en-US" altLang="ja-JP" sz="800">
                <a:latin typeface="Helvetica" charset="0"/>
              </a:rPr>
              <a:t>	 </a:t>
            </a:r>
            <a:r>
              <a:rPr lang="en-US" altLang="ja-JP" sz="800" b="1">
                <a:latin typeface="Helvetica" charset="0"/>
              </a:rPr>
              <a:t>JFY2011</a:t>
            </a:r>
            <a:r>
              <a:rPr lang="en-US" altLang="ja-JP" sz="800">
                <a:latin typeface="Helvetica" charset="0"/>
              </a:rPr>
              <a:t>	 </a:t>
            </a:r>
            <a:r>
              <a:rPr lang="en-US" altLang="ja-JP" sz="800" b="1">
                <a:latin typeface="Helvetica" charset="0"/>
              </a:rPr>
              <a:t>JFY2012	JFY2013</a:t>
            </a:r>
          </a:p>
        </p:txBody>
      </p:sp>
      <p:sp>
        <p:nvSpPr>
          <p:cNvPr id="34824" name="Rectangle 7"/>
          <p:cNvSpPr>
            <a:spLocks noChangeArrowheads="1"/>
          </p:cNvSpPr>
          <p:nvPr/>
        </p:nvSpPr>
        <p:spPr bwMode="auto">
          <a:xfrm>
            <a:off x="1768475" y="4587875"/>
            <a:ext cx="1917700" cy="431800"/>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34825" name="Rectangle 8"/>
          <p:cNvSpPr>
            <a:spLocks noChangeArrowheads="1"/>
          </p:cNvSpPr>
          <p:nvPr/>
        </p:nvSpPr>
        <p:spPr bwMode="auto">
          <a:xfrm>
            <a:off x="444500" y="5410200"/>
            <a:ext cx="6172200" cy="1295400"/>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34826" name="Line 9"/>
          <p:cNvSpPr>
            <a:spLocks noChangeShapeType="1"/>
          </p:cNvSpPr>
          <p:nvPr/>
        </p:nvSpPr>
        <p:spPr bwMode="auto">
          <a:xfrm flipV="1">
            <a:off x="2292350" y="4565650"/>
            <a:ext cx="0" cy="228600"/>
          </a:xfrm>
          <a:prstGeom prst="line">
            <a:avLst/>
          </a:prstGeom>
          <a:noFill/>
          <a:ln w="12700">
            <a:solidFill>
              <a:schemeClr val="accent2"/>
            </a:solidFill>
            <a:round/>
            <a:headEnd/>
            <a:tailEnd type="triangle" w="med" len="med"/>
          </a:ln>
        </p:spPr>
        <p:txBody>
          <a:bodyPr/>
          <a:lstStyle/>
          <a:p>
            <a:endParaRPr lang="en-US"/>
          </a:p>
        </p:txBody>
      </p:sp>
      <p:sp>
        <p:nvSpPr>
          <p:cNvPr id="34827" name="Line 10"/>
          <p:cNvSpPr>
            <a:spLocks noChangeShapeType="1"/>
          </p:cNvSpPr>
          <p:nvPr/>
        </p:nvSpPr>
        <p:spPr bwMode="auto">
          <a:xfrm flipH="1">
            <a:off x="1981200" y="4791075"/>
            <a:ext cx="317500" cy="215900"/>
          </a:xfrm>
          <a:prstGeom prst="line">
            <a:avLst/>
          </a:prstGeom>
          <a:noFill/>
          <a:ln w="12700">
            <a:solidFill>
              <a:schemeClr val="accent2"/>
            </a:solidFill>
            <a:round/>
            <a:headEnd/>
            <a:tailEnd/>
          </a:ln>
        </p:spPr>
        <p:txBody>
          <a:bodyPr/>
          <a:lstStyle/>
          <a:p>
            <a:endParaRPr lang="en-US"/>
          </a:p>
        </p:txBody>
      </p:sp>
      <p:sp>
        <p:nvSpPr>
          <p:cNvPr id="34828" name="Rectangle 11"/>
          <p:cNvSpPr>
            <a:spLocks noChangeArrowheads="1"/>
          </p:cNvSpPr>
          <p:nvPr/>
        </p:nvSpPr>
        <p:spPr bwMode="auto">
          <a:xfrm>
            <a:off x="1071563" y="4905375"/>
            <a:ext cx="1022350" cy="457200"/>
          </a:xfrm>
          <a:prstGeom prst="rect">
            <a:avLst/>
          </a:prstGeom>
          <a:noFill/>
          <a:ln w="12700">
            <a:noFill/>
            <a:miter lim="800000"/>
            <a:headEnd/>
            <a:tailEnd/>
          </a:ln>
        </p:spPr>
        <p:txBody>
          <a:bodyPr wrap="none">
            <a:spAutoFit/>
          </a:bodyPr>
          <a:lstStyle/>
          <a:p>
            <a:pPr algn="ctr"/>
            <a:r>
              <a:rPr lang="en-US" altLang="ja-JP" sz="1200" b="1">
                <a:solidFill>
                  <a:schemeClr val="accent2"/>
                </a:solidFill>
                <a:latin typeface="Helvetica" charset="0"/>
              </a:rPr>
              <a:t>Phase 1</a:t>
            </a:r>
          </a:p>
          <a:p>
            <a:pPr algn="ctr"/>
            <a:r>
              <a:rPr lang="en-US" altLang="ja-JP" sz="1200" b="1">
                <a:solidFill>
                  <a:schemeClr val="accent2"/>
                </a:solidFill>
                <a:latin typeface="Helvetica" charset="0"/>
              </a:rPr>
              <a:t>Completion</a:t>
            </a:r>
          </a:p>
        </p:txBody>
      </p:sp>
      <p:sp>
        <p:nvSpPr>
          <p:cNvPr id="34829" name="Rectangle 12"/>
          <p:cNvSpPr>
            <a:spLocks noChangeArrowheads="1"/>
          </p:cNvSpPr>
          <p:nvPr/>
        </p:nvSpPr>
        <p:spPr bwMode="auto">
          <a:xfrm>
            <a:off x="2066925" y="5056188"/>
            <a:ext cx="355600" cy="279400"/>
          </a:xfrm>
          <a:prstGeom prst="rect">
            <a:avLst/>
          </a:prstGeom>
          <a:solidFill>
            <a:srgbClr val="BEDFBB"/>
          </a:solidFill>
          <a:ln w="12700">
            <a:solidFill>
              <a:srgbClr val="53B24D"/>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E9A66D23-BA4C-4E7A-B077-1DCA1059217A}" type="slidenum">
              <a:rPr lang="ja-JP" altLang="en-US"/>
              <a:pPr/>
              <a:t>33</a:t>
            </a:fld>
            <a:endParaRPr lang="en-US" altLang="ja-JP"/>
          </a:p>
        </p:txBody>
      </p:sp>
      <p:sp>
        <p:nvSpPr>
          <p:cNvPr id="35843" name="Rectangle 2"/>
          <p:cNvSpPr>
            <a:spLocks noGrp="1" noChangeArrowheads="1"/>
          </p:cNvSpPr>
          <p:nvPr>
            <p:ph type="title"/>
          </p:nvPr>
        </p:nvSpPr>
        <p:spPr/>
        <p:txBody>
          <a:bodyPr/>
          <a:lstStyle/>
          <a:p>
            <a:pPr eaLnBrk="1"/>
            <a:r>
              <a:rPr lang="en-US" altLang="ja-JP" sz="2800" smtClean="0"/>
              <a:t>Proposals and PAC recommendation</a:t>
            </a:r>
            <a:endParaRPr lang="ja-JP" altLang="en-US" sz="2800" smtClean="0"/>
          </a:p>
        </p:txBody>
      </p:sp>
      <p:graphicFrame>
        <p:nvGraphicFramePr>
          <p:cNvPr id="397315" name="Group 3"/>
          <p:cNvGraphicFramePr>
            <a:graphicFrameLocks noGrp="1"/>
          </p:cNvGraphicFramePr>
          <p:nvPr>
            <p:ph idx="1"/>
          </p:nvPr>
        </p:nvGraphicFramePr>
        <p:xfrm>
          <a:off x="0" y="1371600"/>
          <a:ext cx="9144000" cy="4906963"/>
        </p:xfrm>
        <a:graphic>
          <a:graphicData uri="http://schemas.openxmlformats.org/drawingml/2006/table">
            <a:tbl>
              <a:tblPr/>
              <a:tblGrid>
                <a:gridCol w="539750"/>
                <a:gridCol w="1871663"/>
                <a:gridCol w="1368425"/>
                <a:gridCol w="4824412"/>
                <a:gridCol w="539750"/>
              </a:tblGrid>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000" b="0" i="0" u="none" strike="noStrike" cap="none" normalizeH="0" baseline="0" smtClean="0">
                        <a:ln>
                          <a:noFill/>
                        </a:ln>
                        <a:solidFill>
                          <a:schemeClr val="tx1"/>
                        </a:solidFill>
                        <a:effectLst/>
                        <a:latin typeface="Helvetica" charset="0"/>
                        <a:ea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(Co-)Spokespersons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Affiliation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Title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Stat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 Tanida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Kyoto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Measurement of X rays from </a:t>
                      </a:r>
                      <a:r>
                        <a:rPr kumimoji="1" lang="en-US" altLang="ja-JP" sz="1000" b="0" i="0" u="none" strike="noStrike" cap="none" normalizeH="0" baseline="0" smtClean="0">
                          <a:ln>
                            <a:noFill/>
                          </a:ln>
                          <a:solidFill>
                            <a:schemeClr val="tx1"/>
                          </a:solidFill>
                          <a:effectLst/>
                          <a:latin typeface="Symbol" pitchFamily="18" charset="2"/>
                          <a:ea typeface="Osaka" charset="-128"/>
                        </a:rPr>
                        <a:t>X</a:t>
                      </a:r>
                      <a:r>
                        <a:rPr kumimoji="1" lang="en-US" altLang="ja-JP" sz="1000" b="0" i="0" u="none" strike="noStrike" cap="none" normalizeH="0" baseline="0" smtClean="0">
                          <a:ln>
                            <a:noFill/>
                          </a:ln>
                          <a:solidFill>
                            <a:schemeClr val="tx1"/>
                          </a:solidFill>
                          <a:effectLst/>
                          <a:latin typeface="Helvetica" charset="0"/>
                          <a:ea typeface="Osaka" charset="-128"/>
                        </a:rPr>
                        <a:t>- Atom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P04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J.C. Peng/S. Sawada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U. Illinois/KEK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Measurement of High-Mass Dimuon Production at the 50-GeV Proton Synchrotron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endParaRPr kumimoji="1" lang="ja-JP" altLang="en-US" sz="1000" b="0" i="0" u="none" strike="noStrike" cap="none" normalizeH="0" baseline="0" smtClean="0">
                        <a:ln>
                          <a:noFill/>
                        </a:ln>
                        <a:solidFill>
                          <a:schemeClr val="tx1"/>
                        </a:solidFill>
                        <a:effectLst/>
                        <a:latin typeface="Helvetica" charset="0"/>
                        <a:ea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T. Nagae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Spectroscopic Study of </a:t>
                      </a:r>
                      <a:r>
                        <a:rPr kumimoji="1" lang="en-US" altLang="ja-JP" sz="1000" b="0" i="0" u="none" strike="noStrike" cap="none" normalizeH="0" baseline="0" smtClean="0">
                          <a:ln>
                            <a:noFill/>
                          </a:ln>
                          <a:solidFill>
                            <a:schemeClr val="tx1"/>
                          </a:solidFill>
                          <a:effectLst/>
                          <a:latin typeface="Symbol" pitchFamily="18" charset="2"/>
                          <a:ea typeface="Osaka" charset="-128"/>
                        </a:rPr>
                        <a:t>X</a:t>
                      </a:r>
                      <a:r>
                        <a:rPr kumimoji="1" lang="en-US" altLang="ja-JP" sz="1000" b="0" i="0" u="none" strike="noStrike" cap="none" normalizeH="0" baseline="0" smtClean="0">
                          <a:ln>
                            <a:noFill/>
                          </a:ln>
                          <a:solidFill>
                            <a:schemeClr val="tx1"/>
                          </a:solidFill>
                          <a:effectLst/>
                          <a:latin typeface="Helvetica" charset="0"/>
                          <a:ea typeface="Osaka" charset="-128"/>
                        </a:rPr>
                        <a:t>-Hypernucleus, 12</a:t>
                      </a:r>
                      <a:r>
                        <a:rPr kumimoji="1" lang="en-US" altLang="ja-JP" sz="1000" b="0" i="0" u="none" strike="noStrike" cap="none" normalizeH="0" baseline="0" smtClean="0">
                          <a:ln>
                            <a:noFill/>
                          </a:ln>
                          <a:solidFill>
                            <a:schemeClr val="tx1"/>
                          </a:solidFill>
                          <a:effectLst/>
                          <a:latin typeface="Symbol" pitchFamily="18" charset="2"/>
                          <a:ea typeface="Osaka" charset="-128"/>
                        </a:rPr>
                        <a:t>X</a:t>
                      </a:r>
                      <a:r>
                        <a:rPr kumimoji="1" lang="en-US" altLang="ja-JP" sz="1000" b="0" i="0" u="none" strike="noStrike" cap="none" normalizeH="0" baseline="0" smtClean="0">
                          <a:ln>
                            <a:noFill/>
                          </a:ln>
                          <a:solidFill>
                            <a:schemeClr val="tx1"/>
                          </a:solidFill>
                          <a:effectLst/>
                          <a:latin typeface="Helvetica" charset="0"/>
                          <a:ea typeface="Osaka" charset="-128"/>
                        </a:rPr>
                        <a:t>Be, via 12C(K-, K+) Reaction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S2,D1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J. Imazato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Measurement of T-Violating Transverse Muon Polarization in K+ -&gt; pi0 mu+ nu Decays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 Imai/K. Nakazawa/H. Tamura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Kyoto U./Gifu U./Tohoku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Systematic Study of Double Strangeness System with an Emulsion-counter Hybrid 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38100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A. Krutenkova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ITEP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Pion Double Charge Exchange on Oxygen at J-PARC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A. Sakaguchi/T. Fukuda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Osaka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Production of Neutron-Rich Lambda-Hypernucleus with the Double Charge-Exchange Reaction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 Nishikawa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Tokai-to-Kamioka (T2K) Long Baseline Neutrino Oscillation Experiment Proposal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T. Tamura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Tohoku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Gamma-ray Spectroscopy by Light Hypernuclei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S2,D1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T. Yamanaka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Osaka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Proposal for KL -&gt; pi0 mu mu-bar Experiment at J-PARC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M. Iwasaki/T. Nagae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RIKEN/KEK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A Search for deeply-bound kaonic nuclear states by in-flight 3HE(K-, n) Reaction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S2,D1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 Yokkaichi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RIKEN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Electron Pair Spectrometer at the J-PARC 50-GeV PS to explore the chiral symmetry in QCD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R. Hayano/H. Outa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U. Tokyo/RIKEN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Precision Spectroscopy of Kaonic 3He 3d -&gt; 2p X-Rays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S2,D1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H. Bhang/H. Outa/H. Park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SNU/RIKEN/KRISS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Coincidence Measurement of the Weak Decay of 12</a:t>
                      </a:r>
                      <a:r>
                        <a:rPr kumimoji="1" lang="en-US" altLang="ja-JP" sz="1000" b="0" i="0" u="none" strike="noStrike" cap="none" normalizeH="0" baseline="0" smtClean="0">
                          <a:ln>
                            <a:noFill/>
                          </a:ln>
                          <a:solidFill>
                            <a:schemeClr val="tx1"/>
                          </a:solidFill>
                          <a:effectLst/>
                          <a:latin typeface="Symbol" pitchFamily="18" charset="2"/>
                          <a:ea typeface="Osaka" charset="-128"/>
                        </a:rPr>
                        <a:t>L</a:t>
                      </a:r>
                      <a:r>
                        <a:rPr kumimoji="1" lang="en-US" altLang="ja-JP" sz="1000" b="0" i="0" u="none" strike="noStrike" cap="none" normalizeH="0" baseline="0" smtClean="0">
                          <a:ln>
                            <a:noFill/>
                          </a:ln>
                          <a:solidFill>
                            <a:schemeClr val="tx1"/>
                          </a:solidFill>
                          <a:effectLst/>
                          <a:latin typeface="Helvetica" charset="0"/>
                          <a:ea typeface="Osaka" charset="-128"/>
                        </a:rPr>
                        <a:t>C and the three-body weak interaction 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M. Naruki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KEK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High-Resolution Search for </a:t>
                      </a:r>
                      <a:r>
                        <a:rPr kumimoji="1" lang="en-US" altLang="ja-JP" sz="1000" b="0" i="0" u="none" strike="noStrike" cap="none" normalizeH="0" baseline="0" smtClean="0">
                          <a:ln>
                            <a:noFill/>
                          </a:ln>
                          <a:solidFill>
                            <a:schemeClr val="tx1"/>
                          </a:solidFill>
                          <a:effectLst/>
                          <a:latin typeface="Symbol" pitchFamily="18" charset="2"/>
                          <a:ea typeface="Osaka" charset="-128"/>
                        </a:rPr>
                        <a:t>Q</a:t>
                      </a:r>
                      <a:r>
                        <a:rPr kumimoji="1" lang="en-US" altLang="ja-JP" sz="1000" b="0" i="0" u="none" strike="noStrike" cap="none" normalizeH="0" baseline="0" smtClean="0">
                          <a:ln>
                            <a:noFill/>
                          </a:ln>
                          <a:solidFill>
                            <a:schemeClr val="tx1"/>
                          </a:solidFill>
                          <a:effectLst/>
                          <a:latin typeface="Helvetica" charset="0"/>
                          <a:ea typeface="Osaka" charset="-128"/>
                        </a:rPr>
                        <a:t>+ Pentaquark in pi- p -&gt; K- X Reaction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S2,D1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 Ajimura/A. Sakaguchi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Osaka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Exclusive Study on the Lambda-N Weak Ineteraction in A=4 Lambda-Hypernuclei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chemeClr val="tx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Helvetica" charset="0"/>
                          <a:ea typeface="Osaka" charset="-128"/>
                        </a:rPr>
                        <a:t>S1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54" name="Text Box 115"/>
          <p:cNvSpPr txBox="1">
            <a:spLocks noChangeArrowheads="1"/>
          </p:cNvSpPr>
          <p:nvPr/>
        </p:nvSpPr>
        <p:spPr bwMode="auto">
          <a:xfrm>
            <a:off x="1403350" y="6308725"/>
            <a:ext cx="6697663" cy="366713"/>
          </a:xfrm>
          <a:prstGeom prst="rect">
            <a:avLst/>
          </a:prstGeom>
          <a:noFill/>
          <a:ln w="12700">
            <a:noFill/>
            <a:miter lim="800000"/>
            <a:headEnd/>
            <a:tailEnd/>
          </a:ln>
        </p:spPr>
        <p:txBody>
          <a:bodyPr>
            <a:spAutoFit/>
          </a:bodyPr>
          <a:lstStyle/>
          <a:p>
            <a:pPr>
              <a:spcBef>
                <a:spcPct val="50000"/>
              </a:spcBef>
            </a:pPr>
            <a:r>
              <a:rPr lang="en-US" altLang="ja-JP" sz="1800">
                <a:solidFill>
                  <a:schemeClr val="tx2"/>
                </a:solidFill>
              </a:rPr>
              <a:t>S2: Stage-2 approval, S1: Stage-1 approval, D1: Assigned as Day-1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370BF5E5-5AD2-4CE3-8AE4-6423C33E2013}" type="slidenum">
              <a:rPr lang="ja-JP" altLang="en-US"/>
              <a:pPr/>
              <a:t>4</a:t>
            </a:fld>
            <a:endParaRPr lang="en-US" altLang="ja-JP"/>
          </a:p>
        </p:txBody>
      </p:sp>
      <p:sp>
        <p:nvSpPr>
          <p:cNvPr id="7171" name="Rectangle 2"/>
          <p:cNvSpPr>
            <a:spLocks noGrp="1" noChangeArrowheads="1"/>
          </p:cNvSpPr>
          <p:nvPr>
            <p:ph type="title"/>
          </p:nvPr>
        </p:nvSpPr>
        <p:spPr/>
        <p:txBody>
          <a:bodyPr/>
          <a:lstStyle/>
          <a:p>
            <a:pPr eaLnBrk="1"/>
            <a:r>
              <a:rPr lang="en-US" altLang="ja-JP" smtClean="0"/>
              <a:t>Accelerator Configuration</a:t>
            </a:r>
          </a:p>
        </p:txBody>
      </p:sp>
      <p:sp>
        <p:nvSpPr>
          <p:cNvPr id="7172" name="Rectangle 3"/>
          <p:cNvSpPr>
            <a:spLocks noGrp="1" noChangeArrowheads="1"/>
          </p:cNvSpPr>
          <p:nvPr>
            <p:ph type="body" idx="1"/>
          </p:nvPr>
        </p:nvSpPr>
        <p:spPr>
          <a:xfrm>
            <a:off x="762000" y="1371600"/>
            <a:ext cx="7772400" cy="457200"/>
          </a:xfrm>
        </p:spPr>
        <p:txBody>
          <a:bodyPr/>
          <a:lstStyle/>
          <a:p>
            <a:pPr eaLnBrk="1"/>
            <a:r>
              <a:rPr lang="en-US" altLang="ja-JP" smtClean="0"/>
              <a:t>Cascaded Accelerator Complex:</a:t>
            </a:r>
          </a:p>
        </p:txBody>
      </p:sp>
      <p:pic>
        <p:nvPicPr>
          <p:cNvPr id="7173" name="Picture 4"/>
          <p:cNvPicPr>
            <a:picLocks noChangeAspect="1" noChangeArrowheads="1"/>
          </p:cNvPicPr>
          <p:nvPr/>
        </p:nvPicPr>
        <p:blipFill>
          <a:blip r:embed="rId3"/>
          <a:srcRect/>
          <a:stretch>
            <a:fillRect/>
          </a:stretch>
        </p:blipFill>
        <p:spPr bwMode="auto">
          <a:xfrm>
            <a:off x="1403350" y="1989138"/>
            <a:ext cx="6705600" cy="4252912"/>
          </a:xfrm>
          <a:prstGeom prst="rect">
            <a:avLst/>
          </a:prstGeom>
          <a:solidFill>
            <a:srgbClr val="FF99FF"/>
          </a:solidFill>
          <a:ln w="9525">
            <a:noFill/>
            <a:miter lim="800000"/>
            <a:headEnd/>
            <a:tailEnd/>
          </a:ln>
        </p:spPr>
      </p:pic>
      <p:sp>
        <p:nvSpPr>
          <p:cNvPr id="87046" name="AutoShape 6"/>
          <p:cNvSpPr>
            <a:spLocks noChangeArrowheads="1"/>
          </p:cNvSpPr>
          <p:nvPr/>
        </p:nvSpPr>
        <p:spPr bwMode="auto">
          <a:xfrm>
            <a:off x="381000" y="3886200"/>
            <a:ext cx="2133600" cy="381000"/>
          </a:xfrm>
          <a:prstGeom prst="wedgeRoundRectCallout">
            <a:avLst>
              <a:gd name="adj1" fmla="val 66741"/>
              <a:gd name="adj2" fmla="val 213333"/>
              <a:gd name="adj3" fmla="val 16667"/>
            </a:avLst>
          </a:prstGeom>
          <a:solidFill>
            <a:schemeClr val="hlink"/>
          </a:solidFill>
          <a:ln w="12700">
            <a:solidFill>
              <a:schemeClr val="tx1"/>
            </a:solidFill>
            <a:miter lim="800000"/>
            <a:headEnd/>
            <a:tailEnd/>
          </a:ln>
        </p:spPr>
        <p:txBody>
          <a:bodyPr/>
          <a:lstStyle/>
          <a:p>
            <a:pPr algn="ctr"/>
            <a:r>
              <a:rPr lang="en-US" altLang="ja-JP" sz="1800">
                <a:latin typeface="Helvetica" charset="0"/>
              </a:rPr>
              <a:t>Linac</a:t>
            </a:r>
          </a:p>
        </p:txBody>
      </p:sp>
      <p:sp>
        <p:nvSpPr>
          <p:cNvPr id="87047" name="AutoShape 7"/>
          <p:cNvSpPr>
            <a:spLocks noChangeArrowheads="1"/>
          </p:cNvSpPr>
          <p:nvPr/>
        </p:nvSpPr>
        <p:spPr bwMode="auto">
          <a:xfrm>
            <a:off x="914400" y="2286000"/>
            <a:ext cx="2667000" cy="685800"/>
          </a:xfrm>
          <a:prstGeom prst="wedgeRoundRectCallout">
            <a:avLst>
              <a:gd name="adj1" fmla="val 70417"/>
              <a:gd name="adj2" fmla="val 151157"/>
              <a:gd name="adj3" fmla="val 16667"/>
            </a:avLst>
          </a:prstGeom>
          <a:solidFill>
            <a:schemeClr val="hlink"/>
          </a:solidFill>
          <a:ln w="12700">
            <a:solidFill>
              <a:schemeClr val="tx1"/>
            </a:solidFill>
            <a:miter lim="800000"/>
            <a:headEnd/>
            <a:tailEnd/>
          </a:ln>
        </p:spPr>
        <p:txBody>
          <a:bodyPr/>
          <a:lstStyle/>
          <a:p>
            <a:pPr algn="ctr"/>
            <a:r>
              <a:rPr lang="ja-JP" altLang="en-US" sz="1800">
                <a:latin typeface="Helvetica" charset="0"/>
              </a:rPr>
              <a:t>3</a:t>
            </a:r>
            <a:r>
              <a:rPr lang="en-US" altLang="ja-JP" sz="1800">
                <a:latin typeface="Helvetica" charset="0"/>
              </a:rPr>
              <a:t>GeV Rapid Cycling (25Hz) Synchrotron</a:t>
            </a:r>
          </a:p>
        </p:txBody>
      </p:sp>
      <p:sp>
        <p:nvSpPr>
          <p:cNvPr id="87048" name="AutoShape 8"/>
          <p:cNvSpPr>
            <a:spLocks noChangeArrowheads="1"/>
          </p:cNvSpPr>
          <p:nvPr/>
        </p:nvSpPr>
        <p:spPr bwMode="auto">
          <a:xfrm>
            <a:off x="6629400" y="5105400"/>
            <a:ext cx="1828800" cy="685800"/>
          </a:xfrm>
          <a:prstGeom prst="wedgeRoundRectCallout">
            <a:avLst>
              <a:gd name="adj1" fmla="val -30468"/>
              <a:gd name="adj2" fmla="val -213657"/>
              <a:gd name="adj3" fmla="val 16667"/>
            </a:avLst>
          </a:prstGeom>
          <a:solidFill>
            <a:schemeClr val="hlink"/>
          </a:solidFill>
          <a:ln w="12700">
            <a:solidFill>
              <a:schemeClr val="tx1"/>
            </a:solidFill>
            <a:miter lim="800000"/>
            <a:headEnd/>
            <a:tailEnd/>
          </a:ln>
        </p:spPr>
        <p:txBody>
          <a:bodyPr/>
          <a:lstStyle/>
          <a:p>
            <a:pPr algn="ctr"/>
            <a:r>
              <a:rPr lang="ja-JP" altLang="en-US" sz="1800">
                <a:latin typeface="Helvetica" charset="0"/>
              </a:rPr>
              <a:t>50</a:t>
            </a:r>
            <a:r>
              <a:rPr lang="en-US" altLang="ja-JP" sz="1800">
                <a:latin typeface="Helvetica" charset="0"/>
              </a:rPr>
              <a:t>GeV Synchrotron</a:t>
            </a:r>
          </a:p>
        </p:txBody>
      </p:sp>
      <p:sp>
        <p:nvSpPr>
          <p:cNvPr id="87049" name="AutoShape 9"/>
          <p:cNvSpPr>
            <a:spLocks noChangeArrowheads="1"/>
          </p:cNvSpPr>
          <p:nvPr/>
        </p:nvSpPr>
        <p:spPr bwMode="auto">
          <a:xfrm>
            <a:off x="3962400" y="4343400"/>
            <a:ext cx="2590800" cy="609600"/>
          </a:xfrm>
          <a:prstGeom prst="wedgeRoundRectCallout">
            <a:avLst>
              <a:gd name="adj1" fmla="val 29778"/>
              <a:gd name="adj2" fmla="val -241667"/>
              <a:gd name="adj3" fmla="val 16667"/>
            </a:avLst>
          </a:prstGeom>
          <a:solidFill>
            <a:srgbClr val="FFFF66"/>
          </a:solidFill>
          <a:ln w="12700">
            <a:solidFill>
              <a:schemeClr val="tx1"/>
            </a:solidFill>
            <a:miter lim="800000"/>
            <a:headEnd/>
            <a:tailEnd/>
          </a:ln>
        </p:spPr>
        <p:txBody>
          <a:bodyPr/>
          <a:lstStyle/>
          <a:p>
            <a:pPr algn="ctr"/>
            <a:r>
              <a:rPr lang="en-US" altLang="ja-JP" sz="1800">
                <a:latin typeface="Helvetica" charset="0"/>
              </a:rPr>
              <a:t>Materials and Life Science Facility</a:t>
            </a:r>
          </a:p>
        </p:txBody>
      </p:sp>
      <p:sp>
        <p:nvSpPr>
          <p:cNvPr id="87050" name="AutoShape 10"/>
          <p:cNvSpPr>
            <a:spLocks noChangeArrowheads="1"/>
          </p:cNvSpPr>
          <p:nvPr/>
        </p:nvSpPr>
        <p:spPr bwMode="auto">
          <a:xfrm>
            <a:off x="6400800" y="1484313"/>
            <a:ext cx="2514600" cy="649287"/>
          </a:xfrm>
          <a:prstGeom prst="wedgeRoundRectCallout">
            <a:avLst>
              <a:gd name="adj1" fmla="val -34407"/>
              <a:gd name="adj2" fmla="val 123106"/>
              <a:gd name="adj3" fmla="val 16667"/>
            </a:avLst>
          </a:prstGeom>
          <a:solidFill>
            <a:srgbClr val="FFFF66"/>
          </a:solidFill>
          <a:ln w="12700">
            <a:solidFill>
              <a:schemeClr val="tx1"/>
            </a:solidFill>
            <a:miter lim="800000"/>
            <a:headEnd/>
            <a:tailEnd/>
          </a:ln>
        </p:spPr>
        <p:txBody>
          <a:bodyPr/>
          <a:lstStyle/>
          <a:p>
            <a:pPr algn="ctr"/>
            <a:r>
              <a:rPr lang="en-US" altLang="ja-JP" sz="1800">
                <a:latin typeface="Helvetica" charset="0"/>
              </a:rPr>
              <a:t>Hadron Hall (Slow Extracted Beams)</a:t>
            </a:r>
          </a:p>
        </p:txBody>
      </p:sp>
      <p:sp>
        <p:nvSpPr>
          <p:cNvPr id="87051" name="AutoShape 11"/>
          <p:cNvSpPr>
            <a:spLocks noChangeArrowheads="1"/>
          </p:cNvSpPr>
          <p:nvPr/>
        </p:nvSpPr>
        <p:spPr bwMode="auto">
          <a:xfrm>
            <a:off x="6443663" y="2852738"/>
            <a:ext cx="2514600" cy="609600"/>
          </a:xfrm>
          <a:prstGeom prst="wedgeRoundRectCallout">
            <a:avLst>
              <a:gd name="adj1" fmla="val -55051"/>
              <a:gd name="adj2" fmla="val 150259"/>
              <a:gd name="adj3" fmla="val 16667"/>
            </a:avLst>
          </a:prstGeom>
          <a:solidFill>
            <a:srgbClr val="FFFF66"/>
          </a:solidFill>
          <a:ln w="12700">
            <a:solidFill>
              <a:schemeClr val="tx1"/>
            </a:solidFill>
            <a:miter lim="800000"/>
            <a:headEnd/>
            <a:tailEnd/>
          </a:ln>
        </p:spPr>
        <p:txBody>
          <a:bodyPr/>
          <a:lstStyle/>
          <a:p>
            <a:pPr algn="ctr"/>
            <a:r>
              <a:rPr lang="en-US" altLang="ja-JP" sz="1800">
                <a:latin typeface="Helvetica" charset="0"/>
              </a:rPr>
              <a:t>Neutrino Beamline to Super-Kamiokande</a:t>
            </a:r>
          </a:p>
        </p:txBody>
      </p:sp>
      <p:sp>
        <p:nvSpPr>
          <p:cNvPr id="87052" name="AutoShape 12"/>
          <p:cNvSpPr>
            <a:spLocks noChangeArrowheads="1"/>
          </p:cNvSpPr>
          <p:nvPr/>
        </p:nvSpPr>
        <p:spPr bwMode="auto">
          <a:xfrm>
            <a:off x="3492500" y="5157788"/>
            <a:ext cx="2879725" cy="1079500"/>
          </a:xfrm>
          <a:prstGeom prst="wedgeRoundRectCallout">
            <a:avLst>
              <a:gd name="adj1" fmla="val 28500"/>
              <a:gd name="adj2" fmla="val -219704"/>
              <a:gd name="adj3" fmla="val 16667"/>
            </a:avLst>
          </a:prstGeom>
          <a:solidFill>
            <a:srgbClr val="FF99FF"/>
          </a:solidFill>
          <a:ln w="12700">
            <a:solidFill>
              <a:schemeClr val="tx1"/>
            </a:solidFill>
            <a:miter lim="800000"/>
            <a:headEnd/>
            <a:tailEnd/>
          </a:ln>
        </p:spPr>
        <p:txBody>
          <a:bodyPr/>
          <a:lstStyle/>
          <a:p>
            <a:pPr algn="ctr"/>
            <a:r>
              <a:rPr lang="en-US" altLang="ja-JP" sz="2000">
                <a:latin typeface="Arial" charset="0"/>
              </a:rPr>
              <a:t>Matarials &amp; Life Science with neutrons and muons</a:t>
            </a:r>
          </a:p>
        </p:txBody>
      </p:sp>
      <p:sp>
        <p:nvSpPr>
          <p:cNvPr id="87053" name="AutoShape 13"/>
          <p:cNvSpPr>
            <a:spLocks noChangeArrowheads="1"/>
          </p:cNvSpPr>
          <p:nvPr/>
        </p:nvSpPr>
        <p:spPr bwMode="auto">
          <a:xfrm>
            <a:off x="2484438" y="1052513"/>
            <a:ext cx="2879725" cy="1079500"/>
          </a:xfrm>
          <a:prstGeom prst="wedgeRoundRectCallout">
            <a:avLst>
              <a:gd name="adj1" fmla="val 64556"/>
              <a:gd name="adj2" fmla="val 117060"/>
              <a:gd name="adj3" fmla="val 16667"/>
            </a:avLst>
          </a:prstGeom>
          <a:solidFill>
            <a:srgbClr val="FF99FF"/>
          </a:solidFill>
          <a:ln w="12700">
            <a:solidFill>
              <a:schemeClr val="tx1"/>
            </a:solidFill>
            <a:miter lim="800000"/>
            <a:headEnd/>
            <a:tailEnd/>
          </a:ln>
        </p:spPr>
        <p:txBody>
          <a:bodyPr/>
          <a:lstStyle/>
          <a:p>
            <a:pPr algn="ctr"/>
            <a:r>
              <a:rPr lang="en-US" altLang="ja-JP" sz="2000">
                <a:latin typeface="Arial" charset="0"/>
              </a:rPr>
              <a:t>Nuclear &amp; Particle Physics with pions, kaons, neutrinos, etc.</a:t>
            </a:r>
          </a:p>
        </p:txBody>
      </p:sp>
      <p:sp>
        <p:nvSpPr>
          <p:cNvPr id="87054" name="AutoShape 14"/>
          <p:cNvSpPr>
            <a:spLocks noChangeArrowheads="1"/>
          </p:cNvSpPr>
          <p:nvPr/>
        </p:nvSpPr>
        <p:spPr bwMode="auto">
          <a:xfrm>
            <a:off x="323850" y="5157788"/>
            <a:ext cx="2879725" cy="1079500"/>
          </a:xfrm>
          <a:prstGeom prst="wedgeRoundRectCallout">
            <a:avLst>
              <a:gd name="adj1" fmla="val 57718"/>
              <a:gd name="adj2" fmla="val -167940"/>
              <a:gd name="adj3" fmla="val 16667"/>
            </a:avLst>
          </a:prstGeom>
          <a:solidFill>
            <a:srgbClr val="FF99FF"/>
          </a:solidFill>
          <a:ln w="12700">
            <a:solidFill>
              <a:schemeClr val="tx1"/>
            </a:solidFill>
            <a:miter lim="800000"/>
            <a:headEnd/>
            <a:tailEnd/>
          </a:ln>
        </p:spPr>
        <p:txBody>
          <a:bodyPr/>
          <a:lstStyle/>
          <a:p>
            <a:pPr algn="ctr"/>
            <a:r>
              <a:rPr lang="en-US" altLang="ja-JP" sz="2000">
                <a:latin typeface="Arial" charset="0"/>
              </a:rPr>
              <a:t>R&amp;D for Acc. Driven Transmutation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 calcmode="lin" valueType="num">
                                      <p:cBhvr additive="base">
                                        <p:cTn id="7" dur="500" fill="hold"/>
                                        <p:tgtEl>
                                          <p:spTgt spid="87046"/>
                                        </p:tgtEl>
                                        <p:attrNameLst>
                                          <p:attrName>ppt_x</p:attrName>
                                        </p:attrNameLst>
                                      </p:cBhvr>
                                      <p:tavLst>
                                        <p:tav tm="0">
                                          <p:val>
                                            <p:strVal val="#ppt_x"/>
                                          </p:val>
                                        </p:tav>
                                        <p:tav tm="100000">
                                          <p:val>
                                            <p:strVal val="#ppt_x"/>
                                          </p:val>
                                        </p:tav>
                                      </p:tavLst>
                                    </p:anim>
                                    <p:anim calcmode="lin" valueType="num">
                                      <p:cBhvr additive="base">
                                        <p:cTn id="8" dur="500" fill="hold"/>
                                        <p:tgtEl>
                                          <p:spTgt spid="870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7"/>
                                        </p:tgtEl>
                                        <p:attrNameLst>
                                          <p:attrName>style.visibility</p:attrName>
                                        </p:attrNameLst>
                                      </p:cBhvr>
                                      <p:to>
                                        <p:strVal val="visible"/>
                                      </p:to>
                                    </p:set>
                                    <p:anim calcmode="lin" valueType="num">
                                      <p:cBhvr additive="base">
                                        <p:cTn id="13" dur="500" fill="hold"/>
                                        <p:tgtEl>
                                          <p:spTgt spid="87047"/>
                                        </p:tgtEl>
                                        <p:attrNameLst>
                                          <p:attrName>ppt_x</p:attrName>
                                        </p:attrNameLst>
                                      </p:cBhvr>
                                      <p:tavLst>
                                        <p:tav tm="0">
                                          <p:val>
                                            <p:strVal val="#ppt_x"/>
                                          </p:val>
                                        </p:tav>
                                        <p:tav tm="100000">
                                          <p:val>
                                            <p:strVal val="#ppt_x"/>
                                          </p:val>
                                        </p:tav>
                                      </p:tavLst>
                                    </p:anim>
                                    <p:anim calcmode="lin" valueType="num">
                                      <p:cBhvr additive="base">
                                        <p:cTn id="14" dur="500" fill="hold"/>
                                        <p:tgtEl>
                                          <p:spTgt spid="870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8"/>
                                        </p:tgtEl>
                                        <p:attrNameLst>
                                          <p:attrName>style.visibility</p:attrName>
                                        </p:attrNameLst>
                                      </p:cBhvr>
                                      <p:to>
                                        <p:strVal val="visible"/>
                                      </p:to>
                                    </p:set>
                                    <p:anim calcmode="lin" valueType="num">
                                      <p:cBhvr additive="base">
                                        <p:cTn id="19" dur="500" fill="hold"/>
                                        <p:tgtEl>
                                          <p:spTgt spid="87048"/>
                                        </p:tgtEl>
                                        <p:attrNameLst>
                                          <p:attrName>ppt_x</p:attrName>
                                        </p:attrNameLst>
                                      </p:cBhvr>
                                      <p:tavLst>
                                        <p:tav tm="0">
                                          <p:val>
                                            <p:strVal val="#ppt_x"/>
                                          </p:val>
                                        </p:tav>
                                        <p:tav tm="100000">
                                          <p:val>
                                            <p:strVal val="#ppt_x"/>
                                          </p:val>
                                        </p:tav>
                                      </p:tavLst>
                                    </p:anim>
                                    <p:anim calcmode="lin" valueType="num">
                                      <p:cBhvr additive="base">
                                        <p:cTn id="20" dur="500" fill="hold"/>
                                        <p:tgtEl>
                                          <p:spTgt spid="870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49"/>
                                        </p:tgtEl>
                                        <p:attrNameLst>
                                          <p:attrName>style.visibility</p:attrName>
                                        </p:attrNameLst>
                                      </p:cBhvr>
                                      <p:to>
                                        <p:strVal val="visible"/>
                                      </p:to>
                                    </p:set>
                                    <p:anim calcmode="lin" valueType="num">
                                      <p:cBhvr additive="base">
                                        <p:cTn id="25" dur="500" fill="hold"/>
                                        <p:tgtEl>
                                          <p:spTgt spid="87049"/>
                                        </p:tgtEl>
                                        <p:attrNameLst>
                                          <p:attrName>ppt_x</p:attrName>
                                        </p:attrNameLst>
                                      </p:cBhvr>
                                      <p:tavLst>
                                        <p:tav tm="0">
                                          <p:val>
                                            <p:strVal val="#ppt_x"/>
                                          </p:val>
                                        </p:tav>
                                        <p:tav tm="100000">
                                          <p:val>
                                            <p:strVal val="#ppt_x"/>
                                          </p:val>
                                        </p:tav>
                                      </p:tavLst>
                                    </p:anim>
                                    <p:anim calcmode="lin" valueType="num">
                                      <p:cBhvr additive="base">
                                        <p:cTn id="26" dur="500" fill="hold"/>
                                        <p:tgtEl>
                                          <p:spTgt spid="8704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7050"/>
                                        </p:tgtEl>
                                        <p:attrNameLst>
                                          <p:attrName>style.visibility</p:attrName>
                                        </p:attrNameLst>
                                      </p:cBhvr>
                                      <p:to>
                                        <p:strVal val="visible"/>
                                      </p:to>
                                    </p:set>
                                    <p:anim calcmode="lin" valueType="num">
                                      <p:cBhvr additive="base">
                                        <p:cTn id="29" dur="500" fill="hold"/>
                                        <p:tgtEl>
                                          <p:spTgt spid="87050"/>
                                        </p:tgtEl>
                                        <p:attrNameLst>
                                          <p:attrName>ppt_x</p:attrName>
                                        </p:attrNameLst>
                                      </p:cBhvr>
                                      <p:tavLst>
                                        <p:tav tm="0">
                                          <p:val>
                                            <p:strVal val="#ppt_x"/>
                                          </p:val>
                                        </p:tav>
                                        <p:tav tm="100000">
                                          <p:val>
                                            <p:strVal val="#ppt_x"/>
                                          </p:val>
                                        </p:tav>
                                      </p:tavLst>
                                    </p:anim>
                                    <p:anim calcmode="lin" valueType="num">
                                      <p:cBhvr additive="base">
                                        <p:cTn id="30" dur="500" fill="hold"/>
                                        <p:tgtEl>
                                          <p:spTgt spid="8705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7051"/>
                                        </p:tgtEl>
                                        <p:attrNameLst>
                                          <p:attrName>style.visibility</p:attrName>
                                        </p:attrNameLst>
                                      </p:cBhvr>
                                      <p:to>
                                        <p:strVal val="visible"/>
                                      </p:to>
                                    </p:set>
                                    <p:anim calcmode="lin" valueType="num">
                                      <p:cBhvr additive="base">
                                        <p:cTn id="33" dur="500" fill="hold"/>
                                        <p:tgtEl>
                                          <p:spTgt spid="87051"/>
                                        </p:tgtEl>
                                        <p:attrNameLst>
                                          <p:attrName>ppt_x</p:attrName>
                                        </p:attrNameLst>
                                      </p:cBhvr>
                                      <p:tavLst>
                                        <p:tav tm="0">
                                          <p:val>
                                            <p:strVal val="#ppt_x"/>
                                          </p:val>
                                        </p:tav>
                                        <p:tav tm="100000">
                                          <p:val>
                                            <p:strVal val="#ppt_x"/>
                                          </p:val>
                                        </p:tav>
                                      </p:tavLst>
                                    </p:anim>
                                    <p:anim calcmode="lin" valueType="num">
                                      <p:cBhvr additive="base">
                                        <p:cTn id="34" dur="500" fill="hold"/>
                                        <p:tgtEl>
                                          <p:spTgt spid="8705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7053"/>
                                        </p:tgtEl>
                                        <p:attrNameLst>
                                          <p:attrName>style.visibility</p:attrName>
                                        </p:attrNameLst>
                                      </p:cBhvr>
                                      <p:to>
                                        <p:strVal val="visible"/>
                                      </p:to>
                                    </p:set>
                                    <p:anim calcmode="lin" valueType="num">
                                      <p:cBhvr additive="base">
                                        <p:cTn id="39" dur="500" fill="hold"/>
                                        <p:tgtEl>
                                          <p:spTgt spid="87053"/>
                                        </p:tgtEl>
                                        <p:attrNameLst>
                                          <p:attrName>ppt_x</p:attrName>
                                        </p:attrNameLst>
                                      </p:cBhvr>
                                      <p:tavLst>
                                        <p:tav tm="0">
                                          <p:val>
                                            <p:strVal val="#ppt_x"/>
                                          </p:val>
                                        </p:tav>
                                        <p:tav tm="100000">
                                          <p:val>
                                            <p:strVal val="#ppt_x"/>
                                          </p:val>
                                        </p:tav>
                                      </p:tavLst>
                                    </p:anim>
                                    <p:anim calcmode="lin" valueType="num">
                                      <p:cBhvr additive="base">
                                        <p:cTn id="40" dur="500" fill="hold"/>
                                        <p:tgtEl>
                                          <p:spTgt spid="870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7054"/>
                                        </p:tgtEl>
                                        <p:attrNameLst>
                                          <p:attrName>style.visibility</p:attrName>
                                        </p:attrNameLst>
                                      </p:cBhvr>
                                      <p:to>
                                        <p:strVal val="visible"/>
                                      </p:to>
                                    </p:set>
                                    <p:anim calcmode="lin" valueType="num">
                                      <p:cBhvr additive="base">
                                        <p:cTn id="43" dur="500" fill="hold"/>
                                        <p:tgtEl>
                                          <p:spTgt spid="87054"/>
                                        </p:tgtEl>
                                        <p:attrNameLst>
                                          <p:attrName>ppt_x</p:attrName>
                                        </p:attrNameLst>
                                      </p:cBhvr>
                                      <p:tavLst>
                                        <p:tav tm="0">
                                          <p:val>
                                            <p:strVal val="#ppt_x"/>
                                          </p:val>
                                        </p:tav>
                                        <p:tav tm="100000">
                                          <p:val>
                                            <p:strVal val="#ppt_x"/>
                                          </p:val>
                                        </p:tav>
                                      </p:tavLst>
                                    </p:anim>
                                    <p:anim calcmode="lin" valueType="num">
                                      <p:cBhvr additive="base">
                                        <p:cTn id="44" dur="500" fill="hold"/>
                                        <p:tgtEl>
                                          <p:spTgt spid="8705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7052"/>
                                        </p:tgtEl>
                                        <p:attrNameLst>
                                          <p:attrName>style.visibility</p:attrName>
                                        </p:attrNameLst>
                                      </p:cBhvr>
                                      <p:to>
                                        <p:strVal val="visible"/>
                                      </p:to>
                                    </p:set>
                                    <p:anim calcmode="lin" valueType="num">
                                      <p:cBhvr additive="base">
                                        <p:cTn id="47" dur="500" fill="hold"/>
                                        <p:tgtEl>
                                          <p:spTgt spid="87052"/>
                                        </p:tgtEl>
                                        <p:attrNameLst>
                                          <p:attrName>ppt_x</p:attrName>
                                        </p:attrNameLst>
                                      </p:cBhvr>
                                      <p:tavLst>
                                        <p:tav tm="0">
                                          <p:val>
                                            <p:strVal val="#ppt_x"/>
                                          </p:val>
                                        </p:tav>
                                        <p:tav tm="100000">
                                          <p:val>
                                            <p:strVal val="#ppt_x"/>
                                          </p:val>
                                        </p:tav>
                                      </p:tavLst>
                                    </p:anim>
                                    <p:anim calcmode="lin" valueType="num">
                                      <p:cBhvr additive="base">
                                        <p:cTn id="48" dur="500" fill="hold"/>
                                        <p:tgtEl>
                                          <p:spTgt spid="87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animBg="1"/>
      <p:bldP spid="87047" grpId="0" animBg="1"/>
      <p:bldP spid="87048" grpId="0" animBg="1"/>
      <p:bldP spid="87049" grpId="0" animBg="1"/>
      <p:bldP spid="87050" grpId="0" animBg="1"/>
      <p:bldP spid="87051" grpId="0" animBg="1"/>
      <p:bldP spid="87052" grpId="0" animBg="1"/>
      <p:bldP spid="87053" grpId="0" animBg="1"/>
      <p:bldP spid="870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p>
            <a:fld id="{41703A9D-96AA-473F-AA8F-71AB9711068C}" type="slidenum">
              <a:rPr lang="ja-JP" altLang="en-US"/>
              <a:pPr/>
              <a:t>5</a:t>
            </a:fld>
            <a:endParaRPr lang="en-US" altLang="ja-JP"/>
          </a:p>
        </p:txBody>
      </p:sp>
      <p:sp>
        <p:nvSpPr>
          <p:cNvPr id="8195" name="Rectangle 2"/>
          <p:cNvSpPr>
            <a:spLocks noGrp="1" noChangeArrowheads="1"/>
          </p:cNvSpPr>
          <p:nvPr>
            <p:ph type="title"/>
          </p:nvPr>
        </p:nvSpPr>
        <p:spPr>
          <a:xfrm>
            <a:off x="1979613" y="381000"/>
            <a:ext cx="1798637" cy="533400"/>
          </a:xfrm>
        </p:spPr>
        <p:txBody>
          <a:bodyPr/>
          <a:lstStyle/>
          <a:p>
            <a:pPr eaLnBrk="1"/>
            <a:r>
              <a:rPr lang="en-US" altLang="ja-JP" smtClean="0"/>
              <a:t>J-PARC:</a:t>
            </a:r>
          </a:p>
        </p:txBody>
      </p:sp>
      <p:sp>
        <p:nvSpPr>
          <p:cNvPr id="8196" name="Rectangle 3"/>
          <p:cNvSpPr>
            <a:spLocks noGrp="1" noChangeArrowheads="1"/>
          </p:cNvSpPr>
          <p:nvPr>
            <p:ph type="body" sz="half" idx="1"/>
          </p:nvPr>
        </p:nvSpPr>
        <p:spPr>
          <a:xfrm>
            <a:off x="762000" y="1371600"/>
            <a:ext cx="4025900" cy="4419600"/>
          </a:xfrm>
        </p:spPr>
        <p:txBody>
          <a:bodyPr/>
          <a:lstStyle/>
          <a:p>
            <a:pPr marL="457200" indent="-457200" eaLnBrk="1"/>
            <a:r>
              <a:rPr lang="en-US" altLang="ja-JP" sz="1800" smtClean="0"/>
              <a:t>J-PARC aims for the </a:t>
            </a:r>
            <a:r>
              <a:rPr lang="en-US" altLang="ja-JP" sz="1800" smtClean="0">
                <a:solidFill>
                  <a:schemeClr val="accent2"/>
                </a:solidFill>
              </a:rPr>
              <a:t>high intensity frontier</a:t>
            </a:r>
            <a:r>
              <a:rPr lang="en-US" altLang="ja-JP" sz="1800" smtClean="0"/>
              <a:t> for </a:t>
            </a:r>
          </a:p>
          <a:p>
            <a:pPr marL="838200" lvl="1" indent="-381000" eaLnBrk="1"/>
            <a:r>
              <a:rPr lang="en-US" altLang="ja-JP" sz="1600" smtClean="0"/>
              <a:t>materials/life sciences (3GeV), and </a:t>
            </a:r>
          </a:p>
          <a:p>
            <a:pPr marL="838200" lvl="1" indent="-381000" eaLnBrk="1"/>
            <a:r>
              <a:rPr lang="en-US" altLang="ja-JP" sz="1600" smtClean="0"/>
              <a:t>nuclear/particle physics (50GeV)</a:t>
            </a:r>
          </a:p>
          <a:p>
            <a:pPr marL="457200" indent="-457200" eaLnBrk="1"/>
            <a:r>
              <a:rPr lang="en-US" altLang="ja-JP" sz="1800" smtClean="0"/>
              <a:t>High intensity proton beam leads to </a:t>
            </a:r>
            <a:r>
              <a:rPr lang="en-US" altLang="ja-JP" sz="1800" smtClean="0">
                <a:sym typeface="Wingdings" pitchFamily="2" charset="2"/>
              </a:rPr>
              <a:t>high intensity secondary (neutron, meson, …) beam.  </a:t>
            </a:r>
          </a:p>
          <a:p>
            <a:pPr marL="838200" lvl="1" indent="-381000" eaLnBrk="1"/>
            <a:r>
              <a:rPr lang="en-US" altLang="ja-JP" sz="1600" smtClean="0">
                <a:sym typeface="Wingdings" pitchFamily="2" charset="2"/>
              </a:rPr>
              <a:t>The power (= Energy x Current) is a good measure.</a:t>
            </a:r>
          </a:p>
          <a:p>
            <a:pPr marL="457200" indent="-457200" eaLnBrk="1"/>
            <a:r>
              <a:rPr lang="en-US" altLang="ja-JP" sz="1800" smtClean="0"/>
              <a:t>Neutron: from 0.16MW (ISIS) to 1MW</a:t>
            </a:r>
            <a:endParaRPr lang="ja-JP" altLang="en-US" sz="1800" smtClean="0"/>
          </a:p>
          <a:p>
            <a:pPr marL="457200" indent="-457200" eaLnBrk="1"/>
            <a:r>
              <a:rPr lang="en-US" altLang="ja-JP" sz="1800" smtClean="0"/>
              <a:t>K meson: 5 to 10 times more intense than existing BNL-AGS.</a:t>
            </a:r>
          </a:p>
        </p:txBody>
      </p:sp>
      <p:pic>
        <p:nvPicPr>
          <p:cNvPr id="8197" name="Picture 8" descr="Beam_Power"/>
          <p:cNvPicPr>
            <a:picLocks noChangeAspect="1" noChangeArrowheads="1"/>
          </p:cNvPicPr>
          <p:nvPr>
            <p:ph sz="half" idx="2"/>
          </p:nvPr>
        </p:nvPicPr>
        <p:blipFill>
          <a:blip r:embed="rId3"/>
          <a:srcRect/>
          <a:stretch>
            <a:fillRect/>
          </a:stretch>
        </p:blipFill>
        <p:spPr>
          <a:xfrm>
            <a:off x="4724400" y="1530350"/>
            <a:ext cx="3810000" cy="4100513"/>
          </a:xfrm>
          <a:noFill/>
        </p:spPr>
      </p:pic>
      <p:sp>
        <p:nvSpPr>
          <p:cNvPr id="8198" name="Rectangle 9"/>
          <p:cNvSpPr>
            <a:spLocks noChangeArrowheads="1"/>
          </p:cNvSpPr>
          <p:nvPr/>
        </p:nvSpPr>
        <p:spPr bwMode="auto">
          <a:xfrm>
            <a:off x="3421063" y="374650"/>
            <a:ext cx="5111750" cy="533400"/>
          </a:xfrm>
          <a:prstGeom prst="rect">
            <a:avLst/>
          </a:prstGeom>
          <a:noFill/>
          <a:ln w="12700">
            <a:noFill/>
            <a:miter lim="800000"/>
            <a:headEnd/>
            <a:tailEnd/>
          </a:ln>
        </p:spPr>
        <p:txBody>
          <a:bodyPr lIns="90487" tIns="44450" rIns="90487" bIns="44450" anchor="b"/>
          <a:lstStyle/>
          <a:p>
            <a:pPr algn="r" hangingPunct="0"/>
            <a:r>
              <a:rPr lang="en-US" altLang="ja-JP" sz="3200">
                <a:solidFill>
                  <a:schemeClr val="tx2"/>
                </a:solidFill>
                <a:latin typeface="Helvetica" charset="0"/>
              </a:rPr>
              <a:t>the High Intensity Frontier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916EDC99-A4CD-48E5-B97D-6EEC264A1B3B}" type="slidenum">
              <a:rPr lang="ja-JP" altLang="en-US"/>
              <a:pPr/>
              <a:t>6</a:t>
            </a:fld>
            <a:endParaRPr lang="en-US" altLang="ja-JP"/>
          </a:p>
        </p:txBody>
      </p:sp>
      <p:sp>
        <p:nvSpPr>
          <p:cNvPr id="9219" name="Rectangle 2"/>
          <p:cNvSpPr>
            <a:spLocks noGrp="1" noChangeArrowheads="1"/>
          </p:cNvSpPr>
          <p:nvPr>
            <p:ph type="title"/>
          </p:nvPr>
        </p:nvSpPr>
        <p:spPr/>
        <p:txBody>
          <a:bodyPr/>
          <a:lstStyle/>
          <a:p>
            <a:pPr eaLnBrk="1"/>
            <a:r>
              <a:rPr lang="en-US" altLang="ja-JP" smtClean="0"/>
              <a:t>Phase 1 &amp; 2</a:t>
            </a:r>
          </a:p>
        </p:txBody>
      </p:sp>
      <p:sp>
        <p:nvSpPr>
          <p:cNvPr id="9220" name="Rectangle 3"/>
          <p:cNvSpPr>
            <a:spLocks noGrp="1" noChangeArrowheads="1"/>
          </p:cNvSpPr>
          <p:nvPr>
            <p:ph type="body" idx="1"/>
          </p:nvPr>
        </p:nvSpPr>
        <p:spPr>
          <a:xfrm>
            <a:off x="762000" y="1371600"/>
            <a:ext cx="7913688" cy="1336675"/>
          </a:xfrm>
        </p:spPr>
        <p:txBody>
          <a:bodyPr/>
          <a:lstStyle/>
          <a:p>
            <a:pPr eaLnBrk="1">
              <a:lnSpc>
                <a:spcPct val="90000"/>
              </a:lnSpc>
            </a:pPr>
            <a:r>
              <a:rPr lang="en-US" altLang="ja-JP" sz="2000" smtClean="0"/>
              <a:t>The budget for about 2/3 of the entire project has been approved by the Japanese government from JFY2001 as </a:t>
            </a:r>
            <a:r>
              <a:rPr lang="en-US" altLang="ja-JP" sz="2000" smtClean="0">
                <a:solidFill>
                  <a:schemeClr val="accent2"/>
                </a:solidFill>
              </a:rPr>
              <a:t>Phase 1</a:t>
            </a:r>
            <a:r>
              <a:rPr lang="en-US" altLang="ja-JP" sz="2000" smtClean="0"/>
              <a:t>.</a:t>
            </a:r>
          </a:p>
          <a:p>
            <a:pPr eaLnBrk="1">
              <a:lnSpc>
                <a:spcPct val="90000"/>
              </a:lnSpc>
            </a:pPr>
            <a:r>
              <a:rPr lang="en-US" altLang="ja-JP" sz="2000" smtClean="0"/>
              <a:t>Phase 1 (~151 billion Yen) consists of major accelerator components and a part of experimental facilities.</a:t>
            </a:r>
          </a:p>
        </p:txBody>
      </p:sp>
      <p:pic>
        <p:nvPicPr>
          <p:cNvPr id="9221" name="Picture 4"/>
          <p:cNvPicPr>
            <a:picLocks noChangeAspect="1" noChangeArrowheads="1"/>
          </p:cNvPicPr>
          <p:nvPr/>
        </p:nvPicPr>
        <p:blipFill>
          <a:blip r:embed="rId2"/>
          <a:srcRect/>
          <a:stretch>
            <a:fillRect/>
          </a:stretch>
        </p:blipFill>
        <p:spPr bwMode="auto">
          <a:xfrm>
            <a:off x="827088" y="2636838"/>
            <a:ext cx="7704137"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379AD28-43C5-4872-B5C5-9A030DDCC403}" type="slidenum">
              <a:rPr lang="ja-JP" altLang="en-US"/>
              <a:pPr/>
              <a:t>7</a:t>
            </a:fld>
            <a:endParaRPr lang="en-US" altLang="ja-JP"/>
          </a:p>
        </p:txBody>
      </p:sp>
      <p:pic>
        <p:nvPicPr>
          <p:cNvPr id="10243" name="Picture 2" descr="航空写真平成18年11月"/>
          <p:cNvPicPr>
            <a:picLocks noChangeAspect="1" noChangeArrowheads="1"/>
          </p:cNvPicPr>
          <p:nvPr>
            <p:ph idx="1"/>
          </p:nvPr>
        </p:nvPicPr>
        <p:blipFill>
          <a:blip r:embed="rId2"/>
          <a:srcRect/>
          <a:stretch>
            <a:fillRect/>
          </a:stretch>
        </p:blipFill>
        <p:spPr>
          <a:xfrm>
            <a:off x="0" y="0"/>
            <a:ext cx="9144000" cy="6858000"/>
          </a:xfrm>
          <a:noFill/>
        </p:spPr>
      </p:pic>
      <p:sp>
        <p:nvSpPr>
          <p:cNvPr id="10244" name="Freeform 3"/>
          <p:cNvSpPr>
            <a:spLocks/>
          </p:cNvSpPr>
          <p:nvPr/>
        </p:nvSpPr>
        <p:spPr bwMode="auto">
          <a:xfrm>
            <a:off x="219075" y="2173288"/>
            <a:ext cx="7251700" cy="3130550"/>
          </a:xfrm>
          <a:custGeom>
            <a:avLst/>
            <a:gdLst>
              <a:gd name="T0" fmla="*/ 520 w 4569"/>
              <a:gd name="T1" fmla="*/ 1580 h 1972"/>
              <a:gd name="T2" fmla="*/ 611 w 4569"/>
              <a:gd name="T3" fmla="*/ 1627 h 1972"/>
              <a:gd name="T4" fmla="*/ 1934 w 4569"/>
              <a:gd name="T5" fmla="*/ 1906 h 1972"/>
              <a:gd name="T6" fmla="*/ 2981 w 4569"/>
              <a:gd name="T7" fmla="*/ 1968 h 1972"/>
              <a:gd name="T8" fmla="*/ 3709 w 4569"/>
              <a:gd name="T9" fmla="*/ 1882 h 1972"/>
              <a:gd name="T10" fmla="*/ 4281 w 4569"/>
              <a:gd name="T11" fmla="*/ 1635 h 1972"/>
              <a:gd name="T12" fmla="*/ 4561 w 4569"/>
              <a:gd name="T13" fmla="*/ 1240 h 1972"/>
              <a:gd name="T14" fmla="*/ 4331 w 4569"/>
              <a:gd name="T15" fmla="*/ 556 h 1972"/>
              <a:gd name="T16" fmla="*/ 4013 w 4569"/>
              <a:gd name="T17" fmla="*/ 230 h 1972"/>
              <a:gd name="T18" fmla="*/ 3469 w 4569"/>
              <a:gd name="T19" fmla="*/ 45 h 1972"/>
              <a:gd name="T20" fmla="*/ 2919 w 4569"/>
              <a:gd name="T21" fmla="*/ 7 h 1972"/>
              <a:gd name="T22" fmla="*/ 2267 w 4569"/>
              <a:gd name="T23" fmla="*/ 88 h 1972"/>
              <a:gd name="T24" fmla="*/ 939 w 4569"/>
              <a:gd name="T25" fmla="*/ 445 h 1972"/>
              <a:gd name="T26" fmla="*/ 506 w 4569"/>
              <a:gd name="T27" fmla="*/ 602 h 1972"/>
              <a:gd name="T28" fmla="*/ 491 w 4569"/>
              <a:gd name="T29" fmla="*/ 602 h 1972"/>
              <a:gd name="T30" fmla="*/ 187 w 4569"/>
              <a:gd name="T31" fmla="*/ 783 h 1972"/>
              <a:gd name="T32" fmla="*/ 44 w 4569"/>
              <a:gd name="T33" fmla="*/ 973 h 1972"/>
              <a:gd name="T34" fmla="*/ 34 w 4569"/>
              <a:gd name="T35" fmla="*/ 1249 h 1972"/>
              <a:gd name="T36" fmla="*/ 248 w 4569"/>
              <a:gd name="T37" fmla="*/ 1440 h 1972"/>
              <a:gd name="T38" fmla="*/ 475 w 4569"/>
              <a:gd name="T39" fmla="*/ 1580 h 19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69"/>
              <a:gd name="T61" fmla="*/ 0 h 1972"/>
              <a:gd name="T62" fmla="*/ 4569 w 4569"/>
              <a:gd name="T63" fmla="*/ 1972 h 19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69" h="1972">
                <a:moveTo>
                  <a:pt x="520" y="1580"/>
                </a:moveTo>
                <a:cubicBezTo>
                  <a:pt x="452" y="1568"/>
                  <a:pt x="375" y="1573"/>
                  <a:pt x="611" y="1627"/>
                </a:cubicBezTo>
                <a:cubicBezTo>
                  <a:pt x="847" y="1681"/>
                  <a:pt x="1539" y="1849"/>
                  <a:pt x="1934" y="1906"/>
                </a:cubicBezTo>
                <a:cubicBezTo>
                  <a:pt x="2329" y="1963"/>
                  <a:pt x="2685" y="1972"/>
                  <a:pt x="2981" y="1968"/>
                </a:cubicBezTo>
                <a:cubicBezTo>
                  <a:pt x="3277" y="1964"/>
                  <a:pt x="3492" y="1937"/>
                  <a:pt x="3709" y="1882"/>
                </a:cubicBezTo>
                <a:cubicBezTo>
                  <a:pt x="3926" y="1827"/>
                  <a:pt x="4139" y="1742"/>
                  <a:pt x="4281" y="1635"/>
                </a:cubicBezTo>
                <a:cubicBezTo>
                  <a:pt x="4423" y="1528"/>
                  <a:pt x="4553" y="1420"/>
                  <a:pt x="4561" y="1240"/>
                </a:cubicBezTo>
                <a:cubicBezTo>
                  <a:pt x="4569" y="1060"/>
                  <a:pt x="4422" y="724"/>
                  <a:pt x="4331" y="556"/>
                </a:cubicBezTo>
                <a:cubicBezTo>
                  <a:pt x="4240" y="388"/>
                  <a:pt x="4157" y="316"/>
                  <a:pt x="4013" y="230"/>
                </a:cubicBezTo>
                <a:cubicBezTo>
                  <a:pt x="3869" y="145"/>
                  <a:pt x="3651" y="82"/>
                  <a:pt x="3469" y="45"/>
                </a:cubicBezTo>
                <a:cubicBezTo>
                  <a:pt x="3287" y="8"/>
                  <a:pt x="3119" y="0"/>
                  <a:pt x="2919" y="7"/>
                </a:cubicBezTo>
                <a:cubicBezTo>
                  <a:pt x="2719" y="14"/>
                  <a:pt x="2597" y="15"/>
                  <a:pt x="2267" y="88"/>
                </a:cubicBezTo>
                <a:cubicBezTo>
                  <a:pt x="1937" y="161"/>
                  <a:pt x="1232" y="359"/>
                  <a:pt x="939" y="445"/>
                </a:cubicBezTo>
                <a:cubicBezTo>
                  <a:pt x="646" y="531"/>
                  <a:pt x="581" y="576"/>
                  <a:pt x="506" y="602"/>
                </a:cubicBezTo>
                <a:cubicBezTo>
                  <a:pt x="431" y="628"/>
                  <a:pt x="544" y="572"/>
                  <a:pt x="491" y="602"/>
                </a:cubicBezTo>
                <a:cubicBezTo>
                  <a:pt x="438" y="632"/>
                  <a:pt x="261" y="721"/>
                  <a:pt x="187" y="783"/>
                </a:cubicBezTo>
                <a:cubicBezTo>
                  <a:pt x="113" y="845"/>
                  <a:pt x="69" y="895"/>
                  <a:pt x="44" y="973"/>
                </a:cubicBezTo>
                <a:cubicBezTo>
                  <a:pt x="19" y="1051"/>
                  <a:pt x="0" y="1171"/>
                  <a:pt x="34" y="1249"/>
                </a:cubicBezTo>
                <a:cubicBezTo>
                  <a:pt x="68" y="1327"/>
                  <a:pt x="175" y="1385"/>
                  <a:pt x="248" y="1440"/>
                </a:cubicBezTo>
                <a:cubicBezTo>
                  <a:pt x="321" y="1495"/>
                  <a:pt x="403" y="1537"/>
                  <a:pt x="475" y="1580"/>
                </a:cubicBezTo>
              </a:path>
            </a:pathLst>
          </a:custGeom>
          <a:noFill/>
          <a:ln w="57150">
            <a:solidFill>
              <a:schemeClr val="bg1"/>
            </a:solidFill>
            <a:prstDash val="sysDot"/>
            <a:round/>
            <a:headEnd/>
            <a:tailEnd/>
          </a:ln>
        </p:spPr>
        <p:txBody>
          <a:bodyPr/>
          <a:lstStyle/>
          <a:p>
            <a:endParaRPr lang="en-US"/>
          </a:p>
        </p:txBody>
      </p:sp>
      <p:sp>
        <p:nvSpPr>
          <p:cNvPr id="10245" name="Oval 4"/>
          <p:cNvSpPr>
            <a:spLocks noChangeArrowheads="1"/>
          </p:cNvSpPr>
          <p:nvPr/>
        </p:nvSpPr>
        <p:spPr bwMode="auto">
          <a:xfrm>
            <a:off x="3924300" y="1268413"/>
            <a:ext cx="1295400" cy="503237"/>
          </a:xfrm>
          <a:prstGeom prst="ellipse">
            <a:avLst/>
          </a:prstGeom>
          <a:noFill/>
          <a:ln w="57150">
            <a:solidFill>
              <a:schemeClr val="bg1"/>
            </a:solidFill>
            <a:round/>
            <a:headEnd/>
            <a:tailEnd/>
          </a:ln>
        </p:spPr>
        <p:txBody>
          <a:bodyPr wrap="none" anchor="ctr"/>
          <a:lstStyle/>
          <a:p>
            <a:endParaRPr lang="en-US"/>
          </a:p>
        </p:txBody>
      </p:sp>
      <p:sp>
        <p:nvSpPr>
          <p:cNvPr id="10246" name="Line 5"/>
          <p:cNvSpPr>
            <a:spLocks noChangeShapeType="1"/>
          </p:cNvSpPr>
          <p:nvPr/>
        </p:nvSpPr>
        <p:spPr bwMode="auto">
          <a:xfrm flipV="1">
            <a:off x="2698750" y="1268413"/>
            <a:ext cx="1800225" cy="215900"/>
          </a:xfrm>
          <a:prstGeom prst="line">
            <a:avLst/>
          </a:prstGeom>
          <a:noFill/>
          <a:ln w="57150">
            <a:solidFill>
              <a:schemeClr val="bg1"/>
            </a:solidFill>
            <a:round/>
            <a:headEnd/>
            <a:tailEnd/>
          </a:ln>
        </p:spPr>
        <p:txBody>
          <a:bodyPr/>
          <a:lstStyle/>
          <a:p>
            <a:endParaRPr lang="en-US"/>
          </a:p>
        </p:txBody>
      </p:sp>
      <p:sp>
        <p:nvSpPr>
          <p:cNvPr id="10247" name="Freeform 6"/>
          <p:cNvSpPr>
            <a:spLocks/>
          </p:cNvSpPr>
          <p:nvPr/>
        </p:nvSpPr>
        <p:spPr bwMode="auto">
          <a:xfrm>
            <a:off x="2987675" y="1806575"/>
            <a:ext cx="1924050" cy="685800"/>
          </a:xfrm>
          <a:custGeom>
            <a:avLst/>
            <a:gdLst>
              <a:gd name="T0" fmla="*/ 1257 w 1257"/>
              <a:gd name="T1" fmla="*/ 0 h 342"/>
              <a:gd name="T2" fmla="*/ 0 w 1257"/>
              <a:gd name="T3" fmla="*/ 342 h 342"/>
              <a:gd name="T4" fmla="*/ 0 60000 65536"/>
              <a:gd name="T5" fmla="*/ 0 60000 65536"/>
              <a:gd name="T6" fmla="*/ 0 w 1257"/>
              <a:gd name="T7" fmla="*/ 0 h 342"/>
              <a:gd name="T8" fmla="*/ 1257 w 1257"/>
              <a:gd name="T9" fmla="*/ 342 h 342"/>
            </a:gdLst>
            <a:ahLst/>
            <a:cxnLst>
              <a:cxn ang="T4">
                <a:pos x="T0" y="T1"/>
              </a:cxn>
              <a:cxn ang="T5">
                <a:pos x="T2" y="T3"/>
              </a:cxn>
            </a:cxnLst>
            <a:rect l="T6" t="T7" r="T8" b="T9"/>
            <a:pathLst>
              <a:path w="1257" h="342">
                <a:moveTo>
                  <a:pt x="1257" y="0"/>
                </a:moveTo>
                <a:lnTo>
                  <a:pt x="0" y="342"/>
                </a:lnTo>
              </a:path>
            </a:pathLst>
          </a:custGeom>
          <a:noFill/>
          <a:ln w="57150">
            <a:solidFill>
              <a:schemeClr val="bg1"/>
            </a:solidFill>
            <a:round/>
            <a:headEnd/>
            <a:tailEnd/>
          </a:ln>
        </p:spPr>
        <p:txBody>
          <a:bodyPr/>
          <a:lstStyle/>
          <a:p>
            <a:endParaRPr lang="en-US"/>
          </a:p>
        </p:txBody>
      </p:sp>
      <p:sp>
        <p:nvSpPr>
          <p:cNvPr id="10248" name="Line 7"/>
          <p:cNvSpPr>
            <a:spLocks noChangeShapeType="1"/>
          </p:cNvSpPr>
          <p:nvPr/>
        </p:nvSpPr>
        <p:spPr bwMode="auto">
          <a:xfrm>
            <a:off x="2268538" y="5013325"/>
            <a:ext cx="4514850" cy="1141413"/>
          </a:xfrm>
          <a:prstGeom prst="line">
            <a:avLst/>
          </a:prstGeom>
          <a:noFill/>
          <a:ln w="57150">
            <a:solidFill>
              <a:schemeClr val="bg1"/>
            </a:solidFill>
            <a:round/>
            <a:headEnd/>
            <a:tailEnd type="triangle" w="med" len="med"/>
          </a:ln>
        </p:spPr>
        <p:txBody>
          <a:bodyPr/>
          <a:lstStyle/>
          <a:p>
            <a:endParaRPr lang="en-US"/>
          </a:p>
        </p:txBody>
      </p:sp>
      <p:sp>
        <p:nvSpPr>
          <p:cNvPr id="10249" name="Freeform 8"/>
          <p:cNvSpPr>
            <a:spLocks/>
          </p:cNvSpPr>
          <p:nvPr/>
        </p:nvSpPr>
        <p:spPr bwMode="auto">
          <a:xfrm>
            <a:off x="1485900" y="2554288"/>
            <a:ext cx="5605463" cy="463550"/>
          </a:xfrm>
          <a:custGeom>
            <a:avLst/>
            <a:gdLst>
              <a:gd name="T0" fmla="*/ 3894 w 3894"/>
              <a:gd name="T1" fmla="*/ 408 h 408"/>
              <a:gd name="T2" fmla="*/ 3723 w 3894"/>
              <a:gd name="T3" fmla="*/ 170 h 408"/>
              <a:gd name="T4" fmla="*/ 3496 w 3894"/>
              <a:gd name="T5" fmla="*/ 34 h 408"/>
              <a:gd name="T6" fmla="*/ 3042 w 3894"/>
              <a:gd name="T7" fmla="*/ 3 h 408"/>
              <a:gd name="T8" fmla="*/ 2319 w 3894"/>
              <a:gd name="T9" fmla="*/ 13 h 408"/>
              <a:gd name="T10" fmla="*/ 1509 w 3894"/>
              <a:gd name="T11" fmla="*/ 60 h 408"/>
              <a:gd name="T12" fmla="*/ 0 w 3894"/>
              <a:gd name="T13" fmla="*/ 117 h 408"/>
              <a:gd name="T14" fmla="*/ 0 60000 65536"/>
              <a:gd name="T15" fmla="*/ 0 60000 65536"/>
              <a:gd name="T16" fmla="*/ 0 60000 65536"/>
              <a:gd name="T17" fmla="*/ 0 60000 65536"/>
              <a:gd name="T18" fmla="*/ 0 60000 65536"/>
              <a:gd name="T19" fmla="*/ 0 60000 65536"/>
              <a:gd name="T20" fmla="*/ 0 60000 65536"/>
              <a:gd name="T21" fmla="*/ 0 w 3894"/>
              <a:gd name="T22" fmla="*/ 0 h 408"/>
              <a:gd name="T23" fmla="*/ 3894 w 3894"/>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4" h="408">
                <a:moveTo>
                  <a:pt x="3894" y="408"/>
                </a:moveTo>
                <a:cubicBezTo>
                  <a:pt x="3865" y="368"/>
                  <a:pt x="3789" y="232"/>
                  <a:pt x="3723" y="170"/>
                </a:cubicBezTo>
                <a:cubicBezTo>
                  <a:pt x="3657" y="108"/>
                  <a:pt x="3609" y="62"/>
                  <a:pt x="3496" y="34"/>
                </a:cubicBezTo>
                <a:cubicBezTo>
                  <a:pt x="3383" y="6"/>
                  <a:pt x="3238" y="6"/>
                  <a:pt x="3042" y="3"/>
                </a:cubicBezTo>
                <a:cubicBezTo>
                  <a:pt x="2846" y="0"/>
                  <a:pt x="2574" y="4"/>
                  <a:pt x="2319" y="13"/>
                </a:cubicBezTo>
                <a:cubicBezTo>
                  <a:pt x="2064" y="22"/>
                  <a:pt x="1895" y="43"/>
                  <a:pt x="1509" y="60"/>
                </a:cubicBezTo>
                <a:cubicBezTo>
                  <a:pt x="1123" y="77"/>
                  <a:pt x="314" y="105"/>
                  <a:pt x="0" y="117"/>
                </a:cubicBezTo>
              </a:path>
            </a:pathLst>
          </a:custGeom>
          <a:noFill/>
          <a:ln w="57150">
            <a:solidFill>
              <a:schemeClr val="bg1"/>
            </a:solidFill>
            <a:round/>
            <a:headEnd/>
            <a:tailEnd type="triangle" w="med" len="med"/>
          </a:ln>
        </p:spPr>
        <p:txBody>
          <a:bodyPr/>
          <a:lstStyle/>
          <a:p>
            <a:endParaRPr lang="en-US"/>
          </a:p>
        </p:txBody>
      </p:sp>
      <p:sp>
        <p:nvSpPr>
          <p:cNvPr id="10250" name="Line 9"/>
          <p:cNvSpPr>
            <a:spLocks noChangeShapeType="1"/>
          </p:cNvSpPr>
          <p:nvPr/>
        </p:nvSpPr>
        <p:spPr bwMode="auto">
          <a:xfrm>
            <a:off x="2555875" y="0"/>
            <a:ext cx="142875" cy="1484313"/>
          </a:xfrm>
          <a:prstGeom prst="line">
            <a:avLst/>
          </a:prstGeom>
          <a:noFill/>
          <a:ln w="57150">
            <a:solidFill>
              <a:schemeClr val="tx1"/>
            </a:solidFill>
            <a:round/>
            <a:headEnd/>
            <a:tailEnd/>
          </a:ln>
        </p:spPr>
        <p:txBody>
          <a:bodyPr/>
          <a:lstStyle/>
          <a:p>
            <a:endParaRPr lang="en-US"/>
          </a:p>
        </p:txBody>
      </p:sp>
      <p:sp>
        <p:nvSpPr>
          <p:cNvPr id="10251" name="Freeform 10"/>
          <p:cNvSpPr>
            <a:spLocks/>
          </p:cNvSpPr>
          <p:nvPr/>
        </p:nvSpPr>
        <p:spPr bwMode="auto">
          <a:xfrm>
            <a:off x="4243388" y="1655763"/>
            <a:ext cx="917575" cy="1639887"/>
          </a:xfrm>
          <a:custGeom>
            <a:avLst/>
            <a:gdLst>
              <a:gd name="T0" fmla="*/ 578 w 578"/>
              <a:gd name="T1" fmla="*/ 0 h 1033"/>
              <a:gd name="T2" fmla="*/ 416 w 578"/>
              <a:gd name="T3" fmla="*/ 99 h 1033"/>
              <a:gd name="T4" fmla="*/ 59 w 578"/>
              <a:gd name="T5" fmla="*/ 514 h 1033"/>
              <a:gd name="T6" fmla="*/ 64 w 578"/>
              <a:gd name="T7" fmla="*/ 699 h 1033"/>
              <a:gd name="T8" fmla="*/ 136 w 578"/>
              <a:gd name="T9" fmla="*/ 952 h 1033"/>
              <a:gd name="T10" fmla="*/ 159 w 578"/>
              <a:gd name="T11" fmla="*/ 1033 h 1033"/>
              <a:gd name="T12" fmla="*/ 0 60000 65536"/>
              <a:gd name="T13" fmla="*/ 0 60000 65536"/>
              <a:gd name="T14" fmla="*/ 0 60000 65536"/>
              <a:gd name="T15" fmla="*/ 0 60000 65536"/>
              <a:gd name="T16" fmla="*/ 0 60000 65536"/>
              <a:gd name="T17" fmla="*/ 0 60000 65536"/>
              <a:gd name="T18" fmla="*/ 0 w 578"/>
              <a:gd name="T19" fmla="*/ 0 h 1033"/>
              <a:gd name="T20" fmla="*/ 578 w 578"/>
              <a:gd name="T21" fmla="*/ 1033 h 1033"/>
            </a:gdLst>
            <a:ahLst/>
            <a:cxnLst>
              <a:cxn ang="T12">
                <a:pos x="T0" y="T1"/>
              </a:cxn>
              <a:cxn ang="T13">
                <a:pos x="T2" y="T3"/>
              </a:cxn>
              <a:cxn ang="T14">
                <a:pos x="T4" y="T5"/>
              </a:cxn>
              <a:cxn ang="T15">
                <a:pos x="T6" y="T7"/>
              </a:cxn>
              <a:cxn ang="T16">
                <a:pos x="T8" y="T9"/>
              </a:cxn>
              <a:cxn ang="T17">
                <a:pos x="T10" y="T11"/>
              </a:cxn>
            </a:cxnLst>
            <a:rect l="T18" t="T19" r="T20" b="T21"/>
            <a:pathLst>
              <a:path w="578" h="1033">
                <a:moveTo>
                  <a:pt x="578" y="0"/>
                </a:moveTo>
                <a:cubicBezTo>
                  <a:pt x="551" y="16"/>
                  <a:pt x="503" y="13"/>
                  <a:pt x="416" y="99"/>
                </a:cubicBezTo>
                <a:cubicBezTo>
                  <a:pt x="329" y="185"/>
                  <a:pt x="118" y="414"/>
                  <a:pt x="59" y="514"/>
                </a:cubicBezTo>
                <a:cubicBezTo>
                  <a:pt x="0" y="614"/>
                  <a:pt x="51" y="626"/>
                  <a:pt x="64" y="699"/>
                </a:cubicBezTo>
                <a:cubicBezTo>
                  <a:pt x="77" y="772"/>
                  <a:pt x="120" y="896"/>
                  <a:pt x="136" y="952"/>
                </a:cubicBezTo>
                <a:cubicBezTo>
                  <a:pt x="152" y="1008"/>
                  <a:pt x="154" y="1016"/>
                  <a:pt x="159" y="1033"/>
                </a:cubicBezTo>
              </a:path>
            </a:pathLst>
          </a:custGeom>
          <a:noFill/>
          <a:ln w="57150">
            <a:solidFill>
              <a:schemeClr val="bg1"/>
            </a:solidFill>
            <a:round/>
            <a:headEnd/>
            <a:tailEnd type="triangle" w="med" len="med"/>
          </a:ln>
        </p:spPr>
        <p:txBody>
          <a:bodyPr/>
          <a:lstStyle/>
          <a:p>
            <a:endParaRPr lang="en-US"/>
          </a:p>
        </p:txBody>
      </p:sp>
      <p:sp>
        <p:nvSpPr>
          <p:cNvPr id="10252" name="Text Box 11"/>
          <p:cNvSpPr txBox="1">
            <a:spLocks noChangeArrowheads="1"/>
          </p:cNvSpPr>
          <p:nvPr/>
        </p:nvSpPr>
        <p:spPr bwMode="auto">
          <a:xfrm>
            <a:off x="3779838" y="3633788"/>
            <a:ext cx="2006600" cy="620712"/>
          </a:xfrm>
          <a:prstGeom prst="rect">
            <a:avLst/>
          </a:prstGeom>
          <a:noFill/>
          <a:ln w="9525">
            <a:noFill/>
            <a:miter lim="800000"/>
            <a:headEnd/>
            <a:tailEnd/>
          </a:ln>
        </p:spPr>
        <p:txBody>
          <a:bodyPr lIns="95782" tIns="47891" rIns="95782" bIns="47891">
            <a:spAutoFit/>
          </a:bodyPr>
          <a:lstStyle/>
          <a:p>
            <a:pPr defTabSz="957263">
              <a:spcBef>
                <a:spcPct val="50000"/>
              </a:spcBef>
            </a:pPr>
            <a:r>
              <a:rPr lang="ja-JP" altLang="en-US" sz="3400">
                <a:solidFill>
                  <a:schemeClr val="bg1"/>
                </a:solidFill>
                <a:latin typeface="Arial" charset="0"/>
                <a:ea typeface="ＭＳ Ｐゴシック" pitchFamily="50" charset="-128"/>
                <a:cs typeface="Arial" charset="0"/>
              </a:rPr>
              <a:t>ＭＬＳＦ</a:t>
            </a:r>
          </a:p>
        </p:txBody>
      </p:sp>
      <p:sp>
        <p:nvSpPr>
          <p:cNvPr id="10253" name="Text Box 12"/>
          <p:cNvSpPr txBox="1">
            <a:spLocks noChangeArrowheads="1"/>
          </p:cNvSpPr>
          <p:nvPr/>
        </p:nvSpPr>
        <p:spPr bwMode="auto">
          <a:xfrm>
            <a:off x="4067175" y="1268413"/>
            <a:ext cx="1223963" cy="536575"/>
          </a:xfrm>
          <a:prstGeom prst="rect">
            <a:avLst/>
          </a:prstGeom>
          <a:noFill/>
          <a:ln w="9525">
            <a:noFill/>
            <a:miter lim="800000"/>
            <a:headEnd/>
            <a:tailEnd/>
          </a:ln>
        </p:spPr>
        <p:txBody>
          <a:bodyPr lIns="95782" tIns="47891" rIns="95782" bIns="47891">
            <a:spAutoFit/>
          </a:bodyPr>
          <a:lstStyle/>
          <a:p>
            <a:pPr defTabSz="957263">
              <a:spcBef>
                <a:spcPct val="50000"/>
              </a:spcBef>
            </a:pPr>
            <a:r>
              <a:rPr lang="en-US" altLang="ja-JP" sz="2900">
                <a:solidFill>
                  <a:schemeClr val="bg1"/>
                </a:solidFill>
                <a:latin typeface="Arial" charset="0"/>
                <a:ea typeface="ＭＳ Ｐゴシック" pitchFamily="50" charset="-128"/>
              </a:rPr>
              <a:t>RCS</a:t>
            </a:r>
          </a:p>
        </p:txBody>
      </p:sp>
      <p:sp>
        <p:nvSpPr>
          <p:cNvPr id="10254" name="Text Box 13"/>
          <p:cNvSpPr txBox="1">
            <a:spLocks noChangeArrowheads="1"/>
          </p:cNvSpPr>
          <p:nvPr/>
        </p:nvSpPr>
        <p:spPr bwMode="auto">
          <a:xfrm rot="-5700000">
            <a:off x="1562894" y="400844"/>
            <a:ext cx="1644650" cy="404812"/>
          </a:xfrm>
          <a:prstGeom prst="rect">
            <a:avLst/>
          </a:prstGeom>
          <a:noFill/>
          <a:ln w="9525">
            <a:noFill/>
            <a:miter lim="800000"/>
            <a:headEnd/>
            <a:tailEnd/>
          </a:ln>
        </p:spPr>
        <p:txBody>
          <a:bodyPr lIns="95782" tIns="47891" rIns="95782" bIns="47891">
            <a:spAutoFit/>
          </a:bodyPr>
          <a:lstStyle/>
          <a:p>
            <a:pPr defTabSz="957263">
              <a:spcBef>
                <a:spcPct val="50000"/>
              </a:spcBef>
            </a:pPr>
            <a:r>
              <a:rPr lang="ja-JP" altLang="en-US" sz="2000">
                <a:latin typeface="Arial" charset="0"/>
                <a:ea typeface="ＭＳ Ｐゴシック" pitchFamily="50" charset="-128"/>
              </a:rPr>
              <a:t>ＬＩＮＡＣ</a:t>
            </a:r>
          </a:p>
        </p:txBody>
      </p:sp>
      <p:sp>
        <p:nvSpPr>
          <p:cNvPr id="10255" name="Text Box 14"/>
          <p:cNvSpPr txBox="1">
            <a:spLocks noChangeArrowheads="1"/>
          </p:cNvSpPr>
          <p:nvPr/>
        </p:nvSpPr>
        <p:spPr bwMode="auto">
          <a:xfrm rot="1200000">
            <a:off x="103188" y="4867275"/>
            <a:ext cx="2446337" cy="612775"/>
          </a:xfrm>
          <a:prstGeom prst="rect">
            <a:avLst/>
          </a:prstGeom>
          <a:noFill/>
          <a:ln w="9525">
            <a:noFill/>
            <a:miter lim="800000"/>
            <a:headEnd/>
            <a:tailEnd/>
          </a:ln>
        </p:spPr>
        <p:txBody>
          <a:bodyPr lIns="95782" tIns="47891" rIns="95782" bIns="47891">
            <a:spAutoFit/>
          </a:bodyPr>
          <a:lstStyle/>
          <a:p>
            <a:pPr defTabSz="957263">
              <a:spcBef>
                <a:spcPct val="50000"/>
              </a:spcBef>
            </a:pPr>
            <a:r>
              <a:rPr lang="en-US" altLang="ja-JP" sz="3400">
                <a:solidFill>
                  <a:schemeClr val="bg1"/>
                </a:solidFill>
                <a:latin typeface="Arial" charset="0"/>
                <a:ea typeface="ＭＳ Ｐゴシック" pitchFamily="50" charset="-128"/>
              </a:rPr>
              <a:t>50GeV-PS</a:t>
            </a:r>
          </a:p>
        </p:txBody>
      </p:sp>
      <p:sp>
        <p:nvSpPr>
          <p:cNvPr id="10256" name="Text Box 15"/>
          <p:cNvSpPr txBox="1">
            <a:spLocks noChangeArrowheads="1"/>
          </p:cNvSpPr>
          <p:nvPr/>
        </p:nvSpPr>
        <p:spPr bwMode="auto">
          <a:xfrm>
            <a:off x="765175" y="1784350"/>
            <a:ext cx="720725" cy="1411288"/>
          </a:xfrm>
          <a:prstGeom prst="rect">
            <a:avLst/>
          </a:prstGeom>
          <a:noFill/>
          <a:ln w="9525">
            <a:noFill/>
            <a:miter lim="800000"/>
            <a:headEnd/>
            <a:tailEnd/>
          </a:ln>
        </p:spPr>
        <p:txBody>
          <a:bodyPr lIns="68415" tIns="34208" rIns="68415" bIns="34208">
            <a:spAutoFit/>
          </a:bodyPr>
          <a:lstStyle/>
          <a:p>
            <a:pPr defTabSz="957263">
              <a:spcBef>
                <a:spcPct val="50000"/>
              </a:spcBef>
            </a:pPr>
            <a:r>
              <a:rPr lang="en-US" altLang="ja-JP" sz="8800">
                <a:solidFill>
                  <a:schemeClr val="bg1"/>
                </a:solidFill>
                <a:latin typeface="Symbol" pitchFamily="18" charset="2"/>
                <a:ea typeface="ＭＳ Ｐゴシック" pitchFamily="50" charset="-128"/>
              </a:rPr>
              <a:t>n</a:t>
            </a:r>
          </a:p>
        </p:txBody>
      </p:sp>
      <p:sp>
        <p:nvSpPr>
          <p:cNvPr id="10257" name="Text Box 16"/>
          <p:cNvSpPr txBox="1">
            <a:spLocks noChangeArrowheads="1"/>
          </p:cNvSpPr>
          <p:nvPr/>
        </p:nvSpPr>
        <p:spPr bwMode="auto">
          <a:xfrm>
            <a:off x="6877050" y="5300663"/>
            <a:ext cx="1800225" cy="1411287"/>
          </a:xfrm>
          <a:prstGeom prst="rect">
            <a:avLst/>
          </a:prstGeom>
          <a:noFill/>
          <a:ln w="9525">
            <a:noFill/>
            <a:miter lim="800000"/>
            <a:headEnd/>
            <a:tailEnd/>
          </a:ln>
        </p:spPr>
        <p:txBody>
          <a:bodyPr lIns="68415" tIns="34208" rIns="68415" bIns="34208">
            <a:spAutoFit/>
          </a:bodyPr>
          <a:lstStyle/>
          <a:p>
            <a:pPr defTabSz="957263">
              <a:spcBef>
                <a:spcPct val="50000"/>
              </a:spcBef>
            </a:pPr>
            <a:r>
              <a:rPr lang="en-US" altLang="ja-JP" sz="8800">
                <a:solidFill>
                  <a:schemeClr val="bg1"/>
                </a:solidFill>
                <a:latin typeface="Arial" charset="0"/>
                <a:ea typeface="ＭＳ Ｐゴシック" pitchFamily="50" charset="-128"/>
              </a:rPr>
              <a:t>Hd</a:t>
            </a:r>
          </a:p>
        </p:txBody>
      </p:sp>
      <p:sp>
        <p:nvSpPr>
          <p:cNvPr id="10258" name="Text Box 17"/>
          <p:cNvSpPr txBox="1">
            <a:spLocks noChangeArrowheads="1"/>
          </p:cNvSpPr>
          <p:nvPr/>
        </p:nvSpPr>
        <p:spPr bwMode="auto">
          <a:xfrm>
            <a:off x="179388" y="6381750"/>
            <a:ext cx="3240087" cy="366713"/>
          </a:xfrm>
          <a:prstGeom prst="rect">
            <a:avLst/>
          </a:prstGeom>
          <a:noFill/>
          <a:ln w="9525">
            <a:noFill/>
            <a:miter lim="800000"/>
            <a:headEnd/>
            <a:tailEnd/>
          </a:ln>
        </p:spPr>
        <p:txBody>
          <a:bodyPr>
            <a:spAutoFit/>
          </a:bodyPr>
          <a:lstStyle/>
          <a:p>
            <a:pPr>
              <a:spcBef>
                <a:spcPct val="50000"/>
              </a:spcBef>
            </a:pPr>
            <a:r>
              <a:rPr lang="en-US" altLang="ja-JP" sz="1800">
                <a:solidFill>
                  <a:schemeClr val="bg1"/>
                </a:solidFill>
                <a:latin typeface="Arial" charset="0"/>
                <a:ea typeface="ＭＳ Ｐゴシック" pitchFamily="50" charset="-128"/>
              </a:rPr>
              <a:t>Bird’s eye photo in Nov. 2006</a:t>
            </a:r>
          </a:p>
        </p:txBody>
      </p:sp>
      <p:pic>
        <p:nvPicPr>
          <p:cNvPr id="10259" name="Picture 18"/>
          <p:cNvPicPr>
            <a:picLocks noChangeAspect="1" noChangeArrowheads="1"/>
          </p:cNvPicPr>
          <p:nvPr/>
        </p:nvPicPr>
        <p:blipFill>
          <a:blip r:embed="rId3"/>
          <a:srcRect/>
          <a:stretch>
            <a:fillRect/>
          </a:stretch>
        </p:blipFill>
        <p:spPr bwMode="auto">
          <a:xfrm>
            <a:off x="5364163" y="0"/>
            <a:ext cx="3024187" cy="186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7E362629-6C39-43FD-B08E-994C533A9275}" type="slidenum">
              <a:rPr lang="ja-JP" altLang="en-US"/>
              <a:pPr/>
              <a:t>8</a:t>
            </a:fld>
            <a:endParaRPr lang="en-US" altLang="ja-JP"/>
          </a:p>
        </p:txBody>
      </p:sp>
      <p:sp>
        <p:nvSpPr>
          <p:cNvPr id="11267" name="Rectangle 2"/>
          <p:cNvSpPr>
            <a:spLocks noGrp="1" noChangeArrowheads="1"/>
          </p:cNvSpPr>
          <p:nvPr>
            <p:ph type="title"/>
          </p:nvPr>
        </p:nvSpPr>
        <p:spPr/>
        <p:txBody>
          <a:bodyPr/>
          <a:lstStyle/>
          <a:p>
            <a:pPr eaLnBrk="1"/>
            <a:r>
              <a:rPr lang="en-US" altLang="ja-JP" sz="2800" smtClean="0"/>
              <a:t>Performance of the 50-GeV PS</a:t>
            </a:r>
          </a:p>
        </p:txBody>
      </p:sp>
      <p:sp>
        <p:nvSpPr>
          <p:cNvPr id="374787" name="Rectangle 3"/>
          <p:cNvSpPr>
            <a:spLocks noGrp="1" noChangeArrowheads="1"/>
          </p:cNvSpPr>
          <p:nvPr>
            <p:ph type="body" idx="1"/>
          </p:nvPr>
        </p:nvSpPr>
        <p:spPr>
          <a:xfrm>
            <a:off x="762000" y="2779713"/>
            <a:ext cx="7772400" cy="3457575"/>
          </a:xfrm>
          <a:noFill/>
          <a:ln w="28575">
            <a:solidFill>
              <a:srgbClr val="000000"/>
            </a:solidFill>
          </a:ln>
        </p:spPr>
        <p:txBody>
          <a:bodyPr/>
          <a:lstStyle/>
          <a:p>
            <a:pPr eaLnBrk="1"/>
            <a:r>
              <a:rPr lang="en-US" altLang="ja-JP" sz="2000" smtClean="0">
                <a:solidFill>
                  <a:srgbClr val="000000"/>
                </a:solidFill>
              </a:rPr>
              <a:t>Beam Energy</a:t>
            </a:r>
            <a:r>
              <a:rPr lang="ja-JP" altLang="en-US" sz="2000" smtClean="0">
                <a:solidFill>
                  <a:srgbClr val="000000"/>
                </a:solidFill>
              </a:rPr>
              <a:t>： 	</a:t>
            </a:r>
            <a:r>
              <a:rPr lang="en-US" altLang="ja-JP" sz="2000" smtClean="0">
                <a:solidFill>
                  <a:srgbClr val="FF0000"/>
                </a:solidFill>
              </a:rPr>
              <a:t>50</a:t>
            </a:r>
            <a:r>
              <a:rPr lang="ja-JP" altLang="en-US" sz="2000" smtClean="0">
                <a:solidFill>
                  <a:srgbClr val="FF0000"/>
                </a:solidFill>
              </a:rPr>
              <a:t>ＧｅＶ	 </a:t>
            </a:r>
            <a:r>
              <a:rPr lang="en-US" altLang="ja-JP" sz="2000" smtClean="0">
                <a:solidFill>
                  <a:srgbClr val="000000"/>
                </a:solidFill>
              </a:rPr>
              <a:t>E</a:t>
            </a:r>
            <a:r>
              <a:rPr lang="en-US" altLang="ja-JP" sz="2000" baseline="-25000" smtClean="0">
                <a:solidFill>
                  <a:srgbClr val="000000"/>
                </a:solidFill>
              </a:rPr>
              <a:t>Linac</a:t>
            </a:r>
            <a:r>
              <a:rPr lang="en-US" altLang="ja-JP" sz="2000" smtClean="0">
                <a:solidFill>
                  <a:srgbClr val="000000"/>
                </a:solidFill>
              </a:rPr>
              <a:t> = </a:t>
            </a:r>
            <a:r>
              <a:rPr lang="en-US" altLang="ja-JP" sz="2000" smtClean="0">
                <a:solidFill>
                  <a:srgbClr val="FC0128"/>
                </a:solidFill>
              </a:rPr>
              <a:t>400MeV</a:t>
            </a:r>
            <a:r>
              <a:rPr lang="en-US" altLang="ja-JP" sz="2000" smtClean="0">
                <a:solidFill>
                  <a:srgbClr val="000000"/>
                </a:solidFill>
              </a:rPr>
              <a:t> </a:t>
            </a:r>
            <a:endParaRPr lang="ja-JP" altLang="en-US" sz="2000" smtClean="0">
              <a:solidFill>
                <a:srgbClr val="FF0000"/>
              </a:solidFill>
            </a:endParaRPr>
          </a:p>
          <a:p>
            <a:pPr lvl="1" eaLnBrk="1">
              <a:buFontTx/>
              <a:buNone/>
            </a:pPr>
            <a:r>
              <a:rPr lang="ja-JP" altLang="en-US" sz="1800" smtClean="0">
                <a:solidFill>
                  <a:srgbClr val="008000"/>
                </a:solidFill>
              </a:rPr>
              <a:t>				</a:t>
            </a:r>
            <a:r>
              <a:rPr lang="en-US" altLang="ja-JP" sz="1800" smtClean="0">
                <a:solidFill>
                  <a:srgbClr val="009900"/>
                </a:solidFill>
              </a:rPr>
              <a:t>(</a:t>
            </a:r>
            <a:r>
              <a:rPr lang="en-US" altLang="ja-JP" sz="1800" u="sng" smtClean="0">
                <a:solidFill>
                  <a:srgbClr val="009900"/>
                </a:solidFill>
              </a:rPr>
              <a:t>30GeV for </a:t>
            </a:r>
            <a:r>
              <a:rPr lang="en-US" altLang="ja-JP" sz="1800" b="1" u="sng" smtClean="0">
                <a:solidFill>
                  <a:srgbClr val="009900"/>
                </a:solidFill>
              </a:rPr>
              <a:t>Slow Beam</a:t>
            </a:r>
            <a:r>
              <a:rPr lang="en-US" altLang="ja-JP" sz="1800" smtClean="0">
                <a:solidFill>
                  <a:srgbClr val="009900"/>
                </a:solidFill>
              </a:rPr>
              <a:t>) </a:t>
            </a:r>
            <a:r>
              <a:rPr lang="en-US" altLang="ja-JP" sz="1800" smtClean="0">
                <a:solidFill>
                  <a:schemeClr val="tx1"/>
                </a:solidFill>
              </a:rPr>
              <a:t>E</a:t>
            </a:r>
            <a:r>
              <a:rPr lang="en-US" altLang="ja-JP" sz="1800" baseline="-25000" smtClean="0">
                <a:solidFill>
                  <a:schemeClr val="tx1"/>
                </a:solidFill>
              </a:rPr>
              <a:t>Linac</a:t>
            </a:r>
            <a:r>
              <a:rPr lang="en-US" altLang="ja-JP" sz="1800" smtClean="0">
                <a:solidFill>
                  <a:schemeClr val="tx1"/>
                </a:solidFill>
              </a:rPr>
              <a:t> = </a:t>
            </a:r>
            <a:r>
              <a:rPr lang="en-US" altLang="ja-JP" sz="1800" smtClean="0">
                <a:solidFill>
                  <a:srgbClr val="009900"/>
                </a:solidFill>
              </a:rPr>
              <a:t>(180MeV)</a:t>
            </a:r>
          </a:p>
          <a:p>
            <a:pPr lvl="1" eaLnBrk="1">
              <a:buFontTx/>
              <a:buNone/>
            </a:pPr>
            <a:r>
              <a:rPr lang="en-US" altLang="ja-JP" sz="1800" smtClean="0">
                <a:solidFill>
                  <a:srgbClr val="008000"/>
                </a:solidFill>
              </a:rPr>
              <a:t>				</a:t>
            </a:r>
            <a:r>
              <a:rPr lang="en-US" altLang="ja-JP" sz="1600" smtClean="0">
                <a:solidFill>
                  <a:srgbClr val="CC0099"/>
                </a:solidFill>
              </a:rPr>
              <a:t>(30GeV for </a:t>
            </a:r>
            <a:r>
              <a:rPr lang="en-US" altLang="ja-JP" sz="1600" b="1" smtClean="0">
                <a:solidFill>
                  <a:srgbClr val="CC0099"/>
                </a:solidFill>
              </a:rPr>
              <a:t>Fast Beam</a:t>
            </a:r>
            <a:r>
              <a:rPr lang="en-US" altLang="ja-JP" sz="1600" smtClean="0">
                <a:solidFill>
                  <a:srgbClr val="CC0099"/>
                </a:solidFill>
              </a:rPr>
              <a:t>)</a:t>
            </a:r>
          </a:p>
          <a:p>
            <a:pPr eaLnBrk="1"/>
            <a:r>
              <a:rPr lang="en-US" altLang="ja-JP" sz="2000" smtClean="0">
                <a:solidFill>
                  <a:srgbClr val="000000"/>
                </a:solidFill>
              </a:rPr>
              <a:t>Repetition: 		</a:t>
            </a:r>
            <a:r>
              <a:rPr lang="en-US" altLang="ja-JP" sz="2000" u="sng" smtClean="0">
                <a:solidFill>
                  <a:srgbClr val="FF0000"/>
                </a:solidFill>
              </a:rPr>
              <a:t>3.4 ~ 5-6s</a:t>
            </a:r>
            <a:endParaRPr lang="en-US" altLang="ja-JP" sz="2000" smtClean="0">
              <a:solidFill>
                <a:srgbClr val="000000"/>
              </a:solidFill>
            </a:endParaRPr>
          </a:p>
          <a:p>
            <a:pPr eaLnBrk="1"/>
            <a:r>
              <a:rPr lang="en-US" altLang="ja-JP" sz="2000" smtClean="0">
                <a:solidFill>
                  <a:srgbClr val="000000"/>
                </a:solidFill>
              </a:rPr>
              <a:t>Flat Top Width</a:t>
            </a:r>
            <a:r>
              <a:rPr lang="ja-JP" altLang="en-US" sz="2000" smtClean="0">
                <a:solidFill>
                  <a:srgbClr val="000000"/>
                </a:solidFill>
              </a:rPr>
              <a:t>：	</a:t>
            </a:r>
            <a:r>
              <a:rPr lang="en-US" altLang="ja-JP" sz="2000" u="sng" smtClean="0">
                <a:solidFill>
                  <a:srgbClr val="FF0000"/>
                </a:solidFill>
              </a:rPr>
              <a:t>0.7 ~ 2-3s</a:t>
            </a:r>
            <a:endParaRPr lang="en-US" altLang="ja-JP" sz="2000" u="sng" smtClean="0">
              <a:solidFill>
                <a:srgbClr val="009900"/>
              </a:solidFill>
            </a:endParaRPr>
          </a:p>
          <a:p>
            <a:pPr eaLnBrk="1"/>
            <a:r>
              <a:rPr lang="en-US" altLang="ja-JP" sz="2000" smtClean="0">
                <a:solidFill>
                  <a:srgbClr val="000000"/>
                </a:solidFill>
              </a:rPr>
              <a:t>Beam Intensity:	</a:t>
            </a:r>
            <a:r>
              <a:rPr lang="en-US" altLang="ja-JP" sz="2000" smtClean="0">
                <a:solidFill>
                  <a:srgbClr val="FF0000"/>
                </a:solidFill>
              </a:rPr>
              <a:t>3.3x10</a:t>
            </a:r>
            <a:r>
              <a:rPr lang="en-US" altLang="ja-JP" sz="2000" baseline="30000" smtClean="0">
                <a:solidFill>
                  <a:srgbClr val="FF0000"/>
                </a:solidFill>
              </a:rPr>
              <a:t>14</a:t>
            </a:r>
            <a:r>
              <a:rPr lang="en-US" altLang="ja-JP" sz="2000" smtClean="0">
                <a:solidFill>
                  <a:srgbClr val="FF0000"/>
                </a:solidFill>
              </a:rPr>
              <a:t>ppp, 15</a:t>
            </a:r>
            <a:r>
              <a:rPr lang="en-US" altLang="ja-JP" sz="2000" smtClean="0">
                <a:solidFill>
                  <a:srgbClr val="FF0000"/>
                </a:solidFill>
                <a:latin typeface="Symbol" pitchFamily="18" charset="2"/>
              </a:rPr>
              <a:t>m</a:t>
            </a:r>
            <a:r>
              <a:rPr lang="en-US" altLang="ja-JP" sz="2000" smtClean="0">
                <a:solidFill>
                  <a:srgbClr val="FF0000"/>
                </a:solidFill>
              </a:rPr>
              <a:t>A</a:t>
            </a:r>
          </a:p>
          <a:p>
            <a:pPr eaLnBrk="1">
              <a:buFont typeface="Wingdings" pitchFamily="2" charset="2"/>
              <a:buNone/>
            </a:pPr>
            <a:r>
              <a:rPr lang="en-US" altLang="ja-JP" sz="2000" smtClean="0">
                <a:solidFill>
                  <a:srgbClr val="000000"/>
                </a:solidFill>
              </a:rPr>
              <a:t>				</a:t>
            </a:r>
            <a:r>
              <a:rPr lang="en-US" altLang="ja-JP" sz="2000" smtClean="0">
                <a:solidFill>
                  <a:srgbClr val="009900"/>
                </a:solidFill>
              </a:rPr>
              <a:t>(</a:t>
            </a:r>
            <a:r>
              <a:rPr lang="en-US" altLang="ja-JP" sz="2000" u="sng" smtClean="0">
                <a:solidFill>
                  <a:srgbClr val="009900"/>
                </a:solidFill>
              </a:rPr>
              <a:t>2×10</a:t>
            </a:r>
            <a:r>
              <a:rPr lang="en-US" altLang="ja-JP" sz="2000" u="sng" baseline="30000" smtClean="0">
                <a:solidFill>
                  <a:srgbClr val="009900"/>
                </a:solidFill>
              </a:rPr>
              <a:t>14</a:t>
            </a:r>
            <a:r>
              <a:rPr lang="en-US" altLang="ja-JP" sz="2000" u="sng" smtClean="0">
                <a:solidFill>
                  <a:srgbClr val="009900"/>
                </a:solidFill>
              </a:rPr>
              <a:t>ppp, 9</a:t>
            </a:r>
            <a:r>
              <a:rPr lang="en-US" altLang="ja-JP" sz="2000" u="sng" smtClean="0">
                <a:solidFill>
                  <a:srgbClr val="009900"/>
                </a:solidFill>
                <a:latin typeface="Symbol" pitchFamily="18" charset="2"/>
              </a:rPr>
              <a:t>m</a:t>
            </a:r>
            <a:r>
              <a:rPr lang="en-US" altLang="ja-JP" sz="2000" u="sng" smtClean="0">
                <a:solidFill>
                  <a:srgbClr val="009900"/>
                </a:solidFill>
              </a:rPr>
              <a:t>A</a:t>
            </a:r>
            <a:r>
              <a:rPr lang="en-US" altLang="ja-JP" sz="2000" smtClean="0">
                <a:solidFill>
                  <a:srgbClr val="009900"/>
                </a:solidFill>
              </a:rPr>
              <a:t>)</a:t>
            </a:r>
            <a:r>
              <a:rPr lang="en-US" altLang="ja-JP" sz="2000" smtClean="0">
                <a:solidFill>
                  <a:srgbClr val="000000"/>
                </a:solidFill>
              </a:rPr>
              <a:t> </a:t>
            </a:r>
            <a:endParaRPr lang="en-US" altLang="ja-JP" sz="2000" smtClean="0">
              <a:solidFill>
                <a:srgbClr val="009900"/>
              </a:solidFill>
            </a:endParaRPr>
          </a:p>
          <a:p>
            <a:pPr eaLnBrk="1"/>
            <a:r>
              <a:rPr lang="en-US" altLang="ja-JP" sz="2000" smtClean="0">
                <a:solidFill>
                  <a:srgbClr val="000000"/>
                </a:solidFill>
              </a:rPr>
              <a:t>Beam Power: 	</a:t>
            </a:r>
            <a:r>
              <a:rPr lang="en-US" altLang="ja-JP" sz="2000" smtClean="0">
                <a:solidFill>
                  <a:srgbClr val="FF0000"/>
                </a:solidFill>
              </a:rPr>
              <a:t>750kW   </a:t>
            </a:r>
          </a:p>
          <a:p>
            <a:pPr eaLnBrk="1">
              <a:buFont typeface="Wingdings" pitchFamily="2" charset="2"/>
              <a:buNone/>
            </a:pPr>
            <a:r>
              <a:rPr lang="en-US" altLang="ja-JP" sz="2000" smtClean="0">
                <a:solidFill>
                  <a:srgbClr val="009900"/>
                </a:solidFill>
              </a:rPr>
              <a:t>				(</a:t>
            </a:r>
            <a:r>
              <a:rPr lang="en-US" altLang="ja-JP" sz="2000" u="sng" smtClean="0">
                <a:solidFill>
                  <a:srgbClr val="009900"/>
                </a:solidFill>
              </a:rPr>
              <a:t>270kW</a:t>
            </a:r>
            <a:r>
              <a:rPr lang="en-US" altLang="ja-JP" sz="2000" smtClean="0">
                <a:solidFill>
                  <a:srgbClr val="009900"/>
                </a:solidFill>
              </a:rPr>
              <a:t>)</a:t>
            </a:r>
          </a:p>
        </p:txBody>
      </p:sp>
      <p:sp>
        <p:nvSpPr>
          <p:cNvPr id="11269" name="Text Box 4"/>
          <p:cNvSpPr txBox="1">
            <a:spLocks noChangeArrowheads="1"/>
          </p:cNvSpPr>
          <p:nvPr/>
        </p:nvSpPr>
        <p:spPr bwMode="auto">
          <a:xfrm>
            <a:off x="755650" y="1316038"/>
            <a:ext cx="7777163" cy="396875"/>
          </a:xfrm>
          <a:prstGeom prst="rect">
            <a:avLst/>
          </a:prstGeom>
          <a:noFill/>
          <a:ln w="12700">
            <a:noFill/>
            <a:miter lim="800000"/>
            <a:headEnd/>
            <a:tailEnd/>
          </a:ln>
        </p:spPr>
        <p:txBody>
          <a:bodyPr>
            <a:spAutoFit/>
          </a:bodyPr>
          <a:lstStyle/>
          <a:p>
            <a:pPr>
              <a:spcBef>
                <a:spcPct val="50000"/>
              </a:spcBef>
            </a:pPr>
            <a:r>
              <a:rPr lang="en-US" altLang="ja-JP" sz="2000">
                <a:solidFill>
                  <a:schemeClr val="accent2"/>
                </a:solidFill>
                <a:latin typeface="Helvetica" charset="0"/>
              </a:rPr>
              <a:t>Numbers in red are design values.</a:t>
            </a:r>
          </a:p>
        </p:txBody>
      </p:sp>
      <p:sp>
        <p:nvSpPr>
          <p:cNvPr id="374789" name="Text Box 5"/>
          <p:cNvSpPr txBox="1">
            <a:spLocks noChangeArrowheads="1"/>
          </p:cNvSpPr>
          <p:nvPr/>
        </p:nvSpPr>
        <p:spPr bwMode="auto">
          <a:xfrm>
            <a:off x="755650" y="1736725"/>
            <a:ext cx="7777163" cy="1006475"/>
          </a:xfrm>
          <a:prstGeom prst="rect">
            <a:avLst/>
          </a:prstGeom>
          <a:noFill/>
          <a:ln w="12700">
            <a:noFill/>
            <a:miter lim="800000"/>
            <a:headEnd/>
            <a:tailEnd/>
          </a:ln>
        </p:spPr>
        <p:txBody>
          <a:bodyPr>
            <a:spAutoFit/>
          </a:bodyPr>
          <a:lstStyle/>
          <a:p>
            <a:pPr>
              <a:spcBef>
                <a:spcPct val="50000"/>
              </a:spcBef>
            </a:pPr>
            <a:r>
              <a:rPr lang="en-US" altLang="ja-JP" sz="2000">
                <a:solidFill>
                  <a:srgbClr val="009900"/>
                </a:solidFill>
                <a:latin typeface="Helvetica" charset="0"/>
              </a:rPr>
              <a:t>Numbers in parentheses are ones for the beginning of Phase 1.  Energy recovery of the linac to 400 MeV is planned just after the completion of the Phase-1 construction in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74789">
                                            <p:txEl>
                                              <p:pRg st="0" end="0"/>
                                            </p:txEl>
                                          </p:spTgt>
                                        </p:tgtEl>
                                        <p:attrNameLst>
                                          <p:attrName>style.visibility</p:attrName>
                                        </p:attrNameLst>
                                      </p:cBhvr>
                                      <p:to>
                                        <p:strVal val="visible"/>
                                      </p:to>
                                    </p:set>
                                    <p:anim calcmode="lin" valueType="num">
                                      <p:cBhvr>
                                        <p:cTn id="7" dur="500" fill="hold"/>
                                        <p:tgtEl>
                                          <p:spTgt spid="37478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478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4789">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74787">
                                            <p:txEl>
                                              <p:pRg st="1" end="1"/>
                                            </p:txEl>
                                          </p:spTgt>
                                        </p:tgtEl>
                                        <p:attrNameLst>
                                          <p:attrName>style.visibility</p:attrName>
                                        </p:attrNameLst>
                                      </p:cBhvr>
                                      <p:to>
                                        <p:strVal val="visible"/>
                                      </p:to>
                                    </p:set>
                                    <p:anim calcmode="lin" valueType="num">
                                      <p:cBhvr>
                                        <p:cTn id="12" dur="500" fill="hold"/>
                                        <p:tgtEl>
                                          <p:spTgt spid="37478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7478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74787">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74787">
                                            <p:txEl>
                                              <p:pRg st="2" end="2"/>
                                            </p:txEl>
                                          </p:spTgt>
                                        </p:tgtEl>
                                        <p:attrNameLst>
                                          <p:attrName>style.visibility</p:attrName>
                                        </p:attrNameLst>
                                      </p:cBhvr>
                                      <p:to>
                                        <p:strVal val="visible"/>
                                      </p:to>
                                    </p:set>
                                    <p:anim calcmode="lin" valueType="num">
                                      <p:cBhvr>
                                        <p:cTn id="17" dur="500" fill="hold"/>
                                        <p:tgtEl>
                                          <p:spTgt spid="37478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7478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74787">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74787">
                                            <p:txEl>
                                              <p:pRg st="6" end="6"/>
                                            </p:txEl>
                                          </p:spTgt>
                                        </p:tgtEl>
                                        <p:attrNameLst>
                                          <p:attrName>style.visibility</p:attrName>
                                        </p:attrNameLst>
                                      </p:cBhvr>
                                      <p:to>
                                        <p:strVal val="visible"/>
                                      </p:to>
                                    </p:set>
                                    <p:anim calcmode="lin" valueType="num">
                                      <p:cBhvr>
                                        <p:cTn id="22" dur="500" fill="hold"/>
                                        <p:tgtEl>
                                          <p:spTgt spid="374787">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74787">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74787">
                                            <p:txEl>
                                              <p:pRg st="6" end="6"/>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74787">
                                            <p:txEl>
                                              <p:pRg st="8" end="8"/>
                                            </p:txEl>
                                          </p:spTgt>
                                        </p:tgtEl>
                                        <p:attrNameLst>
                                          <p:attrName>style.visibility</p:attrName>
                                        </p:attrNameLst>
                                      </p:cBhvr>
                                      <p:to>
                                        <p:strVal val="visible"/>
                                      </p:to>
                                    </p:set>
                                    <p:anim calcmode="lin" valueType="num">
                                      <p:cBhvr>
                                        <p:cTn id="27" dur="500" fill="hold"/>
                                        <p:tgtEl>
                                          <p:spTgt spid="374787">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374787">
                                            <p:txEl>
                                              <p:pRg st="8" end="8"/>
                                            </p:txEl>
                                          </p:spTgt>
                                        </p:tgtEl>
                                        <p:attrNameLst>
                                          <p:attrName>ppt_h</p:attrName>
                                        </p:attrNameLst>
                                      </p:cBhvr>
                                      <p:tavLst>
                                        <p:tav tm="0">
                                          <p:val>
                                            <p:fltVal val="0"/>
                                          </p:val>
                                        </p:tav>
                                        <p:tav tm="100000">
                                          <p:val>
                                            <p:strVal val="#ppt_h"/>
                                          </p:val>
                                        </p:tav>
                                      </p:tavLst>
                                    </p:anim>
                                    <p:animEffect transition="in" filter="fade">
                                      <p:cBhvr>
                                        <p:cTn id="29" dur="500"/>
                                        <p:tgtEl>
                                          <p:spTgt spid="3747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64E3109E-CD32-408B-BFB9-9DE93E4CADA4}" type="slidenum">
              <a:rPr lang="ja-JP" altLang="en-US"/>
              <a:pPr/>
              <a:t>9</a:t>
            </a:fld>
            <a:endParaRPr lang="en-US" altLang="ja-JP"/>
          </a:p>
        </p:txBody>
      </p:sp>
      <p:sp>
        <p:nvSpPr>
          <p:cNvPr id="12291" name="Rectangle 2"/>
          <p:cNvSpPr>
            <a:spLocks noGrp="1" noChangeArrowheads="1"/>
          </p:cNvSpPr>
          <p:nvPr>
            <p:ph type="title"/>
          </p:nvPr>
        </p:nvSpPr>
        <p:spPr/>
        <p:txBody>
          <a:bodyPr/>
          <a:lstStyle/>
          <a:p>
            <a:pPr eaLnBrk="1"/>
            <a:r>
              <a:rPr lang="en-US" altLang="ja-JP" sz="2800" smtClean="0"/>
              <a:t>Beam Commissioning of the Accelerators</a:t>
            </a:r>
          </a:p>
        </p:txBody>
      </p:sp>
      <p:sp>
        <p:nvSpPr>
          <p:cNvPr id="12292" name="Rectangle 3"/>
          <p:cNvSpPr>
            <a:spLocks noGrp="1" noChangeArrowheads="1"/>
          </p:cNvSpPr>
          <p:nvPr>
            <p:ph type="body" idx="1"/>
          </p:nvPr>
        </p:nvSpPr>
        <p:spPr/>
        <p:txBody>
          <a:bodyPr/>
          <a:lstStyle/>
          <a:p>
            <a:pPr eaLnBrk="1"/>
            <a:r>
              <a:rPr lang="en-US" altLang="ja-JP" smtClean="0"/>
              <a:t>December 2006: Beam commissioning of the Linac was started.</a:t>
            </a:r>
          </a:p>
          <a:p>
            <a:pPr eaLnBrk="1"/>
            <a:r>
              <a:rPr lang="en-US" altLang="ja-JP" smtClean="0"/>
              <a:t>January 24, 2007: The Linac accelerated 181MeV=Design Energy protons with 0.25</a:t>
            </a:r>
            <a:r>
              <a:rPr lang="en-US" altLang="ja-JP" smtClean="0">
                <a:latin typeface="Symbol" pitchFamily="18" charset="2"/>
              </a:rPr>
              <a:t>m</a:t>
            </a:r>
            <a:r>
              <a:rPr lang="en-US" altLang="ja-JP" smtClean="0"/>
              <a:t>A current.</a:t>
            </a:r>
          </a:p>
          <a:p>
            <a:pPr lvl="1" eaLnBrk="1"/>
            <a:r>
              <a:rPr lang="en-US" altLang="ja-JP" smtClean="0"/>
              <a:t>Goal is 200</a:t>
            </a:r>
            <a:r>
              <a:rPr lang="en-US" altLang="ja-JP" smtClean="0">
                <a:latin typeface="Symbol" pitchFamily="18" charset="2"/>
              </a:rPr>
              <a:t>m</a:t>
            </a:r>
            <a:r>
              <a:rPr lang="en-US" altLang="ja-JP" smtClean="0"/>
              <a:t>A.</a:t>
            </a:r>
          </a:p>
          <a:p>
            <a:pPr eaLnBrk="1"/>
            <a:r>
              <a:rPr lang="en-US" altLang="ja-JP" smtClean="0"/>
              <a:t>From Fall 2007: Beam commissioning of the 3-GeV RCS was started.</a:t>
            </a:r>
          </a:p>
          <a:p>
            <a:pPr eaLnBrk="1"/>
            <a:r>
              <a:rPr lang="en-US" altLang="ja-JP" smtClean="0"/>
              <a:t>From December 2007: Non-beam commissioning of the 50-GeV synchrotron was started.</a:t>
            </a:r>
          </a:p>
          <a:p>
            <a:pPr eaLnBrk="1"/>
            <a:r>
              <a:rPr lang="en-US" altLang="ja-JP" smtClean="0"/>
              <a:t>From May 2008: Beam commissioning of the 50-GeV synchrotron will be started.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FFFF"/>
      </a:hlink>
      <a:folHlink>
        <a:srgbClr val="C0C0C0"/>
      </a:folHlink>
    </a:clrScheme>
    <a:fontScheme name="Microsoft Office 98">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Osaka" charset="-128"/>
            <a:ea typeface="Osaka"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Osaka" charset="-128"/>
            <a:ea typeface="Osaka" charset="-128"/>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24872</TotalTime>
  <Words>2355</Words>
  <Application>Microsoft PowerPoint</Application>
  <PresentationFormat>On-screen Show (4:3)</PresentationFormat>
  <Paragraphs>495</Paragraphs>
  <Slides>33</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33</vt:i4>
      </vt:variant>
    </vt:vector>
  </HeadingPairs>
  <TitlesOfParts>
    <vt:vector size="46" baseType="lpstr">
      <vt:lpstr>Osaka</vt:lpstr>
      <vt:lpstr>Arial</vt:lpstr>
      <vt:lpstr>Helvetica</vt:lpstr>
      <vt:lpstr>Wingdings</vt:lpstr>
      <vt:lpstr>Tahoma</vt:lpstr>
      <vt:lpstr>ＭＳ Ｐ明朝</vt:lpstr>
      <vt:lpstr>Times</vt:lpstr>
      <vt:lpstr>Arial Black</vt:lpstr>
      <vt:lpstr>ＭＳ Ｐゴシック</vt:lpstr>
      <vt:lpstr>Symbol</vt:lpstr>
      <vt:lpstr>平成角ゴシック W9</vt:lpstr>
      <vt:lpstr>Times New Roman</vt:lpstr>
      <vt:lpstr>Microsoft Office 98</vt:lpstr>
      <vt:lpstr>Status and Plan of J-PARC</vt:lpstr>
      <vt:lpstr>Slide 2</vt:lpstr>
      <vt:lpstr>Slide 3</vt:lpstr>
      <vt:lpstr>Accelerator Configuration</vt:lpstr>
      <vt:lpstr>J-PARC:</vt:lpstr>
      <vt:lpstr>Phase 1 &amp; 2</vt:lpstr>
      <vt:lpstr>Slide 7</vt:lpstr>
      <vt:lpstr>Performance of the 50-GeV PS</vt:lpstr>
      <vt:lpstr>Beam Commissioning of the Accelerators</vt:lpstr>
      <vt:lpstr>Acceleration and Extraction at 3 GeV</vt:lpstr>
      <vt:lpstr>Schedule of 50-GeV Facilities </vt:lpstr>
      <vt:lpstr>Slide 12</vt:lpstr>
      <vt:lpstr>Slow Extraction Beamline (Phase 1)</vt:lpstr>
      <vt:lpstr>Beam Lines of the Hadron Hall</vt:lpstr>
      <vt:lpstr>Current Construction</vt:lpstr>
      <vt:lpstr>Slide 16</vt:lpstr>
      <vt:lpstr>Results of the 3rd PAC (July 2007)</vt:lpstr>
      <vt:lpstr>Plan of Hadron Physics at J-PARC</vt:lpstr>
      <vt:lpstr>Dimuon Measurement with Proton Beams</vt:lpstr>
      <vt:lpstr>Slide 20</vt:lpstr>
      <vt:lpstr>Dielectron: KEK-PS E325 Experiment</vt:lpstr>
      <vt:lpstr>J-PARC Experiment: Much Higher statistics</vt:lpstr>
      <vt:lpstr>Summary</vt:lpstr>
      <vt:lpstr>Bakup slides</vt:lpstr>
      <vt:lpstr>Slide 25</vt:lpstr>
      <vt:lpstr>Slide 26</vt:lpstr>
      <vt:lpstr>Things afｔer Day-1</vt:lpstr>
      <vt:lpstr>Phase-2 Items regarding the Hadron Hall</vt:lpstr>
      <vt:lpstr>Scenes of Construction</vt:lpstr>
      <vt:lpstr>Beamline Parameters</vt:lpstr>
      <vt:lpstr>PAC Members (June 2006)</vt:lpstr>
      <vt:lpstr>Linac Energy Recovery</vt:lpstr>
      <vt:lpstr>Proposals and PAC recommendation</vt:lpstr>
    </vt:vector>
  </TitlesOfParts>
  <Company>KEK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J-PARC Japan Proton Accelerator Research Complex</dc:title>
  <dc:creator>Shinya Sawada</dc:creator>
  <cp:lastModifiedBy>prince</cp:lastModifiedBy>
  <cp:revision>330</cp:revision>
  <cp:lastPrinted>1601-01-01T00:00:00Z</cp:lastPrinted>
  <dcterms:created xsi:type="dcterms:W3CDTF">2003-02-28T07:16:54Z</dcterms:created>
  <dcterms:modified xsi:type="dcterms:W3CDTF">2008-02-06T09:06:29Z</dcterms:modified>
</cp:coreProperties>
</file>